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Lst>
  <p:sldSz cx="9144000" cy="6858000" type="screen4x3"/>
  <p:notesSz cx="6796088" cy="9925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0000" autoAdjust="0"/>
  </p:normalViewPr>
  <p:slideViewPr>
    <p:cSldViewPr>
      <p:cViewPr varScale="1">
        <p:scale>
          <a:sx n="96" d="100"/>
          <a:sy n="96" d="100"/>
        </p:scale>
        <p:origin x="-20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971" cy="49625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49544" y="0"/>
            <a:ext cx="2944971" cy="496253"/>
          </a:xfrm>
          <a:prstGeom prst="rect">
            <a:avLst/>
          </a:prstGeom>
        </p:spPr>
        <p:txBody>
          <a:bodyPr vert="horz" lIns="91440" tIns="45720" rIns="91440" bIns="45720" rtlCol="0"/>
          <a:lstStyle>
            <a:lvl1pPr algn="r">
              <a:defRPr sz="1200"/>
            </a:lvl1pPr>
          </a:lstStyle>
          <a:p>
            <a:fld id="{08A6A601-9B1B-438A-96A6-56431C4BA801}" type="datetimeFigureOut">
              <a:rPr lang="en-CA" smtClean="0"/>
              <a:pPr/>
              <a:t>01/05/2012</a:t>
            </a:fld>
            <a:endParaRPr lang="en-CA"/>
          </a:p>
        </p:txBody>
      </p:sp>
      <p:sp>
        <p:nvSpPr>
          <p:cNvPr id="4" name="Slide Image Placehold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79609" y="4714399"/>
            <a:ext cx="5436870" cy="44662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9427075"/>
            <a:ext cx="2944971" cy="496253"/>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49544" y="9427075"/>
            <a:ext cx="2944971" cy="496253"/>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209336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baseline="0" dirty="0" smtClean="0"/>
              <a:t>プロジェクト名</a:t>
            </a:r>
            <a:r>
              <a:rPr lang="en-CA" baseline="0" dirty="0" smtClean="0"/>
              <a:t>– </a:t>
            </a:r>
            <a:r>
              <a:rPr lang="ja-JP" altLang="en-US" baseline="0" dirty="0" smtClean="0"/>
              <a:t>あなたのプロジェクトの格好良い名前</a:t>
            </a:r>
            <a:endParaRPr lang="en-CA" baseline="0" dirty="0" smtClean="0"/>
          </a:p>
          <a:p>
            <a:r>
              <a:rPr lang="ja-JP" altLang="en-US" baseline="0" dirty="0" smtClean="0"/>
              <a:t>スポンサー</a:t>
            </a:r>
            <a:r>
              <a:rPr lang="en-CA" baseline="0" dirty="0" smtClean="0"/>
              <a:t>– </a:t>
            </a:r>
            <a:r>
              <a:rPr lang="ja-JP" altLang="en-US" baseline="0" dirty="0" smtClean="0"/>
              <a:t>プロジェクトのスポンサーをリストアップする</a:t>
            </a:r>
            <a:r>
              <a:rPr lang="en-CA" baseline="0" dirty="0" smtClean="0"/>
              <a:t> (</a:t>
            </a:r>
            <a:r>
              <a:rPr lang="ja-JP" altLang="en-US" baseline="0" dirty="0" smtClean="0"/>
              <a:t>お金を出す人</a:t>
            </a:r>
            <a:r>
              <a:rPr lang="en-CA" baseline="0" dirty="0" smtClean="0"/>
              <a:t>)</a:t>
            </a:r>
          </a:p>
          <a:p>
            <a:endParaRPr lang="en-CA" baseline="0" dirty="0" smtClean="0"/>
          </a:p>
          <a:p>
            <a:r>
              <a:rPr lang="ja-JP" altLang="en-US" baseline="0" dirty="0" smtClean="0"/>
              <a:t>スポンサー名を太字にして出して皆んなが見えるようにしておくことは、スポンサーの関与と注意を引き出すための素晴らしい方法だ</a:t>
            </a:r>
            <a:r>
              <a:rPr lang="en-CA" baseline="0" dirty="0" smtClean="0"/>
              <a:t> (</a:t>
            </a:r>
            <a:r>
              <a:rPr lang="ja-JP" altLang="en-US" baseline="0" dirty="0" smtClean="0"/>
              <a:t>全てのうまくいくプロジェクトで必要だ</a:t>
            </a:r>
            <a:r>
              <a:rPr lang="en-CA" baseline="0" dirty="0" smtClean="0"/>
              <a: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スポンサーに対してどれくらいの大きさなのかを示そう（１ヶ月なのか３ヶ月なのか６ヶ月以上なのか）</a:t>
            </a:r>
            <a:endParaRPr lang="en-CA" dirty="0" smtClean="0"/>
          </a:p>
          <a:p>
            <a:r>
              <a:rPr lang="ja-JP" altLang="en-US" baseline="0" dirty="0" smtClean="0"/>
              <a:t>このスライドを仕上げる前に、あなたとチームはプロジェクトのハイレベルのストーリーのリストを作成して見積もりをしておくべきだ。</a:t>
            </a:r>
            <a:endParaRPr lang="en-CA" baseline="0" dirty="0" smtClean="0"/>
          </a:p>
          <a:p>
            <a:r>
              <a:rPr lang="ja-JP" altLang="en-US" baseline="0" dirty="0" smtClean="0"/>
              <a:t>これは約束ではなくい（不明なことが多すぎるもん！）。これは単に本当にラフな想定である。それ以上のものとして扱ってはいけない。</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sz="200" baseline="0" dirty="0" smtClean="0"/>
              <a:t>いざとなったとき何かを与えなきゃならない。ここではそれがなんなのかをはっきりさせたい。</a:t>
            </a:r>
            <a:endParaRPr lang="en-CA" sz="200" baseline="0" dirty="0" smtClean="0"/>
          </a:p>
          <a:p>
            <a:r>
              <a:rPr lang="ja-JP" altLang="en-US" sz="200" baseline="0" dirty="0" smtClean="0"/>
              <a:t>アジャイルプロジェクトではスコープは可変だ。しかしここでは他のファクターも存在しうる。どのフォースを可変にして、どれは石のように固定するのか</a:t>
            </a:r>
            <a:r>
              <a:rPr lang="en-US" altLang="ja-JP" sz="200" baseline="0" dirty="0" smtClean="0"/>
              <a:t>(</a:t>
            </a:r>
            <a:r>
              <a:rPr lang="ja-JP" altLang="en-US" sz="200" baseline="0" dirty="0" smtClean="0"/>
              <a:t>通常は予算だ</a:t>
            </a:r>
            <a:r>
              <a:rPr lang="en-US" altLang="ja-JP" sz="200" baseline="0" dirty="0" smtClean="0"/>
              <a:t>)</a:t>
            </a:r>
            <a:r>
              <a:rPr lang="ja-JP" altLang="en-US" sz="200" baseline="0" dirty="0" smtClean="0"/>
              <a:t>顧客に聞けるようにしとかなきゃならない。</a:t>
            </a:r>
            <a:endParaRPr lang="en-CA" sz="200" baseline="0" dirty="0" smtClean="0"/>
          </a:p>
          <a:p>
            <a:endParaRPr lang="en-CA" sz="200" dirty="0" smtClean="0"/>
          </a:p>
          <a:p>
            <a:r>
              <a:rPr lang="ja-JP" altLang="en-US" sz="1000" dirty="0" smtClean="0"/>
              <a:t>スライドのルール</a:t>
            </a:r>
            <a:r>
              <a:rPr lang="en-CA" sz="1000" dirty="0" smtClean="0"/>
              <a:t>:</a:t>
            </a:r>
          </a:p>
          <a:p>
            <a:r>
              <a:rPr lang="en-CA" sz="1000" dirty="0" smtClean="0"/>
              <a:t>1. </a:t>
            </a:r>
            <a:r>
              <a:rPr lang="ja-JP" altLang="en-US" sz="1000" dirty="0" smtClean="0"/>
              <a:t>同一レベルにはスライダーは１個しか入らない。（訳注：縦位置が同じスライダーは存在しえないということ）</a:t>
            </a:r>
            <a:endParaRPr lang="en-CA" sz="200" baseline="0" dirty="0" smtClean="0"/>
          </a:p>
          <a:p>
            <a:r>
              <a:rPr lang="en-CA" sz="200" baseline="0" dirty="0" smtClean="0"/>
              <a:t>2. </a:t>
            </a:r>
            <a:r>
              <a:rPr lang="ja-JP" altLang="en-US" sz="200" baseline="0" dirty="0" smtClean="0"/>
              <a:t>他に重要なファクターがあったら下の段に入れる。</a:t>
            </a:r>
            <a:endParaRPr lang="en-CA" sz="200"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baseline="0" dirty="0" smtClean="0"/>
              <a:t>ステークホルダーは通常以下の２つのことに関心がある。</a:t>
            </a:r>
            <a:endParaRPr lang="en-US" altLang="ja-JP" baseline="0" dirty="0" smtClean="0"/>
          </a:p>
          <a:p>
            <a:r>
              <a:rPr lang="ja-JP" altLang="en-US" baseline="0" dirty="0" smtClean="0"/>
              <a:t>・どれくらいコストがかかるだろうか？</a:t>
            </a:r>
            <a:endParaRPr lang="en-CA" baseline="0" dirty="0" smtClean="0"/>
          </a:p>
          <a:p>
            <a:r>
              <a:rPr lang="ja-JP" altLang="en-US" baseline="0" dirty="0" smtClean="0"/>
              <a:t>・いつ終わるだろうか</a:t>
            </a:r>
            <a:endParaRPr lang="en-CA" baseline="0" dirty="0" smtClean="0"/>
          </a:p>
          <a:p>
            <a:pPr marL="0" indent="0">
              <a:buNone/>
            </a:pPr>
            <a:r>
              <a:rPr lang="ja-JP" altLang="en-US" baseline="0" dirty="0" smtClean="0"/>
              <a:t>ここでは、これら２つの質問にできるかぎり答える。そして、これを見せることでステークホルダーはプロジェクトはまだ続ける価値があるかどうかを決めることができる。</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何故あなたの会社がこのプロジェクトにお金を使うのか、その理由を全部冒頭に書く</a:t>
            </a:r>
            <a:r>
              <a:rPr lang="en-CA" dirty="0" smtClean="0"/>
              <a:t>.</a:t>
            </a:r>
          </a:p>
          <a:p>
            <a:r>
              <a:rPr lang="ja-JP" altLang="en-US" dirty="0" smtClean="0"/>
              <a:t>それから最も大事な奴をピックアップして、下のエリアに入れる。</a:t>
            </a:r>
            <a:endParaRPr lang="en-CA" dirty="0" smtClean="0"/>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5EFCE83-0D6D-418E-84F5-E30F60A7C7AC}" type="slidenum">
              <a:rPr lang="en-CA" smtClean="0"/>
              <a:pPr/>
              <a:t>3</a:t>
            </a:fld>
            <a:endParaRPr lang="en-CA"/>
          </a:p>
        </p:txBody>
      </p:sp>
    </p:spTree>
    <p:extLst>
      <p:ext uri="{BB962C8B-B14F-4D97-AF65-F5344CB8AC3E}">
        <p14:creationId xmlns:p14="http://schemas.microsoft.com/office/powerpoint/2010/main" val="116000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もし店に行ってあなたのソフトウェアがパッケージに入って売られていたとしたら</a:t>
            </a:r>
            <a:r>
              <a:rPr lang="en-CA" baseline="0" dirty="0" smtClean="0"/>
              <a:t>, </a:t>
            </a:r>
            <a:r>
              <a:rPr lang="ja-JP" altLang="en-US" baseline="0" dirty="0" smtClean="0"/>
              <a:t>箱はどんな感じで何を買い手に伝えるべきか？</a:t>
            </a:r>
            <a:endParaRPr lang="en-US" altLang="ja-JP" baseline="0" dirty="0" smtClean="0"/>
          </a:p>
          <a:p>
            <a:r>
              <a:rPr lang="ja-JP" altLang="en-US" baseline="0" dirty="0" smtClean="0"/>
              <a:t>ここでのポイントは、プロジェクトを顧客の視点で見るようにチームを仕向けることだ。</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このプロジェクトのスコープでデリバリする（もしくはしない）大きなチケット項目を全て列挙する。</a:t>
            </a:r>
            <a:endParaRPr lang="en-US" altLang="ja-JP" dirty="0" smtClean="0"/>
          </a:p>
          <a:p>
            <a:r>
              <a:rPr lang="ja-JP" altLang="en-US" dirty="0" smtClean="0"/>
              <a:t>プロジェクト開始前に、未解決の項目は「やらない」か「やる」のどちらかに入れること。</a:t>
            </a:r>
            <a:endParaRPr lang="en-US" altLang="ja-JP" dirty="0" smtClean="0"/>
          </a:p>
          <a:p>
            <a:endParaRPr lang="en-US" dirty="0" smtClean="0"/>
          </a:p>
          <a:p>
            <a:r>
              <a:rPr lang="en-CA" dirty="0" smtClean="0"/>
              <a:t>To Do</a:t>
            </a:r>
            <a:r>
              <a:rPr lang="ja-JP" altLang="en-US" dirty="0" smtClean="0"/>
              <a:t>リストを参照</a:t>
            </a:r>
            <a:endParaRPr lang="en-CA"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あなたのプロジェクト期間中にどこかのタイミングでかかわることになる人すべてを列挙する。</a:t>
            </a:r>
            <a:endParaRPr lang="en-CA" dirty="0" smtClean="0"/>
          </a:p>
          <a:p>
            <a:r>
              <a:rPr lang="ja-JP" altLang="en-US" baseline="0" dirty="0" smtClean="0"/>
              <a:t>ゴールはこれらの人たちとリレーションシップを築いて、我々がトラックを進んでいくこと</a:t>
            </a:r>
            <a:r>
              <a:rPr lang="en-US" altLang="ja-JP" baseline="0" dirty="0" smtClean="0"/>
              <a:t>(</a:t>
            </a:r>
            <a:r>
              <a:rPr lang="ja-JP" altLang="en-US" baseline="0" dirty="0" smtClean="0"/>
              <a:t>プロジェクトを進めていずれ何らかの関わり合いがあること</a:t>
            </a:r>
            <a:r>
              <a:rPr lang="en-US" altLang="ja-JP" baseline="0" dirty="0" smtClean="0"/>
              <a:t>)</a:t>
            </a:r>
            <a:r>
              <a:rPr lang="ja-JP" altLang="en-US" baseline="0" dirty="0" smtClean="0"/>
              <a:t>を知らせることだ（実際に着いてしまう前に）</a:t>
            </a:r>
            <a:endParaRPr lang="en-CA" baseline="0" dirty="0" smtClean="0"/>
          </a:p>
          <a:p>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これはどうやって作ろうとしているかを知らしめるためのものだ。</a:t>
            </a:r>
            <a:endParaRPr lang="en-US" altLang="ja-JP" dirty="0" smtClean="0"/>
          </a:p>
          <a:p>
            <a:r>
              <a:rPr lang="ja-JP" altLang="en-US" dirty="0" smtClean="0"/>
              <a:t>もしツールやライブラリを利用する想定があればそれらをリストアップしておく。</a:t>
            </a:r>
            <a:endParaRPr lang="en-CA" dirty="0" smtClean="0"/>
          </a:p>
          <a:p>
            <a:r>
              <a:rPr lang="ja-JP" altLang="en-US" baseline="0" dirty="0" smtClean="0"/>
              <a:t>もしアーキテクチャにリスキーなところがあれば、それらもハイライトしておく。</a:t>
            </a:r>
            <a:endParaRPr lang="en-CA" baseline="0" dirty="0" smtClean="0"/>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これはデッキを作っている最中や、スポンサーとチームとの間のどうやってそれを扱うのかについてのフランクな会話の中で聞いたクレイジーなことを晒す機会だ。</a:t>
            </a:r>
            <a:endParaRPr lang="en-US" altLang="ja-JP" dirty="0" smtClean="0"/>
          </a:p>
          <a:p>
            <a:r>
              <a:rPr lang="ja-JP" altLang="en-US" dirty="0" smtClean="0"/>
              <a:t>これはデッキのスライドの中のもっともパワフルなものの１つだ。成功するために必要なことなんでも、もしそれがなかった場合の結果について尋ねるチャンスだ</a:t>
            </a:r>
            <a:endParaRPr lang="en-US" altLang="ja-JP" dirty="0" smtClean="0"/>
          </a:p>
          <a:p>
            <a:r>
              <a:rPr lang="ja-JP" altLang="en-US" dirty="0" smtClean="0"/>
              <a:t>是非使おう。</a:t>
            </a:r>
            <a:endParaRPr lang="en-CA" dirty="0" smtClean="0"/>
          </a:p>
          <a:p>
            <a:endParaRPr lang="en-CA"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ja-JP" altLang="en-US" dirty="0" smtClean="0"/>
              <a:t>必要となるであろう期待される能力やどんな種類のスキルが必要なのかについて書きこもう。</a:t>
            </a:r>
            <a:endParaRPr lang="en-CA" dirty="0" smtClean="0"/>
          </a:p>
          <a:p>
            <a:r>
              <a:rPr lang="ja-JP" altLang="en-US" baseline="0" dirty="0" smtClean="0"/>
              <a:t>もし特定の人物が重要なのであれば、その名前を書こう（例えば、</a:t>
            </a:r>
            <a:r>
              <a:rPr lang="en-US" altLang="ja-JP" baseline="0" dirty="0" smtClean="0"/>
              <a:t>X</a:t>
            </a:r>
            <a:r>
              <a:rPr lang="ja-JP" altLang="en-US" baseline="0" dirty="0" smtClean="0"/>
              <a:t>ができるのはビリーだけだ、とか）</a:t>
            </a:r>
            <a:endParaRPr lang="en-CA" baseline="0" dirty="0" smtClean="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&lt;Smart </a:t>
            </a:r>
            <a:r>
              <a:rPr lang="en-CA" dirty="0" err="1" smtClean="0"/>
              <a:t>Greenhousing</a:t>
            </a:r>
            <a:r>
              <a:rPr lang="en-CA" dirty="0" smtClean="0"/>
              <a:t>&gt;</a:t>
            </a:r>
            <a:endParaRPr lang="en-CA" dirty="0"/>
          </a:p>
        </p:txBody>
      </p:sp>
      <p:sp>
        <p:nvSpPr>
          <p:cNvPr id="3" name="Subtitle 2"/>
          <p:cNvSpPr>
            <a:spLocks noGrp="1"/>
          </p:cNvSpPr>
          <p:nvPr>
            <p:ph type="subTitle" idx="1"/>
          </p:nvPr>
        </p:nvSpPr>
        <p:spPr>
          <a:xfrm>
            <a:off x="1371600" y="3886200"/>
            <a:ext cx="6400800" cy="2438400"/>
          </a:xfrm>
        </p:spPr>
        <p:txBody>
          <a:bodyPr>
            <a:normAutofit/>
          </a:bodyPr>
          <a:lstStyle/>
          <a:p>
            <a:r>
              <a:rPr lang="en-CA" dirty="0" smtClean="0"/>
              <a:t>&lt;</a:t>
            </a:r>
            <a:r>
              <a:rPr lang="ja-JP" altLang="en-US" dirty="0" smtClean="0"/>
              <a:t>大規模農業従事者</a:t>
            </a:r>
            <a:r>
              <a:rPr lang="en-CA" dirty="0" smtClean="0"/>
              <a:t>&gt;</a:t>
            </a:r>
          </a:p>
          <a:p>
            <a:pPr algn="r"/>
            <a:r>
              <a:rPr lang="en-CA" dirty="0" smtClean="0"/>
              <a:t>TIAM. Smart </a:t>
            </a:r>
            <a:r>
              <a:rPr lang="en-CA" dirty="0" err="1" smtClean="0"/>
              <a:t>Greenhousing</a:t>
            </a:r>
            <a:endParaRPr lang="en-CA" dirty="0" smtClean="0"/>
          </a:p>
          <a:p>
            <a:pPr algn="r"/>
            <a:r>
              <a:rPr lang="ja-JP" altLang="en-US" dirty="0" smtClean="0"/>
              <a:t>鈴木　貴裕</a:t>
            </a:r>
            <a:endParaRPr lang="en-US" altLang="ja-JP" dirty="0" smtClean="0"/>
          </a:p>
          <a:p>
            <a:pPr algn="r"/>
            <a:r>
              <a:rPr lang="ja-JP" altLang="en-US" dirty="0" smtClean="0"/>
              <a:t>吉岡　慶馬</a:t>
            </a:r>
            <a:endParaRPr lang="en-US" dirty="0"/>
          </a:p>
        </p:txBody>
      </p:sp>
      <p:sp>
        <p:nvSpPr>
          <p:cNvPr id="4" name="テキスト ボックス 3"/>
          <p:cNvSpPr txBox="1"/>
          <p:nvPr/>
        </p:nvSpPr>
        <p:spPr>
          <a:xfrm>
            <a:off x="7010400" y="226963"/>
            <a:ext cx="1905000" cy="400110"/>
          </a:xfrm>
          <a:prstGeom prst="rect">
            <a:avLst/>
          </a:prstGeom>
          <a:noFill/>
        </p:spPr>
        <p:txBody>
          <a:bodyPr wrap="square" rtlCol="0">
            <a:spAutoFit/>
          </a:bodyPr>
          <a:lstStyle/>
          <a:p>
            <a:pPr algn="r"/>
            <a:r>
              <a:rPr kumimoji="1" lang="en-US" altLang="ja-JP" sz="2000" dirty="0" smtClean="0"/>
              <a:t>Ver. 2012/04/24</a:t>
            </a:r>
            <a:endParaRPr kumimoji="1" lang="ja-JP"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どのくらい大きいのか？</a:t>
            </a:r>
            <a:endParaRPr lang="en-CA" dirty="0"/>
          </a:p>
        </p:txBody>
      </p:sp>
      <p:sp>
        <p:nvSpPr>
          <p:cNvPr id="10" name="TextBox 9"/>
          <p:cNvSpPr txBox="1"/>
          <p:nvPr/>
        </p:nvSpPr>
        <p:spPr>
          <a:xfrm>
            <a:off x="7071511" y="1371600"/>
            <a:ext cx="1377651" cy="707886"/>
          </a:xfrm>
          <a:prstGeom prst="rect">
            <a:avLst/>
          </a:prstGeom>
          <a:noFill/>
        </p:spPr>
        <p:txBody>
          <a:bodyPr wrap="none" rtlCol="0">
            <a:spAutoFit/>
          </a:bodyPr>
          <a:lstStyle/>
          <a:p>
            <a:r>
              <a:rPr lang="ja-JP" altLang="en-US" sz="4000" b="1" dirty="0" smtClean="0"/>
              <a:t>出荷</a:t>
            </a:r>
            <a:r>
              <a:rPr lang="en-CA" sz="4000" b="1" dirty="0" smtClean="0"/>
              <a:t>!</a:t>
            </a:r>
            <a:endParaRPr lang="en-CA" sz="4000" b="1" dirty="0"/>
          </a:p>
        </p:txBody>
      </p:sp>
      <p:sp>
        <p:nvSpPr>
          <p:cNvPr id="17" name="TextBox 16"/>
          <p:cNvSpPr txBox="1"/>
          <p:nvPr/>
        </p:nvSpPr>
        <p:spPr>
          <a:xfrm>
            <a:off x="1668050" y="3886200"/>
            <a:ext cx="6681837" cy="584776"/>
          </a:xfrm>
          <a:prstGeom prst="rect">
            <a:avLst/>
          </a:prstGeom>
          <a:noFill/>
        </p:spPr>
        <p:txBody>
          <a:bodyPr wrap="none" rtlCol="0">
            <a:spAutoFit/>
          </a:bodyPr>
          <a:lstStyle/>
          <a:p>
            <a:r>
              <a:rPr lang="ja-JP" altLang="en-US" sz="3200" dirty="0" smtClean="0">
                <a:latin typeface="Calibri Bold" pitchFamily="34" charset="0"/>
                <a:cs typeface="Calibri Bold" pitchFamily="34" charset="0"/>
              </a:rPr>
              <a:t>これは想定です</a:t>
            </a:r>
            <a:r>
              <a:rPr lang="en-CA" sz="3200" dirty="0" smtClean="0">
                <a:latin typeface="Calibri Bold" pitchFamily="34" charset="0"/>
                <a:cs typeface="Calibri Bold" pitchFamily="34" charset="0"/>
              </a:rPr>
              <a:t>. </a:t>
            </a:r>
            <a:r>
              <a:rPr lang="ja-JP" altLang="en-US" sz="3200" dirty="0" smtClean="0">
                <a:latin typeface="Calibri Bold" pitchFamily="34" charset="0"/>
                <a:cs typeface="Calibri Bold" pitchFamily="34" charset="0"/>
              </a:rPr>
              <a:t>約束ではありません</a:t>
            </a:r>
            <a:r>
              <a:rPr lang="en-CA" sz="3200" dirty="0" smtClean="0">
                <a:latin typeface="Calibri Bold" pitchFamily="34" charset="0"/>
                <a:cs typeface="Calibri Bold" pitchFamily="34" charset="0"/>
              </a:rPr>
              <a: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
        <p:nvSpPr>
          <p:cNvPr id="19" name="Chevron 3"/>
          <p:cNvSpPr/>
          <p:nvPr/>
        </p:nvSpPr>
        <p:spPr>
          <a:xfrm>
            <a:off x="1661310" y="2819400"/>
            <a:ext cx="717789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1" name="Pentagon 4"/>
          <p:cNvSpPr/>
          <p:nvPr/>
        </p:nvSpPr>
        <p:spPr>
          <a:xfrm rot="5400000">
            <a:off x="2754811" y="2417564"/>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Pentagon 6"/>
          <p:cNvSpPr/>
          <p:nvPr/>
        </p:nvSpPr>
        <p:spPr>
          <a:xfrm rot="5400000">
            <a:off x="5609496" y="2447597"/>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Pentagon 8"/>
          <p:cNvSpPr/>
          <p:nvPr/>
        </p:nvSpPr>
        <p:spPr>
          <a:xfrm rot="5400000">
            <a:off x="7991898" y="2413694"/>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10"/>
          <p:cNvSpPr txBox="1"/>
          <p:nvPr/>
        </p:nvSpPr>
        <p:spPr>
          <a:xfrm>
            <a:off x="1905000" y="2166848"/>
            <a:ext cx="902811" cy="523220"/>
          </a:xfrm>
          <a:prstGeom prst="rect">
            <a:avLst/>
          </a:prstGeom>
          <a:noFill/>
        </p:spPr>
        <p:txBody>
          <a:bodyPr wrap="none" rtlCol="0">
            <a:spAutoFit/>
          </a:bodyPr>
          <a:lstStyle/>
          <a:p>
            <a:r>
              <a:rPr lang="ja-JP" altLang="en-US" sz="2800" dirty="0" smtClean="0"/>
              <a:t>構築</a:t>
            </a:r>
            <a:endParaRPr lang="en-CA" sz="2800" dirty="0"/>
          </a:p>
        </p:txBody>
      </p:sp>
      <p:sp>
        <p:nvSpPr>
          <p:cNvPr id="25" name="TextBox 11"/>
          <p:cNvSpPr txBox="1"/>
          <p:nvPr/>
        </p:nvSpPr>
        <p:spPr>
          <a:xfrm>
            <a:off x="3328819" y="2050941"/>
            <a:ext cx="2699777" cy="830997"/>
          </a:xfrm>
          <a:prstGeom prst="rect">
            <a:avLst/>
          </a:prstGeom>
          <a:noFill/>
        </p:spPr>
        <p:txBody>
          <a:bodyPr wrap="none" rtlCol="0">
            <a:spAutoFit/>
          </a:bodyPr>
          <a:lstStyle/>
          <a:p>
            <a:pPr algn="ctr"/>
            <a:r>
              <a:rPr lang="ja-JP" altLang="en-US" sz="2400" dirty="0" smtClean="0"/>
              <a:t>モデル用いたテスト</a:t>
            </a:r>
            <a:r>
              <a:rPr lang="en-US" altLang="ja-JP" sz="2400" dirty="0"/>
              <a:t/>
            </a:r>
            <a:br>
              <a:rPr lang="en-US" altLang="ja-JP" sz="2400" dirty="0"/>
            </a:br>
            <a:r>
              <a:rPr lang="ja-JP" altLang="en-US" sz="2400" dirty="0"/>
              <a:t>＆</a:t>
            </a:r>
            <a:r>
              <a:rPr lang="ja-JP" altLang="en-US" sz="2400" dirty="0" smtClean="0"/>
              <a:t>フィードバック</a:t>
            </a:r>
            <a:endParaRPr lang="en-CA" sz="2400" dirty="0"/>
          </a:p>
        </p:txBody>
      </p:sp>
      <p:sp>
        <p:nvSpPr>
          <p:cNvPr id="26" name="TextBox 12"/>
          <p:cNvSpPr txBox="1"/>
          <p:nvPr/>
        </p:nvSpPr>
        <p:spPr>
          <a:xfrm>
            <a:off x="6151004" y="2289958"/>
            <a:ext cx="1980029" cy="400110"/>
          </a:xfrm>
          <a:prstGeom prst="rect">
            <a:avLst/>
          </a:prstGeom>
          <a:noFill/>
        </p:spPr>
        <p:txBody>
          <a:bodyPr wrap="none" rtlCol="0">
            <a:spAutoFit/>
          </a:bodyPr>
          <a:lstStyle/>
          <a:p>
            <a:r>
              <a:rPr lang="ja-JP" altLang="en-US" sz="2000" dirty="0" smtClean="0"/>
              <a:t>農地への実用化</a:t>
            </a:r>
            <a:endParaRPr lang="en-CA" sz="2000" dirty="0"/>
          </a:p>
        </p:txBody>
      </p:sp>
      <p:sp>
        <p:nvSpPr>
          <p:cNvPr id="27" name="TextBox 13"/>
          <p:cNvSpPr txBox="1"/>
          <p:nvPr/>
        </p:nvSpPr>
        <p:spPr>
          <a:xfrm>
            <a:off x="2042311" y="2895600"/>
            <a:ext cx="1184940" cy="523220"/>
          </a:xfrm>
          <a:prstGeom prst="rect">
            <a:avLst/>
          </a:prstGeom>
          <a:noFill/>
        </p:spPr>
        <p:txBody>
          <a:bodyPr wrap="none" rtlCol="0">
            <a:spAutoFit/>
          </a:bodyPr>
          <a:lstStyle/>
          <a:p>
            <a:r>
              <a:rPr lang="en-CA" sz="2800" dirty="0" smtClean="0">
                <a:solidFill>
                  <a:schemeClr val="bg1"/>
                </a:solidFill>
              </a:rPr>
              <a:t>~3</a:t>
            </a:r>
            <a:r>
              <a:rPr lang="ja-JP" altLang="en-US" sz="2800" dirty="0" smtClean="0">
                <a:solidFill>
                  <a:schemeClr val="bg1"/>
                </a:solidFill>
              </a:rPr>
              <a:t>ヶ月</a:t>
            </a:r>
            <a:endParaRPr lang="en-CA" sz="2800" dirty="0">
              <a:solidFill>
                <a:schemeClr val="bg1"/>
              </a:solidFill>
            </a:endParaRPr>
          </a:p>
        </p:txBody>
      </p:sp>
      <p:sp>
        <p:nvSpPr>
          <p:cNvPr id="28" name="TextBox 14"/>
          <p:cNvSpPr txBox="1"/>
          <p:nvPr/>
        </p:nvSpPr>
        <p:spPr>
          <a:xfrm>
            <a:off x="3953006" y="2947094"/>
            <a:ext cx="1087157" cy="523220"/>
          </a:xfrm>
          <a:prstGeom prst="rect">
            <a:avLst/>
          </a:prstGeom>
          <a:noFill/>
        </p:spPr>
        <p:txBody>
          <a:bodyPr wrap="none" rtlCol="0">
            <a:spAutoFit/>
          </a:bodyPr>
          <a:lstStyle/>
          <a:p>
            <a:r>
              <a:rPr lang="en-CA" sz="2800" dirty="0" smtClean="0">
                <a:solidFill>
                  <a:schemeClr val="bg1"/>
                </a:solidFill>
              </a:rPr>
              <a:t> </a:t>
            </a:r>
            <a:r>
              <a:rPr lang="en-US" sz="2800" dirty="0" smtClean="0">
                <a:solidFill>
                  <a:schemeClr val="bg1"/>
                </a:solidFill>
              </a:rPr>
              <a:t>1</a:t>
            </a:r>
            <a:r>
              <a:rPr lang="ja-JP" altLang="en-US" sz="2800" dirty="0" smtClean="0">
                <a:solidFill>
                  <a:schemeClr val="bg1"/>
                </a:solidFill>
              </a:rPr>
              <a:t>ヶ月</a:t>
            </a:r>
            <a:endParaRPr lang="en-CA" sz="2800" dirty="0">
              <a:solidFill>
                <a:schemeClr val="bg1"/>
              </a:solidFill>
            </a:endParaRPr>
          </a:p>
        </p:txBody>
      </p:sp>
      <p:sp>
        <p:nvSpPr>
          <p:cNvPr id="29" name="TextBox 15"/>
          <p:cNvSpPr txBox="1"/>
          <p:nvPr/>
        </p:nvSpPr>
        <p:spPr>
          <a:xfrm>
            <a:off x="6349210" y="2895600"/>
            <a:ext cx="1149674"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１ヶ月</a:t>
            </a:r>
            <a:endParaRPr lang="en-CA" sz="28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ja-JP" altLang="en-US" dirty="0" smtClean="0"/>
              <a:t>トレードオフ　スライダー</a:t>
            </a:r>
            <a:endParaRPr lang="en-CA" dirty="0"/>
          </a:p>
        </p:txBody>
      </p:sp>
      <p:graphicFrame>
        <p:nvGraphicFramePr>
          <p:cNvPr id="61" name="Table 60"/>
          <p:cNvGraphicFramePr>
            <a:graphicFrameLocks noGrp="1"/>
          </p:cNvGraphicFramePr>
          <p:nvPr>
            <p:extLst>
              <p:ext uri="{D42A27DB-BD31-4B8C-83A1-F6EECF244321}">
                <p14:modId xmlns:p14="http://schemas.microsoft.com/office/powerpoint/2010/main" val="3399242852"/>
              </p:ext>
            </p:extLst>
          </p:nvPr>
        </p:nvGraphicFramePr>
        <p:xfrm>
          <a:off x="457200" y="1371600"/>
          <a:ext cx="8229600" cy="234960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ja-JP" altLang="en-US" sz="2000" dirty="0" smtClean="0"/>
                        <a:t>典型的な４つの分類</a:t>
                      </a:r>
                      <a:endParaRPr lang="en-CA" sz="2000" dirty="0"/>
                    </a:p>
                  </a:txBody>
                  <a:tcPr anchor="ctr"/>
                </a:tc>
              </a:tr>
              <a:tr h="0">
                <a:tc>
                  <a:txBody>
                    <a:bodyPr/>
                    <a:lstStyle/>
                    <a:p>
                      <a:endParaRPr lang="en-CA"/>
                    </a:p>
                  </a:txBody>
                  <a:tcPr marT="72000" marB="72000" anchor="ctr"/>
                </a:tc>
                <a:tc>
                  <a:txBody>
                    <a:bodyPr/>
                    <a:lstStyle/>
                    <a:p>
                      <a:r>
                        <a:rPr lang="ja-JP" altLang="en-US" sz="2400" baseline="0" dirty="0" smtClean="0"/>
                        <a:t>フィーチャーが完了すること</a:t>
                      </a:r>
                      <a:r>
                        <a:rPr lang="en-CA" sz="2400" baseline="0" dirty="0" smtClean="0"/>
                        <a:t>(</a:t>
                      </a:r>
                      <a:r>
                        <a:rPr lang="ja-JP" altLang="en-US" sz="2400" baseline="0" dirty="0" smtClean="0"/>
                        <a:t>スコープ</a:t>
                      </a:r>
                      <a:r>
                        <a:rPr lang="en-CA" sz="2400" baseline="0" dirty="0" smtClean="0"/>
                        <a:t>)</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予算内に収まること</a:t>
                      </a:r>
                      <a:r>
                        <a:rPr lang="en-CA" sz="2400" dirty="0" smtClean="0"/>
                        <a:t>(</a:t>
                      </a:r>
                      <a:r>
                        <a:rPr lang="ja-JP" altLang="en-US" sz="2400" dirty="0" smtClean="0"/>
                        <a:t>予算</a:t>
                      </a:r>
                      <a:r>
                        <a:rPr lang="en-CA" sz="2400" dirty="0" smtClean="0"/>
                        <a:t>)</a:t>
                      </a:r>
                      <a:endParaRPr lang="en-CA" sz="2000" dirty="0" smtClean="0"/>
                    </a:p>
                  </a:txBody>
                  <a:tcPr anchor="ctr"/>
                </a:tc>
              </a:tr>
              <a:tr h="377825">
                <a:tc>
                  <a:txBody>
                    <a:bodyPr/>
                    <a:lstStyle/>
                    <a:p>
                      <a:endParaRPr lang="en-CA" sz="2000" dirty="0"/>
                    </a:p>
                  </a:txBody>
                  <a:tcPr anchor="ctr"/>
                </a:tc>
                <a:tc>
                  <a:txBody>
                    <a:bodyPr/>
                    <a:lstStyle/>
                    <a:p>
                      <a:r>
                        <a:rPr lang="ja-JP" altLang="en-US" sz="2400" dirty="0" smtClean="0"/>
                        <a:t>時間通りに納入すること</a:t>
                      </a:r>
                      <a:r>
                        <a:rPr lang="en-CA" sz="2400" dirty="0" smtClean="0"/>
                        <a:t> (</a:t>
                      </a:r>
                      <a:r>
                        <a:rPr lang="ja-JP" altLang="en-US" sz="2400" dirty="0" smtClean="0"/>
                        <a:t>時間</a:t>
                      </a:r>
                      <a:r>
                        <a:rPr lang="en-CA" sz="2400" dirty="0" smtClean="0"/>
                        <a:t>)</a:t>
                      </a:r>
                      <a:endParaRPr lang="en-CA" sz="2000" dirty="0"/>
                    </a:p>
                  </a:txBody>
                  <a:tcPr anchor="ctr"/>
                </a:tc>
              </a:tr>
              <a:tr h="377825">
                <a:tc>
                  <a:txBody>
                    <a:bodyPr/>
                    <a:lstStyle/>
                    <a:p>
                      <a:endParaRPr lang="en-CA" sz="2000" dirty="0"/>
                    </a:p>
                  </a:txBody>
                  <a:tcPr anchor="ctr"/>
                </a:tc>
                <a:tc>
                  <a:txBody>
                    <a:bodyPr/>
                    <a:lstStyle/>
                    <a:p>
                      <a:r>
                        <a:rPr lang="ja-JP" altLang="en-US" sz="2400" dirty="0" smtClean="0"/>
                        <a:t>高い品質、少ないバグ</a:t>
                      </a:r>
                      <a:r>
                        <a:rPr lang="en-CA" sz="2400" dirty="0" smtClean="0"/>
                        <a:t>(</a:t>
                      </a:r>
                      <a:r>
                        <a:rPr lang="ja-JP" altLang="en-US" sz="2400" dirty="0" smtClean="0"/>
                        <a:t>品質</a:t>
                      </a:r>
                      <a:r>
                        <a:rPr lang="en-CA" sz="2400" dirty="0" smtClean="0"/>
                        <a:t>)</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2374675750"/>
              </p:ext>
            </p:extLst>
          </p:nvPr>
        </p:nvGraphicFramePr>
        <p:xfrm>
          <a:off x="457200" y="4157880"/>
          <a:ext cx="8229600" cy="1892400"/>
        </p:xfrm>
        <a:graphic>
          <a:graphicData uri="http://schemas.openxmlformats.org/drawingml/2006/table">
            <a:tbl>
              <a:tblPr firstRow="1" bandRow="1">
                <a:tableStyleId>{5C22544A-7EE6-4342-B048-85BDC9FD1C3A}</a:tableStyleId>
              </a:tblPr>
              <a:tblGrid>
                <a:gridCol w="3048000"/>
                <a:gridCol w="5181600"/>
              </a:tblGrid>
              <a:tr h="335553">
                <a:tc>
                  <a:txBody>
                    <a:bodyPr/>
                    <a:lstStyle/>
                    <a:p>
                      <a:endParaRPr lang="en-CA" dirty="0"/>
                    </a:p>
                  </a:txBody>
                  <a:tcPr anchor="ctr"/>
                </a:tc>
                <a:tc>
                  <a:txBody>
                    <a:bodyPr/>
                    <a:lstStyle/>
                    <a:p>
                      <a:r>
                        <a:rPr lang="ja-JP" altLang="en-US" sz="2000" dirty="0" smtClean="0"/>
                        <a:t>その他の大事なこと</a:t>
                      </a:r>
                      <a:endParaRPr lang="en-CA" sz="2000" dirty="0"/>
                    </a:p>
                  </a:txBody>
                  <a:tcPr anchor="ctr"/>
                </a:tc>
              </a:tr>
              <a:tr h="492660">
                <a:tc>
                  <a:txBody>
                    <a:bodyPr/>
                    <a:lstStyle/>
                    <a:p>
                      <a:endParaRPr lang="en-CA"/>
                    </a:p>
                  </a:txBody>
                  <a:tcPr marT="72000" marB="72000" anchor="ctr"/>
                </a:tc>
                <a:tc>
                  <a:txBody>
                    <a:bodyPr/>
                    <a:lstStyle/>
                    <a:p>
                      <a:r>
                        <a:rPr lang="ja-JP" altLang="en-US" sz="2400" dirty="0" smtClean="0"/>
                        <a:t>簡単に使えること</a:t>
                      </a:r>
                      <a:endParaRPr lang="en-CA" sz="2400" dirty="0"/>
                    </a:p>
                  </a:txBody>
                  <a:tcPr marT="108000" marB="108000" anchor="ctr"/>
                </a:tc>
              </a:tr>
              <a:tr h="387177">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考えさせない</a:t>
                      </a:r>
                      <a:r>
                        <a:rPr lang="en-CA" sz="2400" dirty="0" smtClean="0"/>
                        <a:t>!</a:t>
                      </a:r>
                      <a:endParaRPr lang="en-CA" sz="2000" dirty="0" smtClean="0"/>
                    </a:p>
                  </a:txBody>
                  <a:tcPr anchor="ctr"/>
                </a:tc>
              </a:tr>
              <a:tr h="387177">
                <a:tc>
                  <a:txBody>
                    <a:bodyPr/>
                    <a:lstStyle/>
                    <a:p>
                      <a:endParaRPr lang="en-CA" sz="2000" dirty="0"/>
                    </a:p>
                  </a:txBody>
                  <a:tcPr anchor="ctr"/>
                </a:tc>
                <a:tc>
                  <a:txBody>
                    <a:bodyPr/>
                    <a:lstStyle/>
                    <a:p>
                      <a:r>
                        <a:rPr lang="ja-JP" altLang="en-US" sz="2400" baseline="0" dirty="0" smtClean="0"/>
                        <a:t>詳細な証跡</a:t>
                      </a:r>
                      <a:r>
                        <a:rPr lang="en-CA" sz="2400" baseline="0" dirty="0" smtClean="0"/>
                        <a:t>(</a:t>
                      </a:r>
                      <a:r>
                        <a:rPr lang="ja-JP" altLang="en-US" sz="2400" baseline="0" dirty="0" smtClean="0"/>
                        <a:t>なんでもログを取る</a:t>
                      </a:r>
                      <a:r>
                        <a:rPr lang="en-CA" sz="2400" baseline="0" dirty="0" smtClean="0"/>
                        <a: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2954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2860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9050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5240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5240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9050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最初のリリース</a:t>
            </a:r>
            <a:endParaRPr lang="en-CA" dirty="0"/>
          </a:p>
        </p:txBody>
      </p:sp>
      <p:sp>
        <p:nvSpPr>
          <p:cNvPr id="10" name="TextBox 9"/>
          <p:cNvSpPr txBox="1"/>
          <p:nvPr/>
        </p:nvSpPr>
        <p:spPr>
          <a:xfrm>
            <a:off x="6848476" y="1828800"/>
            <a:ext cx="1377651" cy="707886"/>
          </a:xfrm>
          <a:prstGeom prst="rect">
            <a:avLst/>
          </a:prstGeom>
          <a:noFill/>
        </p:spPr>
        <p:txBody>
          <a:bodyPr wrap="none" rtlCol="0">
            <a:spAutoFit/>
          </a:bodyPr>
          <a:lstStyle/>
          <a:p>
            <a:r>
              <a:rPr lang="ja-JP" altLang="en-US" sz="4000" b="1" dirty="0" smtClean="0"/>
              <a:t>出荷</a:t>
            </a:r>
            <a:r>
              <a:rPr lang="en-CA" sz="4000" b="1" dirty="0" smtClean="0"/>
              <a:t>!</a:t>
            </a:r>
            <a:endParaRPr lang="en-CA" sz="4000" b="1" dirty="0"/>
          </a:p>
        </p:txBody>
      </p:sp>
      <p:sp>
        <p:nvSpPr>
          <p:cNvPr id="18" name="TextBox 17"/>
          <p:cNvSpPr txBox="1"/>
          <p:nvPr/>
        </p:nvSpPr>
        <p:spPr>
          <a:xfrm>
            <a:off x="1383190" y="4114800"/>
            <a:ext cx="4059125" cy="707886"/>
          </a:xfrm>
          <a:prstGeom prst="rect">
            <a:avLst/>
          </a:prstGeom>
          <a:noFill/>
        </p:spPr>
        <p:txBody>
          <a:bodyPr wrap="none" rtlCol="0">
            <a:spAutoFit/>
          </a:bodyPr>
          <a:lstStyle/>
          <a:p>
            <a:r>
              <a:rPr lang="ja-JP" altLang="en-US" sz="4000" dirty="0">
                <a:latin typeface="Calibri Bold" pitchFamily="34" charset="0"/>
                <a:cs typeface="Calibri Bold" pitchFamily="34" charset="0"/>
              </a:rPr>
              <a:t>２</a:t>
            </a:r>
            <a:r>
              <a:rPr lang="en-CA" sz="4000" dirty="0" smtClean="0">
                <a:latin typeface="Calibri Bold" pitchFamily="34" charset="0"/>
                <a:cs typeface="Calibri Bold" pitchFamily="34" charset="0"/>
              </a:rPr>
              <a:t> </a:t>
            </a:r>
            <a:r>
              <a:rPr lang="ja-JP" altLang="en-US" sz="4000" dirty="0" smtClean="0">
                <a:latin typeface="Calibri Bold" pitchFamily="34" charset="0"/>
                <a:cs typeface="Calibri Bold" pitchFamily="34" charset="0"/>
              </a:rPr>
              <a:t>人</a:t>
            </a:r>
            <a:r>
              <a:rPr lang="en-CA" sz="4000" dirty="0" smtClean="0">
                <a:latin typeface="Calibri Bold" pitchFamily="34" charset="0"/>
                <a:cs typeface="Calibri Bold" pitchFamily="34" charset="0"/>
              </a:rPr>
              <a:t>, </a:t>
            </a:r>
            <a:r>
              <a:rPr lang="ja-JP" altLang="en-US" sz="4000" dirty="0">
                <a:latin typeface="Calibri Bold" pitchFamily="34" charset="0"/>
                <a:cs typeface="Calibri Bold" pitchFamily="34" charset="0"/>
              </a:rPr>
              <a:t>５</a:t>
            </a:r>
            <a:r>
              <a:rPr lang="ja-JP" altLang="en-US" sz="4000" dirty="0" smtClean="0">
                <a:latin typeface="Calibri Bold" pitchFamily="34" charset="0"/>
                <a:cs typeface="Calibri Bold" pitchFamily="34" charset="0"/>
              </a:rPr>
              <a:t>ヶ月</a:t>
            </a:r>
            <a:r>
              <a:rPr lang="en-CA" sz="4000" dirty="0" smtClean="0">
                <a:latin typeface="Calibri Bold" pitchFamily="34" charset="0"/>
                <a:cs typeface="Calibri Bold" pitchFamily="34" charset="0"/>
              </a:rPr>
              <a:t>, </a:t>
            </a:r>
            <a:r>
              <a:rPr lang="en-CA" sz="4000" dirty="0">
                <a:latin typeface="Calibri Bold" pitchFamily="34" charset="0"/>
                <a:cs typeface="Calibri Bold" pitchFamily="34" charset="0"/>
              </a:rPr>
              <a:t>0</a:t>
            </a:r>
            <a:r>
              <a:rPr lang="ja-JP" altLang="en-US" sz="4000" dirty="0" smtClean="0">
                <a:latin typeface="Calibri Bold" pitchFamily="34" charset="0"/>
                <a:cs typeface="Calibri Bold" pitchFamily="34" charset="0"/>
              </a:rPr>
              <a:t>ドル</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
        <p:nvSpPr>
          <p:cNvPr id="19" name="Chevron 3"/>
          <p:cNvSpPr/>
          <p:nvPr/>
        </p:nvSpPr>
        <p:spPr>
          <a:xfrm>
            <a:off x="1607970" y="3204418"/>
            <a:ext cx="717789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Pentagon 4"/>
          <p:cNvSpPr/>
          <p:nvPr/>
        </p:nvSpPr>
        <p:spPr>
          <a:xfrm rot="5400000">
            <a:off x="2701471" y="2802582"/>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Pentagon 6"/>
          <p:cNvSpPr/>
          <p:nvPr/>
        </p:nvSpPr>
        <p:spPr>
          <a:xfrm rot="5400000">
            <a:off x="5556156" y="2832615"/>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Pentagon 8"/>
          <p:cNvSpPr/>
          <p:nvPr/>
        </p:nvSpPr>
        <p:spPr>
          <a:xfrm rot="5400000">
            <a:off x="7938558" y="2798712"/>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10"/>
          <p:cNvSpPr txBox="1"/>
          <p:nvPr/>
        </p:nvSpPr>
        <p:spPr>
          <a:xfrm>
            <a:off x="1851660" y="2551866"/>
            <a:ext cx="902811" cy="523220"/>
          </a:xfrm>
          <a:prstGeom prst="rect">
            <a:avLst/>
          </a:prstGeom>
          <a:noFill/>
        </p:spPr>
        <p:txBody>
          <a:bodyPr wrap="none" rtlCol="0">
            <a:spAutoFit/>
          </a:bodyPr>
          <a:lstStyle/>
          <a:p>
            <a:r>
              <a:rPr lang="ja-JP" altLang="en-US" sz="2800" dirty="0" smtClean="0"/>
              <a:t>構築</a:t>
            </a:r>
            <a:endParaRPr lang="en-CA" sz="2800" dirty="0"/>
          </a:p>
        </p:txBody>
      </p:sp>
      <p:sp>
        <p:nvSpPr>
          <p:cNvPr id="24" name="TextBox 11"/>
          <p:cNvSpPr txBox="1"/>
          <p:nvPr/>
        </p:nvSpPr>
        <p:spPr>
          <a:xfrm>
            <a:off x="3275479" y="2435959"/>
            <a:ext cx="2699777" cy="830997"/>
          </a:xfrm>
          <a:prstGeom prst="rect">
            <a:avLst/>
          </a:prstGeom>
          <a:noFill/>
        </p:spPr>
        <p:txBody>
          <a:bodyPr wrap="none" rtlCol="0">
            <a:spAutoFit/>
          </a:bodyPr>
          <a:lstStyle/>
          <a:p>
            <a:pPr algn="ctr"/>
            <a:r>
              <a:rPr lang="ja-JP" altLang="en-US" sz="2400" dirty="0" smtClean="0"/>
              <a:t>モデル用いたテスト</a:t>
            </a:r>
            <a:r>
              <a:rPr lang="en-US" altLang="ja-JP" sz="2400" dirty="0"/>
              <a:t/>
            </a:r>
            <a:br>
              <a:rPr lang="en-US" altLang="ja-JP" sz="2400" dirty="0"/>
            </a:br>
            <a:r>
              <a:rPr lang="ja-JP" altLang="en-US" sz="2400" dirty="0"/>
              <a:t>＆</a:t>
            </a:r>
            <a:r>
              <a:rPr lang="ja-JP" altLang="en-US" sz="2400" dirty="0" smtClean="0"/>
              <a:t>フィードバック</a:t>
            </a:r>
            <a:endParaRPr lang="en-CA" sz="2400" dirty="0"/>
          </a:p>
        </p:txBody>
      </p:sp>
      <p:sp>
        <p:nvSpPr>
          <p:cNvPr id="25" name="TextBox 12"/>
          <p:cNvSpPr txBox="1"/>
          <p:nvPr/>
        </p:nvSpPr>
        <p:spPr>
          <a:xfrm>
            <a:off x="6097664" y="2674976"/>
            <a:ext cx="1980029" cy="400110"/>
          </a:xfrm>
          <a:prstGeom prst="rect">
            <a:avLst/>
          </a:prstGeom>
          <a:noFill/>
        </p:spPr>
        <p:txBody>
          <a:bodyPr wrap="none" rtlCol="0">
            <a:spAutoFit/>
          </a:bodyPr>
          <a:lstStyle/>
          <a:p>
            <a:r>
              <a:rPr lang="ja-JP" altLang="en-US" sz="2000" dirty="0" smtClean="0"/>
              <a:t>農地への実用化</a:t>
            </a:r>
            <a:endParaRPr lang="en-CA" sz="2000" dirty="0"/>
          </a:p>
        </p:txBody>
      </p:sp>
      <p:sp>
        <p:nvSpPr>
          <p:cNvPr id="26" name="TextBox 13"/>
          <p:cNvSpPr txBox="1"/>
          <p:nvPr/>
        </p:nvSpPr>
        <p:spPr>
          <a:xfrm>
            <a:off x="1988971" y="3280618"/>
            <a:ext cx="1184940" cy="523220"/>
          </a:xfrm>
          <a:prstGeom prst="rect">
            <a:avLst/>
          </a:prstGeom>
          <a:noFill/>
        </p:spPr>
        <p:txBody>
          <a:bodyPr wrap="none" rtlCol="0">
            <a:spAutoFit/>
          </a:bodyPr>
          <a:lstStyle/>
          <a:p>
            <a:r>
              <a:rPr lang="en-CA" sz="2800" dirty="0" smtClean="0">
                <a:solidFill>
                  <a:schemeClr val="bg1"/>
                </a:solidFill>
              </a:rPr>
              <a:t>~3</a:t>
            </a:r>
            <a:r>
              <a:rPr lang="ja-JP" altLang="en-US" sz="2800" dirty="0" smtClean="0">
                <a:solidFill>
                  <a:schemeClr val="bg1"/>
                </a:solidFill>
              </a:rPr>
              <a:t>ヶ月</a:t>
            </a:r>
            <a:endParaRPr lang="en-CA" sz="2800" dirty="0">
              <a:solidFill>
                <a:schemeClr val="bg1"/>
              </a:solidFill>
            </a:endParaRPr>
          </a:p>
        </p:txBody>
      </p:sp>
      <p:sp>
        <p:nvSpPr>
          <p:cNvPr id="27" name="TextBox 14"/>
          <p:cNvSpPr txBox="1"/>
          <p:nvPr/>
        </p:nvSpPr>
        <p:spPr>
          <a:xfrm>
            <a:off x="3899666" y="3332112"/>
            <a:ext cx="1087157" cy="523220"/>
          </a:xfrm>
          <a:prstGeom prst="rect">
            <a:avLst/>
          </a:prstGeom>
          <a:noFill/>
        </p:spPr>
        <p:txBody>
          <a:bodyPr wrap="none" rtlCol="0">
            <a:spAutoFit/>
          </a:bodyPr>
          <a:lstStyle/>
          <a:p>
            <a:r>
              <a:rPr lang="en-CA" sz="2800" dirty="0" smtClean="0">
                <a:solidFill>
                  <a:schemeClr val="bg1"/>
                </a:solidFill>
              </a:rPr>
              <a:t> </a:t>
            </a:r>
            <a:r>
              <a:rPr lang="en-US" sz="2800" dirty="0" smtClean="0">
                <a:solidFill>
                  <a:schemeClr val="bg1"/>
                </a:solidFill>
              </a:rPr>
              <a:t>1</a:t>
            </a:r>
            <a:r>
              <a:rPr lang="ja-JP" altLang="en-US" sz="2800" dirty="0" smtClean="0">
                <a:solidFill>
                  <a:schemeClr val="bg1"/>
                </a:solidFill>
              </a:rPr>
              <a:t>ヶ月</a:t>
            </a:r>
            <a:endParaRPr lang="en-CA" sz="2800" dirty="0">
              <a:solidFill>
                <a:schemeClr val="bg1"/>
              </a:solidFill>
            </a:endParaRPr>
          </a:p>
        </p:txBody>
      </p:sp>
      <p:sp>
        <p:nvSpPr>
          <p:cNvPr id="28" name="TextBox 15"/>
          <p:cNvSpPr txBox="1"/>
          <p:nvPr/>
        </p:nvSpPr>
        <p:spPr>
          <a:xfrm>
            <a:off x="6295870" y="3280618"/>
            <a:ext cx="1149674" cy="523220"/>
          </a:xfrm>
          <a:prstGeom prst="rect">
            <a:avLst/>
          </a:prstGeom>
          <a:noFill/>
        </p:spPr>
        <p:txBody>
          <a:bodyPr wrap="none" rtlCol="0">
            <a:spAutoFit/>
          </a:bodyPr>
          <a:lstStyle/>
          <a:p>
            <a:r>
              <a:rPr lang="en-CA" sz="2800" dirty="0" smtClean="0">
                <a:solidFill>
                  <a:schemeClr val="bg1"/>
                </a:solidFill>
              </a:rPr>
              <a:t> </a:t>
            </a:r>
            <a:r>
              <a:rPr lang="ja-JP" altLang="en-US" sz="2800" dirty="0" smtClean="0">
                <a:solidFill>
                  <a:schemeClr val="bg1"/>
                </a:solidFill>
              </a:rPr>
              <a:t>１ヶ月</a:t>
            </a:r>
            <a:endParaRPr lang="en-CA" sz="2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なぜあなたはここにいるのか</a:t>
            </a:r>
            <a:r>
              <a:rPr lang="en-CA" dirty="0" smtClean="0"/>
              <a:t>?</a:t>
            </a:r>
            <a:endParaRPr lang="en-CA" dirty="0"/>
          </a:p>
        </p:txBody>
      </p:sp>
      <p:sp>
        <p:nvSpPr>
          <p:cNvPr id="3" name="Content Placeholder 2"/>
          <p:cNvSpPr>
            <a:spLocks noGrp="1"/>
          </p:cNvSpPr>
          <p:nvPr>
            <p:ph idx="1"/>
          </p:nvPr>
        </p:nvSpPr>
        <p:spPr/>
        <p:txBody>
          <a:bodyPr/>
          <a:lstStyle/>
          <a:p>
            <a:r>
              <a:rPr lang="ja-JP" altLang="en-US" dirty="0" smtClean="0"/>
              <a:t>組み込み</a:t>
            </a:r>
            <a:r>
              <a:rPr lang="ja-JP" altLang="en-US" dirty="0"/>
              <a:t>と</a:t>
            </a:r>
            <a:r>
              <a:rPr lang="ja-JP" altLang="en-US" dirty="0" smtClean="0"/>
              <a:t>通信技術を利用して、遠隔操作できる新しいシステムだから</a:t>
            </a:r>
            <a:endParaRPr lang="en-US" altLang="ja-JP" dirty="0" smtClean="0"/>
          </a:p>
          <a:p>
            <a:r>
              <a:rPr lang="ja-JP" altLang="en-US" dirty="0" smtClean="0"/>
              <a:t>ネットワーク技術で農業を支援したいから</a:t>
            </a:r>
            <a:endParaRPr lang="en-CA" dirty="0" smtClean="0"/>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624762" cy="1512168"/>
          </a:xfrm>
          <a:prstGeom prst="rect">
            <a:avLst/>
          </a:prstGeom>
          <a:noFill/>
          <a:ln w="12700" cap="flat">
            <a:noFill/>
            <a:miter lim="800000"/>
            <a:headEnd/>
            <a:tailEnd/>
          </a:ln>
        </p:spPr>
      </p:pic>
      <p:sp>
        <p:nvSpPr>
          <p:cNvPr id="6" name="テキスト ボックス 5"/>
          <p:cNvSpPr txBox="1"/>
          <p:nvPr/>
        </p:nvSpPr>
        <p:spPr>
          <a:xfrm>
            <a:off x="1752600" y="4953000"/>
            <a:ext cx="6172200" cy="461665"/>
          </a:xfrm>
          <a:prstGeom prst="rect">
            <a:avLst/>
          </a:prstGeom>
          <a:solidFill>
            <a:schemeClr val="bg1"/>
          </a:solidFill>
        </p:spPr>
        <p:txBody>
          <a:bodyPr wrap="square" rtlCol="0">
            <a:spAutoFit/>
          </a:bodyPr>
          <a:lstStyle/>
          <a:p>
            <a:r>
              <a:rPr kumimoji="1" lang="ja-JP" altLang="en-US" sz="2400" dirty="0" smtClean="0"/>
              <a:t>ネットワーク技術で農業を支援したいから</a:t>
            </a:r>
            <a:endParaRPr kumimoji="1" lang="ja-JP"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エレベーターピッチ</a:t>
            </a:r>
            <a:endParaRPr lang="en-CA" dirty="0"/>
          </a:p>
        </p:txBody>
      </p:sp>
      <p:sp>
        <p:nvSpPr>
          <p:cNvPr id="3" name="Content Placeholder 2"/>
          <p:cNvSpPr>
            <a:spLocks noGrp="1"/>
          </p:cNvSpPr>
          <p:nvPr>
            <p:ph idx="1"/>
          </p:nvPr>
        </p:nvSpPr>
        <p:spPr/>
        <p:txBody>
          <a:bodyPr>
            <a:normAutofit fontScale="92500" lnSpcReduction="20000"/>
          </a:bodyPr>
          <a:lstStyle/>
          <a:p>
            <a:r>
              <a:rPr lang="ja-JP" altLang="en-US" dirty="0" smtClean="0">
                <a:solidFill>
                  <a:srgbClr val="008000"/>
                </a:solidFill>
              </a:rPr>
              <a:t>農業従事者</a:t>
            </a:r>
            <a:r>
              <a:rPr lang="ja-JP" altLang="en-US" sz="2800" dirty="0"/>
              <a:t>は</a:t>
            </a:r>
            <a:endParaRPr lang="en-US" altLang="ja-JP" sz="2800" dirty="0" smtClean="0"/>
          </a:p>
          <a:p>
            <a:r>
              <a:rPr lang="ja-JP" altLang="en-US" dirty="0">
                <a:solidFill>
                  <a:srgbClr val="008000"/>
                </a:solidFill>
              </a:rPr>
              <a:t>農地の様子や機器の動作する様子をリアルタイムで見る事</a:t>
            </a:r>
            <a:r>
              <a:rPr lang="ja-JP" altLang="en-US" sz="2800" dirty="0">
                <a:solidFill>
                  <a:srgbClr val="000000"/>
                </a:solidFill>
              </a:rPr>
              <a:t>を望んで</a:t>
            </a:r>
            <a:r>
              <a:rPr lang="ja-JP" altLang="en-US" sz="2800" dirty="0" smtClean="0">
                <a:solidFill>
                  <a:srgbClr val="000000"/>
                </a:solidFill>
              </a:rPr>
              <a:t>いる．</a:t>
            </a:r>
            <a:endParaRPr lang="en-CA" dirty="0" smtClean="0"/>
          </a:p>
          <a:p>
            <a:r>
              <a:rPr lang="en-CA" altLang="ja-JP" dirty="0" smtClean="0">
                <a:solidFill>
                  <a:srgbClr val="008000"/>
                </a:solidFill>
              </a:rPr>
              <a:t>Smart </a:t>
            </a:r>
            <a:r>
              <a:rPr lang="en-CA" altLang="ja-JP" dirty="0" err="1" smtClean="0">
                <a:solidFill>
                  <a:srgbClr val="008000"/>
                </a:solidFill>
              </a:rPr>
              <a:t>Greenhousing</a:t>
            </a:r>
            <a:r>
              <a:rPr lang="ja-JP" altLang="en-US" sz="2800" dirty="0" smtClean="0">
                <a:solidFill>
                  <a:srgbClr val="000000"/>
                </a:solidFill>
              </a:rPr>
              <a:t>は</a:t>
            </a:r>
            <a:endParaRPr lang="en-CA" dirty="0" smtClean="0">
              <a:solidFill>
                <a:srgbClr val="000000"/>
              </a:solidFill>
            </a:endParaRPr>
          </a:p>
          <a:p>
            <a:r>
              <a:rPr lang="ja-JP" altLang="en-US" dirty="0" smtClean="0">
                <a:solidFill>
                  <a:srgbClr val="008000"/>
                </a:solidFill>
              </a:rPr>
              <a:t>農作業支援</a:t>
            </a:r>
            <a:r>
              <a:rPr lang="ja-JP" altLang="en-US" sz="2800" dirty="0" smtClean="0">
                <a:solidFill>
                  <a:srgbClr val="000000"/>
                </a:solidFill>
              </a:rPr>
              <a:t>の</a:t>
            </a:r>
            <a:r>
              <a:rPr lang="ja-JP" altLang="en-US" sz="2800" dirty="0" smtClean="0">
                <a:solidFill>
                  <a:srgbClr val="000000"/>
                </a:solidFill>
              </a:rPr>
              <a:t>手法として</a:t>
            </a:r>
            <a:endParaRPr lang="en-CA" dirty="0" smtClean="0">
              <a:solidFill>
                <a:srgbClr val="000000"/>
              </a:solidFill>
            </a:endParaRPr>
          </a:p>
          <a:p>
            <a:r>
              <a:rPr lang="ja-JP" altLang="en-US" dirty="0" smtClean="0">
                <a:solidFill>
                  <a:srgbClr val="008000"/>
                </a:solidFill>
              </a:rPr>
              <a:t>手軽に、離れた</a:t>
            </a:r>
            <a:r>
              <a:rPr lang="ja-JP" altLang="en-US" dirty="0" smtClean="0">
                <a:solidFill>
                  <a:srgbClr val="008000"/>
                </a:solidFill>
              </a:rPr>
              <a:t>農地の環境を知ることが出来、尚且つ機器の操作ができる</a:t>
            </a:r>
            <a:r>
              <a:rPr lang="ja-JP" altLang="en-US" dirty="0" smtClean="0">
                <a:solidFill>
                  <a:srgbClr val="008000"/>
                </a:solidFill>
              </a:rPr>
              <a:t>特徴</a:t>
            </a:r>
            <a:r>
              <a:rPr lang="ja-JP" altLang="en-US" sz="2600" dirty="0" smtClean="0">
                <a:solidFill>
                  <a:srgbClr val="000000"/>
                </a:solidFill>
              </a:rPr>
              <a:t>が</a:t>
            </a:r>
            <a:r>
              <a:rPr lang="ja-JP" altLang="en-US" sz="2600" dirty="0" smtClean="0">
                <a:solidFill>
                  <a:srgbClr val="000000"/>
                </a:solidFill>
              </a:rPr>
              <a:t>ある</a:t>
            </a:r>
            <a:r>
              <a:rPr lang="en-CA" sz="3000" dirty="0" smtClean="0"/>
              <a:t>.</a:t>
            </a:r>
            <a:endParaRPr lang="en-CA" dirty="0" smtClean="0"/>
          </a:p>
          <a:p>
            <a:r>
              <a:rPr lang="ja-JP" altLang="en-US" dirty="0" smtClean="0">
                <a:solidFill>
                  <a:srgbClr val="008000"/>
                </a:solidFill>
              </a:rPr>
              <a:t>従来</a:t>
            </a:r>
            <a:r>
              <a:rPr lang="ja-JP" altLang="en-US" dirty="0" smtClean="0">
                <a:solidFill>
                  <a:srgbClr val="008000"/>
                </a:solidFill>
              </a:rPr>
              <a:t>の農業</a:t>
            </a:r>
            <a:r>
              <a:rPr lang="ja-JP" altLang="en-US" dirty="0" smtClean="0">
                <a:solidFill>
                  <a:srgbClr val="008000"/>
                </a:solidFill>
              </a:rPr>
              <a:t>センシングシステム</a:t>
            </a:r>
            <a:r>
              <a:rPr lang="ja-JP" altLang="en-US" sz="2600" dirty="0" smtClean="0">
                <a:solidFill>
                  <a:srgbClr val="000000"/>
                </a:solidFill>
              </a:rPr>
              <a:t>と</a:t>
            </a:r>
            <a:r>
              <a:rPr lang="ja-JP" altLang="en-US" sz="2600" dirty="0" smtClean="0">
                <a:solidFill>
                  <a:srgbClr val="000000"/>
                </a:solidFill>
              </a:rPr>
              <a:t>違って</a:t>
            </a:r>
            <a:endParaRPr lang="en-CA" sz="3000" dirty="0" smtClean="0">
              <a:solidFill>
                <a:srgbClr val="008000"/>
              </a:solidFill>
            </a:endParaRPr>
          </a:p>
          <a:p>
            <a:r>
              <a:rPr lang="ja-JP" altLang="en-US" sz="3000" dirty="0" smtClean="0">
                <a:solidFill>
                  <a:srgbClr val="000000"/>
                </a:solidFill>
              </a:rPr>
              <a:t>我々のプロジェクト</a:t>
            </a:r>
            <a:r>
              <a:rPr lang="ja-JP" altLang="en-US" sz="3000" dirty="0" smtClean="0">
                <a:solidFill>
                  <a:srgbClr val="000000"/>
                </a:solidFill>
              </a:rPr>
              <a:t>は</a:t>
            </a:r>
            <a:r>
              <a:rPr lang="ja-JP" altLang="en-US" dirty="0" smtClean="0">
                <a:solidFill>
                  <a:srgbClr val="008000"/>
                </a:solidFill>
              </a:rPr>
              <a:t>環境</a:t>
            </a:r>
            <a:r>
              <a:rPr lang="ja-JP" altLang="en-US" dirty="0" smtClean="0">
                <a:solidFill>
                  <a:srgbClr val="008000"/>
                </a:solidFill>
              </a:rPr>
              <a:t>調整装置を遠隔操作できる</a:t>
            </a:r>
            <a:r>
              <a:rPr lang="ja-JP" altLang="en-US" dirty="0" smtClean="0">
                <a:solidFill>
                  <a:srgbClr val="008000"/>
                </a:solidFill>
              </a:rPr>
              <a:t>利点</a:t>
            </a:r>
            <a:r>
              <a:rPr lang="ja-JP" altLang="en-US" sz="2600" dirty="0" smtClean="0">
                <a:solidFill>
                  <a:srgbClr val="000000"/>
                </a:solidFill>
              </a:rPr>
              <a:t>が</a:t>
            </a:r>
            <a:r>
              <a:rPr lang="ja-JP" altLang="en-US" sz="2600" dirty="0" smtClean="0">
                <a:solidFill>
                  <a:srgbClr val="000000"/>
                </a:solidFill>
              </a:rPr>
              <a:t>ある</a:t>
            </a:r>
            <a:r>
              <a:rPr lang="en-CA" sz="3000" dirty="0" smtClean="0"/>
              <a:t>.</a:t>
            </a:r>
            <a:endParaRPr lang="en-CA"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95310" y="1524000"/>
            <a:ext cx="65532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2" name="Title 1"/>
          <p:cNvSpPr>
            <a:spLocks noGrp="1"/>
          </p:cNvSpPr>
          <p:nvPr>
            <p:ph type="title"/>
          </p:nvPr>
        </p:nvSpPr>
        <p:spPr/>
        <p:txBody>
          <a:bodyPr/>
          <a:lstStyle/>
          <a:p>
            <a:r>
              <a:rPr lang="ja-JP" altLang="en-US" dirty="0" smtClean="0"/>
              <a:t>プロダクトボックス</a:t>
            </a:r>
            <a:r>
              <a:rPr lang="en-US" altLang="ja-JP" dirty="0" smtClean="0"/>
              <a:t>(</a:t>
            </a:r>
            <a:r>
              <a:rPr lang="ja-JP" altLang="en-US" dirty="0" smtClean="0"/>
              <a:t>外箱</a:t>
            </a:r>
            <a:r>
              <a:rPr lang="en-US" altLang="ja-JP" dirty="0" smtClean="0"/>
              <a:t>)</a:t>
            </a:r>
            <a:endParaRPr lang="en-CA" dirty="0"/>
          </a:p>
        </p:txBody>
      </p:sp>
      <p:sp>
        <p:nvSpPr>
          <p:cNvPr id="4" name="TextBox 3"/>
          <p:cNvSpPr txBox="1"/>
          <p:nvPr/>
        </p:nvSpPr>
        <p:spPr>
          <a:xfrm>
            <a:off x="2895600" y="1676890"/>
            <a:ext cx="3505200" cy="523220"/>
          </a:xfrm>
          <a:prstGeom prst="rect">
            <a:avLst/>
          </a:prstGeom>
          <a:noFill/>
        </p:spPr>
        <p:txBody>
          <a:bodyPr wrap="square" rtlCol="0">
            <a:spAutoFit/>
          </a:bodyPr>
          <a:lstStyle/>
          <a:p>
            <a:r>
              <a:rPr lang="en-CA" sz="2800" dirty="0" smtClean="0"/>
              <a:t>&lt;</a:t>
            </a:r>
            <a:r>
              <a:rPr lang="en-US" sz="2800" dirty="0" smtClean="0"/>
              <a:t>Smart </a:t>
            </a:r>
            <a:r>
              <a:rPr lang="en-US" sz="2800" dirty="0" err="1" smtClean="0"/>
              <a:t>Greenhousing</a:t>
            </a:r>
            <a:r>
              <a:rPr lang="en-US" sz="2800" dirty="0" smtClean="0"/>
              <a:t>&gt;</a:t>
            </a:r>
            <a:endParaRPr lang="en-CA" sz="2800" dirty="0"/>
          </a:p>
        </p:txBody>
      </p:sp>
      <p:sp>
        <p:nvSpPr>
          <p:cNvPr id="11" name="Rectangle 10"/>
          <p:cNvSpPr/>
          <p:nvPr/>
        </p:nvSpPr>
        <p:spPr>
          <a:xfrm>
            <a:off x="3124200" y="2215350"/>
            <a:ext cx="3048000" cy="1823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813930" y="4124980"/>
            <a:ext cx="5668539" cy="523220"/>
          </a:xfrm>
          <a:prstGeom prst="rect">
            <a:avLst/>
          </a:prstGeom>
          <a:noFill/>
        </p:spPr>
        <p:txBody>
          <a:bodyPr wrap="none" rtlCol="0">
            <a:spAutoFit/>
          </a:bodyPr>
          <a:lstStyle/>
          <a:p>
            <a:r>
              <a:rPr lang="en-CA" sz="2800" dirty="0" smtClean="0"/>
              <a:t>&lt;</a:t>
            </a:r>
            <a:r>
              <a:rPr lang="ja-JP" altLang="en-US" sz="2800" dirty="0" smtClean="0"/>
              <a:t>ネットワークでスマートに農地管理</a:t>
            </a:r>
            <a:r>
              <a:rPr lang="en-CA" sz="2800" dirty="0" smtClean="0"/>
              <a:t>&gt;</a:t>
            </a:r>
            <a:endParaRPr lang="en-CA" sz="2800" dirty="0"/>
          </a:p>
        </p:txBody>
      </p:sp>
      <p:sp>
        <p:nvSpPr>
          <p:cNvPr id="7" name="TextBox 6"/>
          <p:cNvSpPr txBox="1"/>
          <p:nvPr/>
        </p:nvSpPr>
        <p:spPr>
          <a:xfrm>
            <a:off x="1365672" y="5105400"/>
            <a:ext cx="6353021" cy="523220"/>
          </a:xfrm>
          <a:prstGeom prst="rect">
            <a:avLst/>
          </a:prstGeom>
          <a:noFill/>
        </p:spPr>
        <p:txBody>
          <a:bodyPr wrap="none" rtlCol="0">
            <a:spAutoFit/>
          </a:bodyPr>
          <a:lstStyle/>
          <a:p>
            <a:r>
              <a:rPr lang="en-CA" sz="2800" dirty="0" smtClean="0"/>
              <a:t>&lt;</a:t>
            </a:r>
            <a:r>
              <a:rPr lang="ja-JP" altLang="en-US" sz="2800" dirty="0" smtClean="0"/>
              <a:t>ヒーターやスクリンプラーを遠隔で制御</a:t>
            </a:r>
            <a:r>
              <a:rPr lang="en-CA" sz="2800" dirty="0" smtClean="0"/>
              <a:t>&gt;</a:t>
            </a:r>
            <a:endParaRPr lang="en-CA" sz="2800" dirty="0"/>
          </a:p>
        </p:txBody>
      </p:sp>
      <p:sp>
        <p:nvSpPr>
          <p:cNvPr id="8" name="TextBox 7"/>
          <p:cNvSpPr txBox="1"/>
          <p:nvPr/>
        </p:nvSpPr>
        <p:spPr>
          <a:xfrm>
            <a:off x="1348409" y="5628620"/>
            <a:ext cx="6304931" cy="523220"/>
          </a:xfrm>
          <a:prstGeom prst="rect">
            <a:avLst/>
          </a:prstGeom>
          <a:noFill/>
        </p:spPr>
        <p:txBody>
          <a:bodyPr wrap="none" rtlCol="0">
            <a:spAutoFit/>
          </a:bodyPr>
          <a:lstStyle/>
          <a:p>
            <a:r>
              <a:rPr lang="en-CA" sz="2800" dirty="0" smtClean="0"/>
              <a:t>&lt;</a:t>
            </a:r>
            <a:r>
              <a:rPr lang="ja-JP" altLang="en-US" sz="2800" dirty="0" smtClean="0"/>
              <a:t>いつでもどこでも農地の環境をチェック</a:t>
            </a:r>
            <a:r>
              <a:rPr lang="en-CA" sz="2800" dirty="0" smtClean="0"/>
              <a:t>&gt;</a:t>
            </a:r>
            <a:endParaRPr lang="en-CA" sz="28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073" y="2215350"/>
            <a:ext cx="2762507" cy="181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ja-JP" altLang="en-US" dirty="0" smtClean="0"/>
              <a:t>やらないことリスト</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955798520"/>
              </p:ext>
            </p:extLst>
          </p:nvPr>
        </p:nvGraphicFramePr>
        <p:xfrm>
          <a:off x="381000" y="1295400"/>
          <a:ext cx="8458200" cy="3383280"/>
        </p:xfrm>
        <a:graphic>
          <a:graphicData uri="http://schemas.openxmlformats.org/drawingml/2006/table">
            <a:tbl>
              <a:tblPr firstRow="1" bandRow="1">
                <a:tableStyleId>{5C22544A-7EE6-4342-B048-85BDC9FD1C3A}</a:tableStyleId>
              </a:tblPr>
              <a:tblGrid>
                <a:gridCol w="4267200"/>
                <a:gridCol w="4191000"/>
              </a:tblGrid>
              <a:tr h="342540">
                <a:tc>
                  <a:txBody>
                    <a:bodyPr/>
                    <a:lstStyle/>
                    <a:p>
                      <a:pPr algn="ctr"/>
                      <a:r>
                        <a:rPr lang="ja-JP" altLang="en-US" sz="2400" dirty="0" smtClean="0"/>
                        <a:t>やる（スコープ内）</a:t>
                      </a:r>
                      <a:endParaRPr lang="en-CA" sz="2000" dirty="0"/>
                    </a:p>
                  </a:txBody>
                  <a:tcPr/>
                </a:tc>
                <a:tc>
                  <a:txBody>
                    <a:bodyPr/>
                    <a:lstStyle/>
                    <a:p>
                      <a:pPr algn="ctr"/>
                      <a:r>
                        <a:rPr lang="ja-JP" altLang="en-US" sz="2400" dirty="0" smtClean="0"/>
                        <a:t>やらない（スコープ外）</a:t>
                      </a:r>
                      <a:endParaRPr lang="en-CA" sz="2400" dirty="0"/>
                    </a:p>
                  </a:txBody>
                  <a:tcPr/>
                </a:tc>
              </a:tr>
              <a:tr h="355599">
                <a:tc>
                  <a:txBody>
                    <a:bodyPr/>
                    <a:lstStyle/>
                    <a:p>
                      <a:r>
                        <a:rPr lang="ja-JP" altLang="en-US" dirty="0" smtClean="0"/>
                        <a:t>農地の規模、環境調整装置の想定</a:t>
                      </a:r>
                      <a:endParaRPr lang="ja-JP" altLang="en-US" dirty="0"/>
                    </a:p>
                  </a:txBody>
                  <a:tcPr/>
                </a:tc>
                <a:tc>
                  <a:txBody>
                    <a:bodyPr/>
                    <a:lstStyle/>
                    <a:p>
                      <a:r>
                        <a:rPr lang="ja-JP" altLang="en-US" dirty="0" smtClean="0"/>
                        <a:t>画像、動画での中継</a:t>
                      </a:r>
                      <a:endParaRPr lang="en-CA" dirty="0"/>
                    </a:p>
                  </a:txBody>
                  <a:tcPr/>
                </a:tc>
              </a:tr>
              <a:tr h="277838">
                <a:tc>
                  <a:txBody>
                    <a:bodyPr/>
                    <a:lstStyle/>
                    <a:p>
                      <a:r>
                        <a:rPr lang="ja-JP" altLang="en-US" dirty="0" smtClean="0"/>
                        <a:t>環境調整装置を制御する方法の検討</a:t>
                      </a:r>
                      <a:endParaRPr lang="ja-JP" altLang="en-US" dirty="0"/>
                    </a:p>
                  </a:txBody>
                  <a:tcPr/>
                </a:tc>
                <a:tc>
                  <a:txBody>
                    <a:bodyPr/>
                    <a:lstStyle/>
                    <a:p>
                      <a:r>
                        <a:rPr lang="ja-JP" altLang="en-US" dirty="0" smtClean="0"/>
                        <a:t>環境調整装置の自動制御</a:t>
                      </a:r>
                      <a:endParaRPr lang="en-CA" dirty="0"/>
                    </a:p>
                  </a:txBody>
                  <a:tcPr/>
                </a:tc>
              </a:tr>
              <a:tr h="277838">
                <a:tc>
                  <a:txBody>
                    <a:bodyPr/>
                    <a:lstStyle/>
                    <a:p>
                      <a:r>
                        <a:rPr lang="ja-JP" altLang="en-US" dirty="0" smtClean="0"/>
                        <a:t>環境調整装置制御プログラムの設計</a:t>
                      </a:r>
                      <a:endParaRPr lang="ja-JP" altLang="en-US" dirty="0"/>
                    </a:p>
                  </a:txBody>
                  <a:tcPr/>
                </a:tc>
                <a:tc>
                  <a:txBody>
                    <a:bodyPr/>
                    <a:lstStyle/>
                    <a:p>
                      <a:r>
                        <a:rPr lang="ja-JP" altLang="en-US" dirty="0" smtClean="0"/>
                        <a:t>販売</a:t>
                      </a:r>
                      <a:endParaRPr lang="en-CA" dirty="0"/>
                    </a:p>
                  </a:txBody>
                  <a:tcPr/>
                </a:tc>
              </a:tr>
              <a:tr h="277838">
                <a:tc>
                  <a:txBody>
                    <a:bodyPr/>
                    <a:lstStyle/>
                    <a:p>
                      <a:r>
                        <a:rPr lang="en-US" altLang="ja-JP" dirty="0" smtClean="0"/>
                        <a:t>GUI</a:t>
                      </a:r>
                      <a:r>
                        <a:rPr lang="en-US" altLang="ja-JP" baseline="0" dirty="0" smtClean="0"/>
                        <a:t> </a:t>
                      </a:r>
                      <a:r>
                        <a:rPr lang="en-US" altLang="ja-JP" dirty="0" smtClean="0"/>
                        <a:t>web</a:t>
                      </a:r>
                      <a:r>
                        <a:rPr lang="ja-JP" altLang="en-US" dirty="0" smtClean="0"/>
                        <a:t>アプリの開発</a:t>
                      </a:r>
                      <a:endParaRPr lang="ja-JP" altLang="en-US" dirty="0"/>
                    </a:p>
                  </a:txBody>
                  <a:tcPr/>
                </a:tc>
                <a:tc>
                  <a:txBody>
                    <a:bodyPr/>
                    <a:lstStyle/>
                    <a:p>
                      <a:r>
                        <a:rPr lang="ja-JP" altLang="en-US" dirty="0" smtClean="0"/>
                        <a:t>拡張性の確保</a:t>
                      </a:r>
                      <a:endParaRPr lang="en-CA" dirty="0"/>
                    </a:p>
                  </a:txBody>
                  <a:tcPr/>
                </a:tc>
              </a:tr>
              <a:tr h="340359">
                <a:tc>
                  <a:txBody>
                    <a:bodyPr/>
                    <a:lstStyle/>
                    <a:p>
                      <a:r>
                        <a:rPr lang="ja-JP" altLang="en-US" dirty="0" smtClean="0"/>
                        <a:t>サーバの使用</a:t>
                      </a:r>
                      <a:endParaRPr lang="ja-JP" altLang="en-US" dirty="0"/>
                    </a:p>
                  </a:txBody>
                  <a:tcPr/>
                </a:tc>
                <a:tc>
                  <a:txBody>
                    <a:bodyPr/>
                    <a:lstStyle/>
                    <a:p>
                      <a:r>
                        <a:rPr lang="en-CA" dirty="0" smtClean="0"/>
                        <a:t>IOIO</a:t>
                      </a:r>
                      <a:r>
                        <a:rPr lang="ja-JP" altLang="en-US" dirty="0" smtClean="0"/>
                        <a:t>の使用</a:t>
                      </a:r>
                      <a:endParaRPr lang="en-CA" dirty="0"/>
                    </a:p>
                  </a:txBody>
                  <a:tcPr/>
                </a:tc>
              </a:tr>
              <a:tr h="277838">
                <a:tc>
                  <a:txBody>
                    <a:bodyPr/>
                    <a:lstStyle/>
                    <a:p>
                      <a:r>
                        <a:rPr lang="ja-JP" altLang="en-US" dirty="0" smtClean="0"/>
                        <a:t>モデルを用いたテスト</a:t>
                      </a:r>
                      <a:endParaRPr lang="ja-JP" altLang="en-US" dirty="0"/>
                    </a:p>
                  </a:txBody>
                  <a:tcPr/>
                </a:tc>
                <a:tc>
                  <a:txBody>
                    <a:bodyPr/>
                    <a:lstStyle/>
                    <a:p>
                      <a:endParaRPr lang="en-CA" dirty="0"/>
                    </a:p>
                  </a:txBody>
                  <a:tcPr/>
                </a:tc>
              </a:tr>
              <a:tr h="277838">
                <a:tc>
                  <a:txBody>
                    <a:bodyPr/>
                    <a:lstStyle/>
                    <a:p>
                      <a:r>
                        <a:rPr lang="en-US" altLang="ja-JP" dirty="0" smtClean="0"/>
                        <a:t>Android</a:t>
                      </a:r>
                      <a:r>
                        <a:rPr lang="en-US" altLang="ja-JP" baseline="0" dirty="0" smtClean="0"/>
                        <a:t> ADK</a:t>
                      </a:r>
                      <a:r>
                        <a:rPr lang="ja-JP" altLang="en-US" baseline="0" dirty="0" smtClean="0"/>
                        <a:t>を用いた開発</a:t>
                      </a:r>
                      <a:endParaRPr lang="en-US" altLang="ja-JP" dirty="0" smtClean="0"/>
                    </a:p>
                  </a:txBody>
                  <a:tcPr/>
                </a:tc>
                <a:tc>
                  <a:txBody>
                    <a:bodyPr/>
                    <a:lstStyle/>
                    <a:p>
                      <a:endParaRPr lang="en-CA" dirty="0"/>
                    </a:p>
                  </a:txBody>
                  <a:tcPr/>
                </a:tc>
              </a:tr>
              <a:tr h="277838">
                <a:tc>
                  <a:txBody>
                    <a:bodyPr/>
                    <a:lstStyle/>
                    <a:p>
                      <a:r>
                        <a:rPr lang="ja-JP" altLang="en-US" dirty="0" smtClean="0"/>
                        <a:t>温度、湿度のリアルタイム監視</a:t>
                      </a:r>
                      <a:endParaRPr lang="en-US" altLang="ja-JP" dirty="0" smtClean="0"/>
                    </a:p>
                  </a:txBody>
                  <a:tcPr/>
                </a:tc>
                <a:tc>
                  <a:txBody>
                    <a:bodyPr/>
                    <a:lstStyle/>
                    <a:p>
                      <a:endParaRPr lang="en-CA" dirty="0"/>
                    </a:p>
                  </a:txBody>
                  <a:tcPr/>
                </a:tc>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93491849"/>
              </p:ext>
            </p:extLst>
          </p:nvPr>
        </p:nvGraphicFramePr>
        <p:xfrm>
          <a:off x="381000" y="4814346"/>
          <a:ext cx="8458200" cy="194056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ja-JP" altLang="en-US" sz="2400" dirty="0" smtClean="0"/>
                        <a:t>未解決</a:t>
                      </a:r>
                      <a:endParaRPr lang="en-CA" sz="2400" dirty="0"/>
                    </a:p>
                  </a:txBody>
                  <a:tcPr/>
                </a:tc>
              </a:tr>
              <a:tr h="370840">
                <a:tc>
                  <a:txBody>
                    <a:bodyPr/>
                    <a:lstStyle/>
                    <a:p>
                      <a:r>
                        <a:rPr lang="en-CA" dirty="0" smtClean="0"/>
                        <a:t>Web</a:t>
                      </a:r>
                      <a:r>
                        <a:rPr lang="ja-JP" altLang="en-US" dirty="0" smtClean="0"/>
                        <a:t>サーバの構築（カスタマイズするのか既存のものを使用するのか）</a:t>
                      </a:r>
                      <a:endParaRPr lang="en-CA" dirty="0"/>
                    </a:p>
                  </a:txBody>
                  <a:tcPr/>
                </a:tc>
              </a:tr>
              <a:tr h="370840">
                <a:tc>
                  <a:txBody>
                    <a:bodyPr/>
                    <a:lstStyle/>
                    <a:p>
                      <a:r>
                        <a:rPr lang="ja-JP" altLang="en-US" dirty="0" smtClean="0"/>
                        <a:t>農地においての実践</a:t>
                      </a:r>
                      <a:endParaRPr lang="en-CA" dirty="0"/>
                    </a:p>
                  </a:txBody>
                  <a:tcPr/>
                </a:tc>
              </a:tr>
              <a:tr h="370840">
                <a:tc>
                  <a:txBody>
                    <a:bodyPr/>
                    <a:lstStyle/>
                    <a:p>
                      <a:r>
                        <a:rPr lang="ja-JP" altLang="en-US" dirty="0" smtClean="0"/>
                        <a:t>対象とする環境調整装置の詳細</a:t>
                      </a:r>
                      <a:endParaRPr lang="en-CA" dirty="0"/>
                    </a:p>
                  </a:txBody>
                  <a:tcPr/>
                </a:tc>
              </a:tr>
              <a:tr h="370840">
                <a:tc>
                  <a:txBody>
                    <a:bodyPr/>
                    <a:lstStyle/>
                    <a:p>
                      <a:r>
                        <a:rPr lang="ja-JP" altLang="en-US" dirty="0" smtClean="0"/>
                        <a:t>ガラケーへの対応</a:t>
                      </a:r>
                      <a:endParaRPr lang="en-C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ja-JP" altLang="en-US" dirty="0" smtClean="0"/>
              <a:t>あなたのプロジェクトコミュニティ</a:t>
            </a:r>
            <a:endParaRPr lang="en-CA" dirty="0"/>
          </a:p>
        </p:txBody>
      </p:sp>
      <p:sp>
        <p:nvSpPr>
          <p:cNvPr id="14" name="Oval 1"/>
          <p:cNvSpPr>
            <a:spLocks/>
          </p:cNvSpPr>
          <p:nvPr/>
        </p:nvSpPr>
        <p:spPr bwMode="auto">
          <a:xfrm>
            <a:off x="2743200" y="2819400"/>
            <a:ext cx="38862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124200" y="3124200"/>
            <a:ext cx="3066609"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latin typeface="Calibri" charset="0"/>
                <a:cs typeface="Calibri" charset="0"/>
                <a:sym typeface="Calibri" charset="0"/>
              </a:rPr>
              <a:t>Smart </a:t>
            </a:r>
            <a:r>
              <a:rPr lang="en-US" sz="2800" dirty="0" err="1" smtClean="0">
                <a:latin typeface="Calibri" charset="0"/>
                <a:cs typeface="Calibri" charset="0"/>
                <a:sym typeface="Calibri" charset="0"/>
              </a:rPr>
              <a:t>Greenhousing</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1905000" y="1611087"/>
            <a:ext cx="212558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err="1" smtClean="0">
                <a:solidFill>
                  <a:schemeClr val="tx1"/>
                </a:solidFill>
                <a:latin typeface="Calibri" charset="0"/>
                <a:cs typeface="Calibri" charset="0"/>
                <a:sym typeface="Calibri" charset="0"/>
              </a:rPr>
              <a:t>良いこん</a:t>
            </a:r>
            <a:r>
              <a:rPr lang="ja-JP" altLang="en-US" sz="2800" dirty="0" smtClean="0">
                <a:solidFill>
                  <a:schemeClr val="tx1"/>
                </a:solidFill>
                <a:latin typeface="Calibri" charset="0"/>
                <a:cs typeface="Calibri" charset="0"/>
                <a:sym typeface="Calibri" charset="0"/>
              </a:rPr>
              <a:t>ぶ</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381000" y="3276600"/>
            <a:ext cx="2231380"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smtClean="0">
                <a:latin typeface="Calibri" charset="0"/>
                <a:cs typeface="Calibri" charset="0"/>
                <a:sym typeface="Calibri" charset="0"/>
              </a:rPr>
              <a:t>農家の人々</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21" name="Rectangle 8"/>
          <p:cNvSpPr>
            <a:spLocks/>
          </p:cNvSpPr>
          <p:nvPr/>
        </p:nvSpPr>
        <p:spPr bwMode="auto">
          <a:xfrm>
            <a:off x="1420813" y="5588000"/>
            <a:ext cx="6853038"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a:t>
            </a:r>
            <a:r>
              <a:rPr lang="ja-JP" altLang="en-US" sz="3200" dirty="0" smtClean="0">
                <a:solidFill>
                  <a:schemeClr val="tx1"/>
                </a:solidFill>
                <a:latin typeface="Calibri Bold" charset="0"/>
                <a:cs typeface="Calibri Bold" charset="0"/>
                <a:sym typeface="Calibri Bold" charset="0"/>
              </a:rPr>
              <a:t>は常にあなたが考える以上に大きい</a:t>
            </a:r>
            <a:r>
              <a:rPr lang="en-US" sz="3200" dirty="0" smtClean="0">
                <a:solidFill>
                  <a:schemeClr val="tx1"/>
                </a:solidFill>
                <a:latin typeface="Calibri Bold" charset="0"/>
                <a:cs typeface="Calibri Bold" charset="0"/>
                <a:sym typeface="Calibri Bold" charset="0"/>
              </a:rPr>
              <a:t>!</a:t>
            </a:r>
            <a:endParaRPr lang="en-US" sz="3200" dirty="0">
              <a:solidFill>
                <a:schemeClr val="tx1"/>
              </a:solidFill>
              <a:latin typeface="Calibri Bold" charset="0"/>
              <a:cs typeface="Calibri Bold" charset="0"/>
              <a:sym typeface="Calibri Bold" charset="0"/>
            </a:endParaRPr>
          </a:p>
        </p:txBody>
      </p:sp>
      <p:pic>
        <p:nvPicPr>
          <p:cNvPr id="22" name="Picture 9"/>
          <p:cNvPicPr>
            <a:picLocks noChangeAspect="1" noChangeArrowheads="1"/>
          </p:cNvPicPr>
          <p:nvPr/>
        </p:nvPicPr>
        <p:blipFill>
          <a:blip r:embed="rId3" cstate="print"/>
          <a:srcRect/>
          <a:stretch>
            <a:fillRect/>
          </a:stretch>
        </p:blipFill>
        <p:spPr bwMode="auto">
          <a:xfrm>
            <a:off x="708516" y="164592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7101838" y="2197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
        <p:nvSpPr>
          <p:cNvPr id="11" name="Rectangle 4"/>
          <p:cNvSpPr>
            <a:spLocks/>
          </p:cNvSpPr>
          <p:nvPr/>
        </p:nvSpPr>
        <p:spPr bwMode="auto">
          <a:xfrm>
            <a:off x="5181240" y="4267200"/>
            <a:ext cx="3672480"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smtClean="0">
                <a:solidFill>
                  <a:schemeClr val="tx1"/>
                </a:solidFill>
                <a:latin typeface="Calibri" charset="0"/>
                <a:cs typeface="Calibri" charset="0"/>
                <a:sym typeface="Calibri" charset="0"/>
              </a:rPr>
              <a:t>センサネットワークを</a:t>
            </a:r>
            <a:r>
              <a:rPr lang="en-US" altLang="ja-JP" sz="2800" dirty="0" smtClean="0">
                <a:solidFill>
                  <a:schemeClr val="tx1"/>
                </a:solidFill>
                <a:latin typeface="Calibri" charset="0"/>
                <a:cs typeface="Calibri" charset="0"/>
                <a:sym typeface="Calibri" charset="0"/>
              </a:rPr>
              <a:t/>
            </a:r>
            <a:br>
              <a:rPr lang="en-US" altLang="ja-JP" sz="2800" dirty="0" smtClean="0">
                <a:solidFill>
                  <a:schemeClr val="tx1"/>
                </a:solidFill>
                <a:latin typeface="Calibri" charset="0"/>
                <a:cs typeface="Calibri" charset="0"/>
                <a:sym typeface="Calibri" charset="0"/>
              </a:rPr>
            </a:br>
            <a:r>
              <a:rPr lang="ja-JP" altLang="en-US" sz="2800" dirty="0" smtClean="0">
                <a:solidFill>
                  <a:schemeClr val="tx1"/>
                </a:solidFill>
                <a:latin typeface="Calibri" charset="0"/>
                <a:cs typeface="Calibri" charset="0"/>
                <a:sym typeface="Calibri" charset="0"/>
              </a:rPr>
              <a:t>扱っている他の研究室</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12" name="Rectangle 4"/>
          <p:cNvSpPr>
            <a:spLocks/>
          </p:cNvSpPr>
          <p:nvPr/>
        </p:nvSpPr>
        <p:spPr bwMode="auto">
          <a:xfrm>
            <a:off x="5181600" y="1634301"/>
            <a:ext cx="3800720"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smtClean="0">
                <a:solidFill>
                  <a:schemeClr val="tx1"/>
                </a:solidFill>
                <a:latin typeface="Calibri" charset="0"/>
                <a:cs typeface="Calibri" charset="0"/>
                <a:sym typeface="Calibri" charset="0"/>
              </a:rPr>
              <a:t>農業アルバイト経験者</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15" name="Rectangle 4"/>
          <p:cNvSpPr>
            <a:spLocks/>
          </p:cNvSpPr>
          <p:nvPr/>
        </p:nvSpPr>
        <p:spPr bwMode="auto">
          <a:xfrm>
            <a:off x="1905000" y="2152819"/>
            <a:ext cx="2737929"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t>
            </a:r>
            <a:r>
              <a:rPr lang="ja-JP" altLang="en-US" sz="2800" dirty="0" err="1" smtClean="0">
                <a:solidFill>
                  <a:schemeClr val="tx1"/>
                </a:solidFill>
                <a:latin typeface="Calibri" charset="0"/>
                <a:cs typeface="Calibri" charset="0"/>
                <a:sym typeface="Calibri" charset="0"/>
              </a:rPr>
              <a:t>みゅ</a:t>
            </a:r>
            <a:r>
              <a:rPr lang="ja-JP" altLang="en-US" sz="2800" dirty="0" smtClean="0">
                <a:solidFill>
                  <a:schemeClr val="tx1"/>
                </a:solidFill>
                <a:latin typeface="Calibri" charset="0"/>
                <a:cs typeface="Calibri" charset="0"/>
                <a:sym typeface="Calibri" charset="0"/>
              </a:rPr>
              <a:t>ーふぃっ組</a:t>
            </a:r>
            <a:r>
              <a:rPr lang="en-US" sz="2800" dirty="0" smtClean="0">
                <a:solidFill>
                  <a:schemeClr val="tx1"/>
                </a:solidFill>
                <a:latin typeface="Calibri" charset="0"/>
                <a:cs typeface="Calibri" charset="0"/>
                <a:sym typeface="Calibri" charset="0"/>
              </a:rPr>
              <a:t>&gt;</a:t>
            </a:r>
          </a:p>
          <a:p>
            <a:pPr algn="l"/>
            <a:r>
              <a:rPr lang="en-US" sz="2800" dirty="0" smtClean="0">
                <a:solidFill>
                  <a:schemeClr val="tx1"/>
                </a:solidFill>
                <a:latin typeface="Calibri" charset="0"/>
                <a:cs typeface="Calibri" charset="0"/>
                <a:sym typeface="Calibri" charset="0"/>
              </a:rPr>
              <a:t>&lt;</a:t>
            </a:r>
            <a:r>
              <a:rPr lang="ja-JP" altLang="en-US" sz="2800" dirty="0" smtClean="0">
                <a:solidFill>
                  <a:schemeClr val="tx1"/>
                </a:solidFill>
                <a:latin typeface="Calibri" charset="0"/>
                <a:cs typeface="Calibri" charset="0"/>
                <a:sym typeface="Calibri" charset="0"/>
              </a:rPr>
              <a:t>力武先生</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ja-JP" altLang="en-US" dirty="0" smtClean="0"/>
              <a:t>テクニカルソリューション</a:t>
            </a:r>
            <a:endParaRPr lang="en-CA" dirty="0"/>
          </a:p>
        </p:txBody>
      </p:sp>
      <p:pic>
        <p:nvPicPr>
          <p:cNvPr id="19" name="Picture 26"/>
          <p:cNvPicPr>
            <a:picLocks noChangeAspect="1" noChangeArrowheads="1"/>
          </p:cNvPicPr>
          <p:nvPr/>
        </p:nvPicPr>
        <p:blipFill>
          <a:blip r:embed="rId3" cstate="print"/>
          <a:srcRect/>
          <a:stretch>
            <a:fillRect/>
          </a:stretch>
        </p:blipFill>
        <p:spPr bwMode="auto">
          <a:xfrm>
            <a:off x="590550" y="3048000"/>
            <a:ext cx="800100" cy="927100"/>
          </a:xfrm>
          <a:prstGeom prst="rect">
            <a:avLst/>
          </a:prstGeom>
          <a:noFill/>
          <a:ln w="12700" cap="flat">
            <a:noFill/>
            <a:miter lim="800000"/>
            <a:headEnd/>
            <a:tailEnd/>
          </a:ln>
        </p:spPr>
      </p:pic>
      <p:sp>
        <p:nvSpPr>
          <p:cNvPr id="12" name="TextBox 11"/>
          <p:cNvSpPr txBox="1"/>
          <p:nvPr/>
        </p:nvSpPr>
        <p:spPr>
          <a:xfrm>
            <a:off x="4953000" y="4914542"/>
            <a:ext cx="2362200" cy="1569660"/>
          </a:xfrm>
          <a:prstGeom prst="rect">
            <a:avLst/>
          </a:prstGeom>
          <a:noFill/>
        </p:spPr>
        <p:txBody>
          <a:bodyPr wrap="square" rtlCol="0">
            <a:spAutoFit/>
          </a:bodyPr>
          <a:lstStyle/>
          <a:p>
            <a:r>
              <a:rPr lang="ja-JP" altLang="en-US" sz="2400" b="1" dirty="0" smtClean="0"/>
              <a:t>技術</a:t>
            </a:r>
            <a:r>
              <a:rPr lang="en-CA" sz="2400" b="1" dirty="0" smtClean="0"/>
              <a:t>:(Android)</a:t>
            </a:r>
          </a:p>
          <a:p>
            <a:r>
              <a:rPr lang="ja-JP" altLang="en-US" sz="2400" b="1" dirty="0" smtClean="0"/>
              <a:t>言語</a:t>
            </a:r>
            <a:r>
              <a:rPr lang="en-US" altLang="ja-JP" sz="2400" b="1" dirty="0" smtClean="0"/>
              <a:t>:</a:t>
            </a:r>
            <a:r>
              <a:rPr lang="en-CA" sz="2400" b="1" dirty="0" smtClean="0"/>
              <a:t>Java</a:t>
            </a:r>
          </a:p>
          <a:p>
            <a:r>
              <a:rPr lang="ja-JP" altLang="en-US" sz="2400" b="1" dirty="0" smtClean="0"/>
              <a:t>ライブラリ</a:t>
            </a:r>
            <a:r>
              <a:rPr lang="en-US" altLang="ja-JP" sz="2400" b="1" dirty="0" smtClean="0"/>
              <a:t>:</a:t>
            </a:r>
            <a:r>
              <a:rPr lang="en-CA" sz="2400" b="1" dirty="0" smtClean="0"/>
              <a:t>SDK</a:t>
            </a:r>
          </a:p>
          <a:p>
            <a:r>
              <a:rPr lang="ja-JP" altLang="en-US" sz="2400" b="1" dirty="0" smtClean="0"/>
              <a:t>ツール</a:t>
            </a:r>
            <a:r>
              <a:rPr lang="en-US" altLang="ja-JP" sz="2400" b="1" dirty="0" smtClean="0"/>
              <a:t>:</a:t>
            </a:r>
            <a:r>
              <a:rPr lang="en-CA" sz="2400" b="1" dirty="0" smtClean="0"/>
              <a:t>SDK ADK</a:t>
            </a:r>
          </a:p>
        </p:txBody>
      </p:sp>
      <p:sp>
        <p:nvSpPr>
          <p:cNvPr id="15" name="TextBox 11"/>
          <p:cNvSpPr txBox="1"/>
          <p:nvPr/>
        </p:nvSpPr>
        <p:spPr>
          <a:xfrm>
            <a:off x="6400800" y="429946"/>
            <a:ext cx="2667000" cy="1569660"/>
          </a:xfrm>
          <a:prstGeom prst="rect">
            <a:avLst/>
          </a:prstGeom>
          <a:noFill/>
        </p:spPr>
        <p:txBody>
          <a:bodyPr wrap="square" rtlCol="0">
            <a:spAutoFit/>
          </a:bodyPr>
          <a:lstStyle/>
          <a:p>
            <a:r>
              <a:rPr lang="ja-JP" altLang="en-US" sz="2400" b="1" dirty="0" smtClean="0"/>
              <a:t>技術</a:t>
            </a:r>
            <a:r>
              <a:rPr lang="en-CA" sz="2400" b="1" dirty="0" smtClean="0"/>
              <a:t>:(</a:t>
            </a:r>
            <a:r>
              <a:rPr lang="en-CA" sz="2400" b="1" dirty="0" err="1" smtClean="0"/>
              <a:t>Arduino</a:t>
            </a:r>
            <a:r>
              <a:rPr lang="en-CA" sz="2400" b="1" dirty="0" smtClean="0"/>
              <a:t>)</a:t>
            </a:r>
          </a:p>
          <a:p>
            <a:r>
              <a:rPr lang="ja-JP" altLang="en-US" sz="2400" b="1" dirty="0" smtClean="0"/>
              <a:t>言語</a:t>
            </a:r>
            <a:r>
              <a:rPr lang="en-US" altLang="ja-JP" sz="2400" b="1" dirty="0" smtClean="0"/>
              <a:t>:</a:t>
            </a:r>
            <a:r>
              <a:rPr lang="en-US" altLang="ja-JP" sz="2400" b="1" dirty="0" err="1" smtClean="0"/>
              <a:t>Arduino</a:t>
            </a:r>
            <a:r>
              <a:rPr lang="ja-JP" altLang="en-US" sz="2400" b="1" dirty="0" smtClean="0"/>
              <a:t>言語</a:t>
            </a:r>
            <a:endParaRPr lang="en-US" altLang="ja-JP" sz="2400" b="1" dirty="0" smtClean="0"/>
          </a:p>
          <a:p>
            <a:r>
              <a:rPr lang="ja-JP" altLang="en-US" sz="2400" b="1" dirty="0" smtClean="0"/>
              <a:t>ライブラリ</a:t>
            </a:r>
            <a:r>
              <a:rPr lang="en-US" altLang="ja-JP" sz="2400" b="1" dirty="0" smtClean="0"/>
              <a:t>:ADK</a:t>
            </a:r>
          </a:p>
          <a:p>
            <a:r>
              <a:rPr lang="ja-JP" altLang="en-US" sz="2400" b="1" dirty="0" smtClean="0"/>
              <a:t>ツール</a:t>
            </a:r>
            <a:r>
              <a:rPr lang="en-US" altLang="ja-JP" sz="2400" b="1" dirty="0" smtClean="0"/>
              <a:t>:</a:t>
            </a:r>
            <a:r>
              <a:rPr lang="en-US" altLang="ja-JP" sz="2400" b="1" dirty="0" err="1" smtClean="0"/>
              <a:t>Arduino</a:t>
            </a:r>
            <a:r>
              <a:rPr lang="en-US" altLang="ja-JP" sz="2400" b="1" dirty="0" smtClean="0"/>
              <a:t> IDE</a:t>
            </a:r>
            <a:endParaRPr lang="en-CA" sz="2400" b="1" dirty="0" smtClean="0"/>
          </a:p>
        </p:txBody>
      </p:sp>
      <p:sp>
        <p:nvSpPr>
          <p:cNvPr id="16" name="TextBox 11"/>
          <p:cNvSpPr txBox="1"/>
          <p:nvPr/>
        </p:nvSpPr>
        <p:spPr>
          <a:xfrm>
            <a:off x="1676400" y="4648200"/>
            <a:ext cx="2209800" cy="1200329"/>
          </a:xfrm>
          <a:prstGeom prst="rect">
            <a:avLst/>
          </a:prstGeom>
          <a:noFill/>
        </p:spPr>
        <p:txBody>
          <a:bodyPr wrap="square" rtlCol="0">
            <a:spAutoFit/>
          </a:bodyPr>
          <a:lstStyle/>
          <a:p>
            <a:r>
              <a:rPr lang="ja-JP" altLang="en-US" sz="2400" b="1" dirty="0" smtClean="0"/>
              <a:t>技術</a:t>
            </a:r>
            <a:r>
              <a:rPr lang="en-US" altLang="ja-JP" sz="2400" b="1" dirty="0" smtClean="0"/>
              <a:t>:</a:t>
            </a:r>
            <a:r>
              <a:rPr lang="en-US" altLang="ja-JP" sz="2400" b="1" dirty="0" err="1" smtClean="0"/>
              <a:t>webapp</a:t>
            </a:r>
            <a:endParaRPr lang="en-CA" sz="2400" b="1" dirty="0" smtClean="0"/>
          </a:p>
          <a:p>
            <a:r>
              <a:rPr lang="ja-JP" altLang="en-US" sz="2400" b="1" dirty="0" smtClean="0"/>
              <a:t>環境</a:t>
            </a:r>
            <a:r>
              <a:rPr lang="en-US" altLang="ja-JP" sz="2400" b="1" dirty="0" smtClean="0"/>
              <a:t>:HTML5,</a:t>
            </a:r>
            <a:br>
              <a:rPr lang="en-US" altLang="ja-JP" sz="2400" b="1" dirty="0" smtClean="0"/>
            </a:br>
            <a:r>
              <a:rPr lang="en-US" altLang="ja-JP" sz="2400" b="1" dirty="0" smtClean="0"/>
              <a:t>CSS3,javascript</a:t>
            </a:r>
          </a:p>
        </p:txBody>
      </p:sp>
      <p:sp>
        <p:nvSpPr>
          <p:cNvPr id="13" name="Cloud 6"/>
          <p:cNvSpPr/>
          <p:nvPr/>
        </p:nvSpPr>
        <p:spPr>
          <a:xfrm>
            <a:off x="23622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accent1"/>
                </a:solidFill>
              </a:rPr>
              <a:t>農地管理したい</a:t>
            </a:r>
            <a:endParaRPr lang="en-CA" dirty="0">
              <a:solidFill>
                <a:schemeClr val="accent1"/>
              </a:solidFill>
            </a:endParaRPr>
          </a:p>
        </p:txBody>
      </p:sp>
      <p:sp>
        <p:nvSpPr>
          <p:cNvPr id="14" name="Cloud 6"/>
          <p:cNvSpPr/>
          <p:nvPr/>
        </p:nvSpPr>
        <p:spPr>
          <a:xfrm>
            <a:off x="4191000" y="2859024"/>
            <a:ext cx="2514600" cy="70713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accent1"/>
                </a:solidFill>
              </a:rPr>
              <a:t>インターネット</a:t>
            </a:r>
            <a:endParaRPr lang="en-CA" b="1" dirty="0">
              <a:solidFill>
                <a:schemeClr val="accen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夜も眠れないようなこと</a:t>
            </a:r>
            <a:endParaRPr lang="en-CA" dirty="0"/>
          </a:p>
        </p:txBody>
      </p:sp>
      <p:sp>
        <p:nvSpPr>
          <p:cNvPr id="3" name="Content Placeholder 2"/>
          <p:cNvSpPr>
            <a:spLocks noGrp="1"/>
          </p:cNvSpPr>
          <p:nvPr>
            <p:ph idx="1"/>
          </p:nvPr>
        </p:nvSpPr>
        <p:spPr/>
        <p:txBody>
          <a:bodyPr/>
          <a:lstStyle/>
          <a:p>
            <a:r>
              <a:rPr lang="en-CA" dirty="0" smtClean="0"/>
              <a:t>&lt;</a:t>
            </a:r>
            <a:r>
              <a:rPr lang="ja-JP" altLang="en-US" dirty="0" smtClean="0"/>
              <a:t>病気にかかる</a:t>
            </a:r>
            <a:r>
              <a:rPr lang="en-CA" dirty="0" smtClean="0"/>
              <a:t>&gt;</a:t>
            </a:r>
          </a:p>
          <a:p>
            <a:r>
              <a:rPr lang="en-CA" dirty="0" smtClean="0"/>
              <a:t>&lt;</a:t>
            </a:r>
            <a:r>
              <a:rPr lang="ja-JP" altLang="en-US" dirty="0" smtClean="0"/>
              <a:t>リタイアする</a:t>
            </a:r>
            <a:r>
              <a:rPr lang="en-CA" dirty="0" smtClean="0"/>
              <a:t>&gt;</a:t>
            </a:r>
          </a:p>
          <a:p>
            <a:r>
              <a:rPr lang="en-CA" dirty="0" smtClean="0"/>
              <a:t>&lt;</a:t>
            </a:r>
            <a:r>
              <a:rPr lang="ja-JP" altLang="en-US" dirty="0" smtClean="0"/>
              <a:t>データが消える</a:t>
            </a:r>
            <a:r>
              <a:rPr lang="en-CA" dirty="0" smtClean="0"/>
              <a:t>&gt;</a:t>
            </a:r>
          </a:p>
          <a:p>
            <a:r>
              <a:rPr lang="en-US" dirty="0" smtClean="0"/>
              <a:t>&lt;</a:t>
            </a:r>
            <a:r>
              <a:rPr lang="ja-JP" altLang="en-US" dirty="0" smtClean="0"/>
              <a:t>電子機器が壊れる</a:t>
            </a:r>
            <a:r>
              <a:rPr lang="en-US" dirty="0" smtClean="0"/>
              <a:t>&gt;</a:t>
            </a:r>
          </a:p>
          <a:p>
            <a:r>
              <a:rPr lang="en-US" dirty="0" smtClean="0"/>
              <a:t>&lt;</a:t>
            </a:r>
            <a:r>
              <a:rPr lang="ja-JP" altLang="en-US" dirty="0" smtClean="0"/>
              <a:t>モチベーションが続かない</a:t>
            </a:r>
            <a:r>
              <a:rPr lang="en-US" dirty="0" smtClean="0"/>
              <a:t>&gt;</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チーム</a:t>
            </a:r>
            <a:r>
              <a:rPr lang="en-US" altLang="ja-JP" dirty="0" smtClean="0"/>
              <a:t>Smart </a:t>
            </a:r>
            <a:r>
              <a:rPr lang="en-US" altLang="ja-JP" dirty="0" err="1" smtClean="0"/>
              <a:t>Greenhousing</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664411961"/>
              </p:ext>
            </p:extLst>
          </p:nvPr>
        </p:nvGraphicFramePr>
        <p:xfrm>
          <a:off x="685800" y="1397000"/>
          <a:ext cx="7924800" cy="284988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ja-JP" altLang="en-US" sz="2400" dirty="0" smtClean="0"/>
                        <a:t>役割</a:t>
                      </a:r>
                      <a:endParaRPr lang="en-CA" sz="2400" dirty="0"/>
                    </a:p>
                  </a:txBody>
                  <a:tcPr/>
                </a:tc>
                <a:tc>
                  <a:txBody>
                    <a:bodyPr/>
                    <a:lstStyle/>
                    <a:p>
                      <a:r>
                        <a:rPr lang="ja-JP" altLang="en-US" sz="2400" dirty="0" smtClean="0"/>
                        <a:t>能力</a:t>
                      </a:r>
                      <a:r>
                        <a:rPr lang="en-CA" sz="2400" dirty="0" smtClean="0"/>
                        <a:t>/</a:t>
                      </a:r>
                      <a:r>
                        <a:rPr lang="ja-JP" altLang="en-US" sz="2400" dirty="0" smtClean="0"/>
                        <a:t>期待すること</a:t>
                      </a:r>
                      <a:endParaRPr lang="en-CA" sz="2400" dirty="0"/>
                    </a:p>
                  </a:txBody>
                  <a:tcPr/>
                </a:tc>
              </a:tr>
              <a:tr h="370840">
                <a:tc>
                  <a:txBody>
                    <a:bodyPr/>
                    <a:lstStyle/>
                    <a:p>
                      <a:r>
                        <a:rPr lang="en-CA" dirty="0" smtClean="0"/>
                        <a:t>1</a:t>
                      </a:r>
                      <a:endParaRPr lang="en-CA" dirty="0"/>
                    </a:p>
                  </a:txBody>
                  <a:tcPr/>
                </a:tc>
                <a:tc>
                  <a:txBody>
                    <a:bodyPr/>
                    <a:lstStyle/>
                    <a:p>
                      <a:r>
                        <a:rPr lang="ja-JP" altLang="en-US" dirty="0" smtClean="0"/>
                        <a:t>アナリスト（鈴木さん）</a:t>
                      </a:r>
                      <a:endParaRPr lang="en-CA" dirty="0"/>
                    </a:p>
                  </a:txBody>
                  <a:tcPr/>
                </a:tc>
                <a:tc>
                  <a:txBody>
                    <a:bodyPr/>
                    <a:lstStyle/>
                    <a:p>
                      <a:r>
                        <a:rPr lang="ja-JP" altLang="en-US" dirty="0" smtClean="0"/>
                        <a:t>温室栽培農業（さくらんぼ栽培等）について詳しい。パートタイムの経験もある。</a:t>
                      </a:r>
                      <a:endParaRPr lang="en-CA" dirty="0"/>
                    </a:p>
                  </a:txBody>
                  <a:tcPr/>
                </a:tc>
              </a:tr>
              <a:tr h="370840">
                <a:tc>
                  <a:txBody>
                    <a:bodyPr/>
                    <a:lstStyle/>
                    <a:p>
                      <a:r>
                        <a:rPr lang="en-CA" dirty="0" smtClean="0"/>
                        <a:t>2</a:t>
                      </a:r>
                      <a:endParaRPr lang="en-CA" dirty="0"/>
                    </a:p>
                  </a:txBody>
                  <a:tcPr/>
                </a:tc>
                <a:tc>
                  <a:txBody>
                    <a:bodyPr/>
                    <a:lstStyle/>
                    <a:p>
                      <a:r>
                        <a:rPr lang="ja-JP" altLang="en-US" dirty="0" smtClean="0"/>
                        <a:t>開発者（鈴木さん）</a:t>
                      </a:r>
                      <a:endParaRPr lang="en-CA" dirty="0"/>
                    </a:p>
                  </a:txBody>
                  <a:tcPr/>
                </a:tc>
                <a:tc>
                  <a:txBody>
                    <a:bodyPr/>
                    <a:lstStyle/>
                    <a:p>
                      <a:r>
                        <a:rPr lang="en-US" altLang="ja-JP" dirty="0" smtClean="0"/>
                        <a:t>C</a:t>
                      </a:r>
                      <a:r>
                        <a:rPr lang="ja-JP" altLang="en-US" dirty="0" smtClean="0"/>
                        <a:t>言語、</a:t>
                      </a:r>
                      <a:r>
                        <a:rPr lang="en-US" altLang="ja-JP" dirty="0" err="1" smtClean="0"/>
                        <a:t>Arduino</a:t>
                      </a:r>
                      <a:r>
                        <a:rPr lang="ja-JP" altLang="en-US" dirty="0" err="1" smtClean="0"/>
                        <a:t>、</a:t>
                      </a:r>
                      <a:r>
                        <a:rPr lang="ja-JP" altLang="en-US" dirty="0" smtClean="0"/>
                        <a:t>電子工作、</a:t>
                      </a:r>
                      <a:endParaRPr lang="en-CA" dirty="0"/>
                    </a:p>
                  </a:txBody>
                  <a:tcPr/>
                </a:tc>
              </a:tr>
              <a:tr h="370840">
                <a:tc>
                  <a:txBody>
                    <a:bodyPr/>
                    <a:lstStyle/>
                    <a:p>
                      <a:r>
                        <a:rPr lang="en-CA" dirty="0" smtClean="0"/>
                        <a:t>3</a:t>
                      </a:r>
                      <a:endParaRPr lang="en-CA" dirty="0"/>
                    </a:p>
                  </a:txBody>
                  <a:tcPr/>
                </a:tc>
                <a:tc>
                  <a:txBody>
                    <a:bodyPr/>
                    <a:lstStyle/>
                    <a:p>
                      <a:r>
                        <a:rPr lang="ja-JP" altLang="en-US" dirty="0" smtClean="0"/>
                        <a:t>開発者（吉岡）</a:t>
                      </a:r>
                      <a:endParaRPr lang="en-CA" dirty="0"/>
                    </a:p>
                  </a:txBody>
                  <a:tcPr/>
                </a:tc>
                <a:tc>
                  <a:txBody>
                    <a:bodyPr/>
                    <a:lstStyle/>
                    <a:p>
                      <a:r>
                        <a:rPr lang="en-US" altLang="ja-JP" dirty="0" smtClean="0"/>
                        <a:t>C</a:t>
                      </a:r>
                      <a:r>
                        <a:rPr lang="ja-JP" altLang="en-US" dirty="0" smtClean="0"/>
                        <a:t>言語、</a:t>
                      </a:r>
                      <a:r>
                        <a:rPr lang="en-US" altLang="ja-JP" dirty="0" smtClean="0"/>
                        <a:t>java</a:t>
                      </a:r>
                      <a:r>
                        <a:rPr lang="ja-JP" altLang="en-US" dirty="0" err="1" smtClean="0"/>
                        <a:t>、</a:t>
                      </a:r>
                      <a:r>
                        <a:rPr lang="en-US" altLang="ja-JP" dirty="0" smtClean="0"/>
                        <a:t>HTML</a:t>
                      </a:r>
                      <a:r>
                        <a:rPr lang="ja-JP" altLang="en-US" dirty="0" err="1" smtClean="0"/>
                        <a:t>、</a:t>
                      </a:r>
                      <a:r>
                        <a:rPr lang="ja-JP" altLang="en-US" dirty="0" smtClean="0"/>
                        <a:t>ウェブプログラミングの知識に期待</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dirty="0"/>
                    </a:p>
                  </a:txBody>
                  <a:tcPr/>
                </a:tc>
                <a:tc>
                  <a:txBody>
                    <a:bodyPr/>
                    <a:lstStyle/>
                    <a:p>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1600</TotalTime>
  <Words>1334</Words>
  <Application>Microsoft Office PowerPoint</Application>
  <PresentationFormat>画面に合わせる (4:3)</PresentationFormat>
  <Paragraphs>175</Paragraphs>
  <Slides>12</Slides>
  <Notes>12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Theme</vt:lpstr>
      <vt:lpstr>&lt;Smart Greenhousing&gt;</vt:lpstr>
      <vt:lpstr>なぜあなたはここにいるのか?</vt:lpstr>
      <vt:lpstr>エレベーターピッチ</vt:lpstr>
      <vt:lpstr>プロダクトボックス(外箱)</vt:lpstr>
      <vt:lpstr>やらないことリスト</vt:lpstr>
      <vt:lpstr>あなたのプロジェクトコミュニティ</vt:lpstr>
      <vt:lpstr>テクニカルソリューション</vt:lpstr>
      <vt:lpstr>夜も眠れないようなこと</vt:lpstr>
      <vt:lpstr>チームSmart Greenhousing</vt:lpstr>
      <vt:lpstr>どのくらい大きいのか？</vt:lpstr>
      <vt:lpstr>トレードオフ　スライダー</vt:lpstr>
      <vt:lpstr>最初のリリース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den7</cp:lastModifiedBy>
  <cp:revision>101</cp:revision>
  <dcterms:created xsi:type="dcterms:W3CDTF">2006-08-16T00:00:00Z</dcterms:created>
  <dcterms:modified xsi:type="dcterms:W3CDTF">2012-05-01T09:03:07Z</dcterms:modified>
</cp:coreProperties>
</file>