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4" r:id="rId9"/>
    <p:sldId id="267" r:id="rId10"/>
    <p:sldId id="265"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p:scale>
          <a:sx n="65" d="100"/>
          <a:sy n="65" d="100"/>
        </p:scale>
        <p:origin x="-15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29/06/2012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37220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Unicode MS" pitchFamily="50" charset="-128"/>
                <a:ea typeface="Arial Unicode MS" pitchFamily="50" charset="-128"/>
                <a:cs typeface="Arial Unicode MS" pitchFamily="50" charset="-128"/>
              </a:defRPr>
            </a:lvl1pPr>
          </a:lstStyle>
          <a:p>
            <a:fld id="{1D8BD707-D9CF-40AE-B4C6-C98DA3205C09}" type="datetimeFigureOut">
              <a:rPr lang="en-US" smtClean="0"/>
              <a:pPr/>
              <a:t>6/29/2012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Unicode MS" pitchFamily="50" charset="-128"/>
                <a:ea typeface="Arial Unicode MS" pitchFamily="50" charset="-128"/>
                <a:cs typeface="Arial Unicode MS" pitchFamily="50" charset="-128"/>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Unicode MS" pitchFamily="50" charset="-128"/>
                <a:ea typeface="Arial Unicode MS" pitchFamily="50" charset="-128"/>
                <a:cs typeface="Arial Unicode MS" pitchFamily="50" charset="-128"/>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2">
              <a:lumMod val="75000"/>
            </a:schemeClr>
          </a:solidFill>
          <a:latin typeface="Arial Unicode MS" pitchFamily="50" charset="-128"/>
          <a:ea typeface="Arial Unicode MS" pitchFamily="50" charset="-128"/>
          <a:cs typeface="Arial Unicode MS" pitchFamily="50" charset="-128"/>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Unicode MS" pitchFamily="50" charset="-128"/>
          <a:ea typeface="Arial Unicode MS" pitchFamily="50" charset="-128"/>
          <a:cs typeface="Arial Unicode MS" pitchFamily="50"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Unicode MS" pitchFamily="50" charset="-128"/>
          <a:ea typeface="Arial Unicode MS" pitchFamily="50" charset="-128"/>
          <a:cs typeface="Arial Unicode MS" pitchFamily="50" charset="-128"/>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Unicode MS" pitchFamily="50" charset="-128"/>
          <a:ea typeface="Arial Unicode MS" pitchFamily="50" charset="-128"/>
          <a:cs typeface="Arial Unicode MS" pitchFamily="50"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50" charset="-128"/>
          <a:ea typeface="Arial Unicode MS" pitchFamily="50" charset="-128"/>
          <a:cs typeface="Arial Unicode MS" pitchFamily="50"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50" charset="-128"/>
          <a:ea typeface="Arial Unicode MS" pitchFamily="50" charset="-128"/>
          <a:cs typeface="Arial Unicode MS" pitchFamily="50"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lstStyle/>
          <a:p>
            <a:pPr algn="ctr"/>
            <a:r>
              <a:rPr lang="en-CA" dirty="0" smtClean="0"/>
              <a:t>&lt;SmartGreenhousing&gt;</a:t>
            </a:r>
            <a:endParaRPr lang="en-CA" dirty="0"/>
          </a:p>
        </p:txBody>
      </p:sp>
      <p:sp>
        <p:nvSpPr>
          <p:cNvPr id="3" name="Subtitle 2"/>
          <p:cNvSpPr>
            <a:spLocks noGrp="1"/>
          </p:cNvSpPr>
          <p:nvPr>
            <p:ph type="subTitle" idx="1"/>
          </p:nvPr>
        </p:nvSpPr>
        <p:spPr>
          <a:xfrm>
            <a:off x="304800" y="2438400"/>
            <a:ext cx="8458200" cy="3733800"/>
          </a:xfrm>
        </p:spPr>
        <p:txBody>
          <a:bodyPr>
            <a:normAutofit/>
          </a:bodyPr>
          <a:lstStyle/>
          <a:p>
            <a:r>
              <a:rPr lang="en-CA" dirty="0" smtClean="0"/>
              <a:t>&lt;</a:t>
            </a:r>
            <a:r>
              <a:rPr lang="en-US" dirty="0" smtClean="0"/>
              <a:t>Cherry </a:t>
            </a:r>
            <a:r>
              <a:rPr lang="en-US" dirty="0"/>
              <a:t>farmers </a:t>
            </a:r>
            <a:r>
              <a:rPr lang="en-US" dirty="0" smtClean="0"/>
              <a:t> in </a:t>
            </a:r>
            <a:r>
              <a:rPr lang="en-US" dirty="0"/>
              <a:t>greenhouse cultivation</a:t>
            </a:r>
            <a:r>
              <a:rPr lang="en-CA" dirty="0" smtClean="0"/>
              <a:t> &gt;</a:t>
            </a:r>
          </a:p>
          <a:p>
            <a:endParaRPr lang="en-CA" dirty="0" smtClean="0"/>
          </a:p>
          <a:p>
            <a:r>
              <a:rPr lang="en-CA" dirty="0" err="1" smtClean="0"/>
              <a:t>Team.SmartGreenhousing</a:t>
            </a:r>
            <a:endParaRPr lang="en-CA" dirty="0" smtClean="0"/>
          </a:p>
          <a:p>
            <a:r>
              <a:rPr lang="en-CA" dirty="0" smtClean="0"/>
              <a:t>P.O SUZUKI Takahiro</a:t>
            </a:r>
          </a:p>
          <a:p>
            <a:r>
              <a:rPr lang="en-CA" dirty="0" smtClean="0"/>
              <a:t>S.M Yoshioka </a:t>
            </a:r>
            <a:r>
              <a:rPr lang="en-CA" dirty="0" err="1" smtClean="0"/>
              <a:t>Keima</a:t>
            </a:r>
            <a:endParaRPr lang="en-CA" dirty="0" smtClean="0"/>
          </a:p>
          <a:p>
            <a:endParaRPr lang="en-CA" dirty="0"/>
          </a:p>
          <a:p>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591379"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968168" cy="523220"/>
          </a:xfrm>
          <a:prstGeom prst="rect">
            <a:avLst/>
          </a:prstGeom>
          <a:noFill/>
        </p:spPr>
        <p:txBody>
          <a:bodyPr wrap="none" rtlCol="0">
            <a:spAutoFit/>
          </a:bodyPr>
          <a:lstStyle/>
          <a:p>
            <a:r>
              <a:rPr lang="en-CA" sz="2800" dirty="0" smtClean="0">
                <a:solidFill>
                  <a:schemeClr val="bg1"/>
                </a:solidFill>
              </a:rPr>
              <a:t>~September</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3622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228600" y="1600200"/>
            <a:ext cx="8763000" cy="4525963"/>
          </a:xfrm>
        </p:spPr>
        <p:txBody>
          <a:bodyPr/>
          <a:lstStyle/>
          <a:p>
            <a:r>
              <a:rPr lang="en-CA" dirty="0" smtClean="0"/>
              <a:t>Because…</a:t>
            </a:r>
            <a:endParaRPr lang="en-CA" dirty="0"/>
          </a:p>
          <a:p>
            <a:pPr lvl="1"/>
            <a:r>
              <a:rPr lang="en-CA" dirty="0" smtClean="0"/>
              <a:t>We want to assist the agriculture by using ICT .</a:t>
            </a:r>
          </a:p>
          <a:p>
            <a:pPr lvl="1"/>
            <a:r>
              <a:rPr lang="en-CA" dirty="0" smtClean="0"/>
              <a:t>We want to introduce the new remote system which features embedded and ICT .  </a:t>
            </a:r>
          </a:p>
          <a:p>
            <a:pPr marL="457200" lvl="1" indent="0">
              <a:buNone/>
            </a:pPr>
            <a:endParaRPr lang="en-CA" dirty="0" smtClean="0"/>
          </a:p>
          <a:p>
            <a:pPr lvl="1"/>
            <a:endParaRPr lang="en-CA" dirty="0" smtClean="0"/>
          </a:p>
        </p:txBody>
      </p:sp>
      <p:pic>
        <p:nvPicPr>
          <p:cNvPr id="5" name="Picture 4"/>
          <p:cNvPicPr>
            <a:picLocks noChangeAspect="1" noChangeArrowheads="1"/>
          </p:cNvPicPr>
          <p:nvPr/>
        </p:nvPicPr>
        <p:blipFill>
          <a:blip r:embed="rId3" cstate="print"/>
          <a:srcRect/>
          <a:stretch>
            <a:fillRect/>
          </a:stretch>
        </p:blipFill>
        <p:spPr bwMode="auto">
          <a:xfrm>
            <a:off x="304800" y="4114800"/>
            <a:ext cx="8686800" cy="2057400"/>
          </a:xfrm>
          <a:prstGeom prst="rect">
            <a:avLst/>
          </a:prstGeom>
          <a:noFill/>
          <a:ln w="12700" cap="flat">
            <a:noFill/>
            <a:miter lim="800000"/>
            <a:headEnd/>
            <a:tailEnd/>
          </a:ln>
        </p:spPr>
      </p:pic>
      <p:sp>
        <p:nvSpPr>
          <p:cNvPr id="7" name="正方形/長方形 6"/>
          <p:cNvSpPr/>
          <p:nvPr/>
        </p:nvSpPr>
        <p:spPr>
          <a:xfrm>
            <a:off x="1295400" y="4724400"/>
            <a:ext cx="7086600" cy="1200329"/>
          </a:xfrm>
          <a:prstGeom prst="rect">
            <a:avLst/>
          </a:prstGeom>
        </p:spPr>
        <p:txBody>
          <a:bodyPr wrap="square">
            <a:spAutoFit/>
          </a:bodyPr>
          <a:lstStyle/>
          <a:p>
            <a:pPr lvl="1"/>
            <a:r>
              <a:rPr lang="en-CA" altLang="ja-JP" sz="3600" dirty="0"/>
              <a:t>We want to assist the agriculture by using ICT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600200"/>
            <a:ext cx="8229600" cy="5105400"/>
          </a:xfrm>
        </p:spPr>
        <p:txBody>
          <a:bodyPr>
            <a:normAutofit/>
          </a:bodyPr>
          <a:lstStyle/>
          <a:p>
            <a:r>
              <a:rPr lang="en-CA" dirty="0" smtClean="0"/>
              <a:t>For </a:t>
            </a:r>
            <a:r>
              <a:rPr lang="en-CA" dirty="0" smtClean="0">
                <a:solidFill>
                  <a:srgbClr val="008000"/>
                </a:solidFill>
              </a:rPr>
              <a:t>[</a:t>
            </a:r>
            <a:r>
              <a:rPr lang="en-US" dirty="0">
                <a:solidFill>
                  <a:srgbClr val="008000"/>
                </a:solidFill>
              </a:rPr>
              <a:t>F</a:t>
            </a:r>
            <a:r>
              <a:rPr lang="en-US" dirty="0" smtClean="0">
                <a:solidFill>
                  <a:srgbClr val="008000"/>
                </a:solidFill>
              </a:rPr>
              <a:t>armers  </a:t>
            </a:r>
            <a:r>
              <a:rPr lang="en-US" dirty="0">
                <a:solidFill>
                  <a:srgbClr val="008000"/>
                </a:solidFill>
              </a:rPr>
              <a:t>in greenhouse cultivation </a:t>
            </a:r>
            <a:r>
              <a:rPr lang="en-CA" dirty="0" smtClean="0">
                <a:solidFill>
                  <a:srgbClr val="008000"/>
                </a:solidFill>
              </a:rPr>
              <a:t>]</a:t>
            </a:r>
            <a:endParaRPr lang="en-CA" dirty="0" smtClean="0">
              <a:solidFill>
                <a:srgbClr val="008000"/>
              </a:solidFill>
            </a:endParaRPr>
          </a:p>
          <a:p>
            <a:r>
              <a:rPr lang="en-CA" dirty="0" smtClean="0"/>
              <a:t>who </a:t>
            </a:r>
            <a:r>
              <a:rPr lang="en-CA" dirty="0" smtClean="0">
                <a:solidFill>
                  <a:srgbClr val="008000"/>
                </a:solidFill>
              </a:rPr>
              <a:t>[want to remote control of greenhouse]</a:t>
            </a:r>
            <a:endParaRPr lang="en-CA" dirty="0" smtClean="0">
              <a:solidFill>
                <a:srgbClr val="008000"/>
              </a:solidFill>
            </a:endParaRPr>
          </a:p>
          <a:p>
            <a:r>
              <a:rPr lang="en-CA" dirty="0" smtClean="0"/>
              <a:t>the </a:t>
            </a:r>
            <a:r>
              <a:rPr lang="en-CA" dirty="0" smtClean="0">
                <a:solidFill>
                  <a:srgbClr val="008000"/>
                </a:solidFill>
              </a:rPr>
              <a:t>[SmartGreenhousing]</a:t>
            </a:r>
            <a:endParaRPr lang="en-CA" dirty="0" smtClean="0">
              <a:solidFill>
                <a:srgbClr val="008000"/>
              </a:solidFill>
            </a:endParaRPr>
          </a:p>
          <a:p>
            <a:r>
              <a:rPr lang="en-CA" dirty="0" smtClean="0"/>
              <a:t>is a </a:t>
            </a:r>
            <a:r>
              <a:rPr lang="en-CA" dirty="0" smtClean="0">
                <a:solidFill>
                  <a:srgbClr val="008000"/>
                </a:solidFill>
              </a:rPr>
              <a:t>[agricultural assist tools]</a:t>
            </a:r>
            <a:endParaRPr lang="en-CA" dirty="0" smtClean="0">
              <a:solidFill>
                <a:srgbClr val="008000"/>
              </a:solidFill>
            </a:endParaRPr>
          </a:p>
          <a:p>
            <a:r>
              <a:rPr lang="en-CA" dirty="0" smtClean="0"/>
              <a:t>that </a:t>
            </a:r>
            <a:r>
              <a:rPr lang="en-CA" dirty="0" smtClean="0">
                <a:solidFill>
                  <a:srgbClr val="008000"/>
                </a:solidFill>
              </a:rPr>
              <a:t>[</a:t>
            </a:r>
            <a:r>
              <a:rPr lang="en-CA" sz="2600" dirty="0" smtClean="0">
                <a:solidFill>
                  <a:srgbClr val="008000"/>
                </a:solidFill>
              </a:rPr>
              <a:t>can get status information of greenhouse , and control farming machine remotely</a:t>
            </a:r>
            <a:r>
              <a:rPr lang="en-CA" dirty="0" smtClean="0">
                <a:solidFill>
                  <a:srgbClr val="008000"/>
                </a:solidFill>
              </a:rPr>
              <a:t>]</a:t>
            </a:r>
            <a:r>
              <a:rPr lang="en-CA" dirty="0" smtClean="0"/>
              <a:t>.</a:t>
            </a:r>
            <a:endParaRPr lang="en-CA" dirty="0" smtClean="0"/>
          </a:p>
          <a:p>
            <a:r>
              <a:rPr lang="en-CA" dirty="0" smtClean="0"/>
              <a:t>Unlike </a:t>
            </a:r>
            <a:r>
              <a:rPr lang="en-CA" dirty="0" smtClean="0">
                <a:solidFill>
                  <a:srgbClr val="008000"/>
                </a:solidFill>
              </a:rPr>
              <a:t>[current </a:t>
            </a:r>
            <a:r>
              <a:rPr lang="en-CA" dirty="0" smtClean="0">
                <a:solidFill>
                  <a:srgbClr val="008000"/>
                </a:solidFill>
              </a:rPr>
              <a:t>sensing system]</a:t>
            </a:r>
            <a:endParaRPr lang="en-CA" dirty="0" smtClean="0">
              <a:solidFill>
                <a:srgbClr val="008000"/>
              </a:solidFill>
            </a:endParaRPr>
          </a:p>
          <a:p>
            <a:r>
              <a:rPr lang="en-CA" dirty="0" smtClean="0"/>
              <a:t>our project </a:t>
            </a:r>
            <a:r>
              <a:rPr lang="en-CA" dirty="0" smtClean="0">
                <a:solidFill>
                  <a:srgbClr val="008000"/>
                </a:solidFill>
              </a:rPr>
              <a:t>[</a:t>
            </a:r>
            <a:r>
              <a:rPr lang="en-CA" sz="2400" dirty="0" smtClean="0">
                <a:solidFill>
                  <a:srgbClr val="008000"/>
                </a:solidFill>
              </a:rPr>
              <a:t>can control farming machine remotely</a:t>
            </a:r>
            <a:r>
              <a:rPr lang="en-CA" dirty="0" smtClean="0">
                <a:solidFill>
                  <a:srgbClr val="008000"/>
                </a:solidFill>
              </a:rPr>
              <a:t>]</a:t>
            </a:r>
            <a:r>
              <a:rPr lang="en-CA" dirty="0" smtClean="0"/>
              <a:t>.</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1524000"/>
            <a:ext cx="74676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2819400" y="1915180"/>
            <a:ext cx="3908851" cy="523220"/>
          </a:xfrm>
          <a:prstGeom prst="rect">
            <a:avLst/>
          </a:prstGeom>
          <a:noFill/>
        </p:spPr>
        <p:txBody>
          <a:bodyPr wrap="square" rtlCol="0">
            <a:spAutoFit/>
          </a:bodyPr>
          <a:lstStyle/>
          <a:p>
            <a:r>
              <a:rPr lang="en-CA" sz="2800" dirty="0" smtClean="0"/>
              <a:t>&lt;SmartGreenhousing&gt;</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1010265" y="4277154"/>
            <a:ext cx="7162800" cy="461665"/>
          </a:xfrm>
          <a:prstGeom prst="rect">
            <a:avLst/>
          </a:prstGeom>
          <a:noFill/>
        </p:spPr>
        <p:txBody>
          <a:bodyPr wrap="square" rtlCol="0">
            <a:spAutoFit/>
          </a:bodyPr>
          <a:lstStyle/>
          <a:p>
            <a:r>
              <a:rPr lang="en-CA" sz="2400" dirty="0" smtClean="0"/>
              <a:t>&lt;Smart Management of Greenhouse with the Network &gt;</a:t>
            </a:r>
            <a:endParaRPr lang="en-CA" sz="2400" dirty="0"/>
          </a:p>
        </p:txBody>
      </p:sp>
      <p:sp>
        <p:nvSpPr>
          <p:cNvPr id="7" name="TextBox 6"/>
          <p:cNvSpPr txBox="1"/>
          <p:nvPr/>
        </p:nvSpPr>
        <p:spPr>
          <a:xfrm>
            <a:off x="1592113" y="5262039"/>
            <a:ext cx="5959773" cy="523220"/>
          </a:xfrm>
          <a:prstGeom prst="rect">
            <a:avLst/>
          </a:prstGeom>
          <a:noFill/>
        </p:spPr>
        <p:txBody>
          <a:bodyPr wrap="none" rtlCol="0">
            <a:spAutoFit/>
          </a:bodyPr>
          <a:lstStyle/>
          <a:p>
            <a:r>
              <a:rPr lang="en-CA" sz="2800" dirty="0" smtClean="0"/>
              <a:t>&lt;Remote control of heater or sprinkler&gt;</a:t>
            </a:r>
            <a:endParaRPr lang="en-CA" sz="2800" dirty="0"/>
          </a:p>
        </p:txBody>
      </p:sp>
      <p:sp>
        <p:nvSpPr>
          <p:cNvPr id="9" name="TextBox 8"/>
          <p:cNvSpPr txBox="1"/>
          <p:nvPr/>
        </p:nvSpPr>
        <p:spPr>
          <a:xfrm>
            <a:off x="2210930" y="5785259"/>
            <a:ext cx="4874540" cy="523220"/>
          </a:xfrm>
          <a:prstGeom prst="rect">
            <a:avLst/>
          </a:prstGeom>
          <a:noFill/>
        </p:spPr>
        <p:txBody>
          <a:bodyPr wrap="none" rtlCol="0">
            <a:spAutoFit/>
          </a:bodyPr>
          <a:lstStyle/>
          <a:p>
            <a:r>
              <a:rPr lang="en-CA" sz="2800" dirty="0" smtClean="0"/>
              <a:t>&lt;Check the status with mobile!&gt;</a:t>
            </a:r>
            <a:endParaRPr lang="en-CA"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381000" y="0"/>
            <a:ext cx="8229600" cy="936523"/>
          </a:xfrm>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859011737"/>
              </p:ext>
            </p:extLst>
          </p:nvPr>
        </p:nvGraphicFramePr>
        <p:xfrm>
          <a:off x="29497" y="1131300"/>
          <a:ext cx="8991600" cy="5650500"/>
        </p:xfrm>
        <a:graphic>
          <a:graphicData uri="http://schemas.openxmlformats.org/drawingml/2006/table">
            <a:tbl>
              <a:tblPr firstRow="1" bandRow="1">
                <a:tableStyleId>{5C22544A-7EE6-4342-B048-85BDC9FD1C3A}</a:tableStyleId>
              </a:tblPr>
              <a:tblGrid>
                <a:gridCol w="4572000"/>
                <a:gridCol w="4419600"/>
              </a:tblGrid>
              <a:tr h="60960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420075">
                <a:tc>
                  <a:txBody>
                    <a:bodyPr/>
                    <a:lstStyle/>
                    <a:p>
                      <a:r>
                        <a:rPr lang="en-CA" dirty="0" smtClean="0"/>
                        <a:t>Estimate</a:t>
                      </a:r>
                      <a:r>
                        <a:rPr lang="en-CA" baseline="0" dirty="0" smtClean="0"/>
                        <a:t> of the target</a:t>
                      </a:r>
                      <a:endParaRPr lang="en-CA" dirty="0" smtClean="0"/>
                    </a:p>
                  </a:txBody>
                  <a:tcPr/>
                </a:tc>
                <a:tc>
                  <a:txBody>
                    <a:bodyPr/>
                    <a:lstStyle/>
                    <a:p>
                      <a:r>
                        <a:rPr lang="en-CA" dirty="0" smtClean="0"/>
                        <a:t>Live from the greenhouse </a:t>
                      </a:r>
                      <a:endParaRPr lang="en-CA" dirty="0"/>
                    </a:p>
                  </a:txBody>
                  <a:tcPr/>
                </a:tc>
              </a:tr>
              <a:tr h="420075">
                <a:tc>
                  <a:txBody>
                    <a:bodyPr/>
                    <a:lstStyle/>
                    <a:p>
                      <a:r>
                        <a:rPr lang="en-CA" dirty="0" smtClean="0"/>
                        <a:t>Decide</a:t>
                      </a:r>
                      <a:r>
                        <a:rPr lang="en-CA" baseline="0" dirty="0" smtClean="0"/>
                        <a:t> the method of machine control</a:t>
                      </a:r>
                      <a:endParaRPr lang="en-CA" dirty="0"/>
                    </a:p>
                  </a:txBody>
                  <a:tcPr/>
                </a:tc>
                <a:tc>
                  <a:txBody>
                    <a:bodyPr/>
                    <a:lstStyle/>
                    <a:p>
                      <a:r>
                        <a:rPr lang="en-CA" dirty="0" smtClean="0"/>
                        <a:t>Automated Machine Control</a:t>
                      </a:r>
                      <a:endParaRPr lang="en-CA" dirty="0"/>
                    </a:p>
                  </a:txBody>
                  <a:tcPr/>
                </a:tc>
              </a:tr>
              <a:tr h="420075">
                <a:tc>
                  <a:txBody>
                    <a:bodyPr/>
                    <a:lstStyle/>
                    <a:p>
                      <a:r>
                        <a:rPr lang="en-CA" dirty="0" smtClean="0"/>
                        <a:t>Develop</a:t>
                      </a:r>
                      <a:r>
                        <a:rPr lang="en-CA" baseline="0" dirty="0" smtClean="0"/>
                        <a:t> the remote control program</a:t>
                      </a:r>
                      <a:endParaRPr lang="en-CA" dirty="0"/>
                    </a:p>
                  </a:txBody>
                  <a:tcPr/>
                </a:tc>
                <a:tc>
                  <a:txBody>
                    <a:bodyPr/>
                    <a:lstStyle/>
                    <a:p>
                      <a:r>
                        <a:rPr lang="en-CA" dirty="0" smtClean="0"/>
                        <a:t>Selling</a:t>
                      </a:r>
                      <a:endParaRPr lang="en-CA" dirty="0"/>
                    </a:p>
                  </a:txBody>
                  <a:tcPr/>
                </a:tc>
              </a:tr>
              <a:tr h="420075">
                <a:tc>
                  <a:txBody>
                    <a:bodyPr/>
                    <a:lstStyle/>
                    <a:p>
                      <a:r>
                        <a:rPr lang="en-CA" dirty="0" smtClean="0"/>
                        <a:t>Design</a:t>
                      </a:r>
                      <a:r>
                        <a:rPr lang="en-CA" baseline="0" dirty="0" smtClean="0"/>
                        <a:t> GUI Web application</a:t>
                      </a:r>
                      <a:endParaRPr lang="en-CA" dirty="0"/>
                    </a:p>
                  </a:txBody>
                  <a:tcPr/>
                </a:tc>
                <a:tc>
                  <a:txBody>
                    <a:bodyPr/>
                    <a:lstStyle/>
                    <a:p>
                      <a:r>
                        <a:rPr lang="en-CA" b="0" dirty="0" smtClean="0"/>
                        <a:t>Support of feature phone</a:t>
                      </a:r>
                      <a:endParaRPr lang="en-CA" b="0" dirty="0"/>
                    </a:p>
                  </a:txBody>
                  <a:tcPr/>
                </a:tc>
              </a:tr>
              <a:tr h="420075">
                <a:tc>
                  <a:txBody>
                    <a:bodyPr/>
                    <a:lstStyle/>
                    <a:p>
                      <a:r>
                        <a:rPr lang="en-CA" dirty="0" smtClean="0"/>
                        <a:t>Use the</a:t>
                      </a:r>
                      <a:r>
                        <a:rPr lang="en-CA" baseline="0" dirty="0" smtClean="0"/>
                        <a:t> web sever</a:t>
                      </a:r>
                      <a:endParaRPr lang="en-CA" dirty="0"/>
                    </a:p>
                  </a:txBody>
                  <a:tcPr/>
                </a:tc>
                <a:tc>
                  <a:txBody>
                    <a:bodyPr/>
                    <a:lstStyle/>
                    <a:p>
                      <a:endParaRPr lang="en-CA" dirty="0"/>
                    </a:p>
                  </a:txBody>
                  <a:tcPr/>
                </a:tc>
              </a:tr>
              <a:tr h="420075">
                <a:tc>
                  <a:txBody>
                    <a:bodyPr/>
                    <a:lstStyle/>
                    <a:p>
                      <a:r>
                        <a:rPr lang="en-CA" dirty="0" smtClean="0"/>
                        <a:t>Greenhouse</a:t>
                      </a:r>
                      <a:r>
                        <a:rPr lang="en-CA" baseline="0" dirty="0" smtClean="0"/>
                        <a:t>-</a:t>
                      </a:r>
                      <a:r>
                        <a:rPr lang="en-CA" dirty="0" smtClean="0"/>
                        <a:t>Model</a:t>
                      </a:r>
                      <a:r>
                        <a:rPr lang="en-CA" baseline="0" dirty="0" smtClean="0"/>
                        <a:t> Test</a:t>
                      </a:r>
                    </a:p>
                  </a:txBody>
                  <a:tcPr/>
                </a:tc>
                <a:tc>
                  <a:txBody>
                    <a:bodyPr/>
                    <a:lstStyle/>
                    <a:p>
                      <a:endParaRPr lang="en-CA" dirty="0"/>
                    </a:p>
                  </a:txBody>
                  <a:tcPr/>
                </a:tc>
              </a:tr>
              <a:tr h="420075">
                <a:tc>
                  <a:txBody>
                    <a:bodyPr/>
                    <a:lstStyle/>
                    <a:p>
                      <a:r>
                        <a:rPr lang="en-CA" baseline="0" dirty="0" smtClean="0"/>
                        <a:t>Develop with Android ADK</a:t>
                      </a:r>
                    </a:p>
                  </a:txBody>
                  <a:tcPr/>
                </a:tc>
                <a:tc>
                  <a:txBody>
                    <a:bodyPr/>
                    <a:lstStyle/>
                    <a:p>
                      <a:r>
                        <a:rPr lang="en-CA" dirty="0" smtClean="0"/>
                        <a:t>Test in greenhouse</a:t>
                      </a:r>
                      <a:r>
                        <a:rPr lang="en-CA" baseline="0" dirty="0" smtClean="0"/>
                        <a:t> </a:t>
                      </a:r>
                      <a:endParaRPr lang="en-CA" dirty="0"/>
                    </a:p>
                  </a:txBody>
                  <a:tcPr/>
                </a:tc>
              </a:tr>
              <a:tr h="420075">
                <a:tc>
                  <a:txBody>
                    <a:bodyPr/>
                    <a:lstStyle/>
                    <a:p>
                      <a:r>
                        <a:rPr lang="en-CA" baseline="0" dirty="0" smtClean="0"/>
                        <a:t>Remote sensing of humidity and Temperature</a:t>
                      </a:r>
                    </a:p>
                  </a:txBody>
                  <a:tcPr/>
                </a:tc>
                <a:tc>
                  <a:txBody>
                    <a:bodyPr/>
                    <a:lstStyle/>
                    <a:p>
                      <a:endParaRPr lang="en-CA" dirty="0"/>
                    </a:p>
                  </a:txBody>
                  <a:tcPr/>
                </a:tc>
              </a:tr>
              <a:tr h="420075">
                <a:tc>
                  <a:txBody>
                    <a:bodyPr/>
                    <a:lstStyle/>
                    <a:p>
                      <a:r>
                        <a:rPr lang="en-CA" baseline="0" dirty="0" smtClean="0"/>
                        <a:t>Ensure scalability </a:t>
                      </a:r>
                    </a:p>
                  </a:txBody>
                  <a:tcPr/>
                </a:tc>
                <a:tc>
                  <a:txBody>
                    <a:bodyPr/>
                    <a:lstStyle/>
                    <a:p>
                      <a:endParaRPr lang="en-CA" dirty="0"/>
                    </a:p>
                  </a:txBody>
                  <a:tcPr/>
                </a:tc>
              </a:tr>
              <a:tr h="420075">
                <a:tc>
                  <a:txBody>
                    <a:bodyPr/>
                    <a:lstStyle/>
                    <a:p>
                      <a:r>
                        <a:rPr lang="en-CA" baseline="0" dirty="0" smtClean="0"/>
                        <a:t>Server configuration</a:t>
                      </a:r>
                    </a:p>
                  </a:txBody>
                  <a:tcPr/>
                </a:tc>
                <a:tc>
                  <a:txBody>
                    <a:bodyPr/>
                    <a:lstStyle/>
                    <a:p>
                      <a:endParaRPr lang="en-CA" dirty="0"/>
                    </a:p>
                  </a:txBody>
                  <a:tcPr/>
                </a:tc>
              </a:tr>
              <a:tr h="420075">
                <a:tc>
                  <a:txBody>
                    <a:bodyPr/>
                    <a:lstStyle/>
                    <a:p>
                      <a:r>
                        <a:rPr lang="en-CA" baseline="0" dirty="0" smtClean="0"/>
                        <a:t>System analysis and modeling</a:t>
                      </a:r>
                    </a:p>
                  </a:txBody>
                  <a:tcPr/>
                </a:tc>
                <a:tc>
                  <a:txBody>
                    <a:bodyPr/>
                    <a:lstStyle/>
                    <a:p>
                      <a:endParaRPr lang="en-CA" dirty="0"/>
                    </a:p>
                  </a:txBody>
                  <a:tcPr/>
                </a:tc>
              </a:tr>
              <a:tr h="420075">
                <a:tc>
                  <a:txBody>
                    <a:bodyPr/>
                    <a:lstStyle/>
                    <a:p>
                      <a:endParaRPr lang="en-CA" baseline="0" dirty="0" smtClean="0"/>
                    </a:p>
                  </a:txBody>
                  <a:tcPr/>
                </a:tc>
                <a:tc>
                  <a:txBody>
                    <a:bodyPr/>
                    <a:lstStyle/>
                    <a:p>
                      <a:endParaRPr lang="en-CA"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1507994"/>
              </p:ext>
            </p:extLst>
          </p:nvPr>
        </p:nvGraphicFramePr>
        <p:xfrm>
          <a:off x="4645742" y="3429000"/>
          <a:ext cx="4412226" cy="838200"/>
        </p:xfrm>
        <a:graphic>
          <a:graphicData uri="http://schemas.openxmlformats.org/drawingml/2006/table">
            <a:tbl>
              <a:tblPr firstRow="1" bandRow="1">
                <a:tableStyleId>{5C22544A-7EE6-4342-B048-85BDC9FD1C3A}</a:tableStyleId>
              </a:tblPr>
              <a:tblGrid>
                <a:gridCol w="4412226"/>
              </a:tblGrid>
              <a:tr h="838200">
                <a:tc>
                  <a:txBody>
                    <a:bodyPr/>
                    <a:lstStyle/>
                    <a:p>
                      <a:pPr algn="ctr"/>
                      <a:r>
                        <a:rPr lang="en-CA" sz="3200" dirty="0" smtClean="0"/>
                        <a:t>UNRESOLVED</a:t>
                      </a:r>
                      <a:endParaRPr lang="en-CA" sz="20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2293898"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&lt;Lab Member&gt;</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838200" y="3276600"/>
            <a:ext cx="1612877"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&lt;Farmers&gt;</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065006" y="1676400"/>
            <a:ext cx="5649175" cy="938719"/>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&lt;another </a:t>
            </a:r>
            <a:r>
              <a:rPr lang="en-US" sz="2800" dirty="0" smtClean="0">
                <a:latin typeface="Calibri" charset="0"/>
                <a:cs typeface="Calibri" charset="0"/>
                <a:sym typeface="Calibri" charset="0"/>
              </a:rPr>
              <a:t>Project of sensor network , </a:t>
            </a:r>
          </a:p>
          <a:p>
            <a:pPr algn="l"/>
            <a:r>
              <a:rPr lang="en-US" sz="2800" dirty="0" smtClean="0">
                <a:latin typeface="Calibri" charset="0"/>
                <a:cs typeface="Calibri" charset="0"/>
                <a:sym typeface="Calibri" charset="0"/>
              </a:rPr>
              <a:t>			remote control .</a:t>
            </a:r>
            <a:r>
              <a:rPr lang="en-US" sz="2800" dirty="0" smtClean="0">
                <a:solidFill>
                  <a:schemeClr val="tx1"/>
                </a:solidFill>
                <a:latin typeface="Calibri" charset="0"/>
                <a:cs typeface="Calibri" charset="0"/>
                <a:sym typeface="Calibri" charset="0"/>
              </a:rPr>
              <a:t>&gt;</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7329187" y="46609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040815" cy="1938992"/>
          </a:xfrm>
          <a:prstGeom prst="rect">
            <a:avLst/>
          </a:prstGeom>
          <a:noFill/>
        </p:spPr>
        <p:txBody>
          <a:bodyPr wrap="none" rtlCol="0">
            <a:spAutoFit/>
          </a:bodyPr>
          <a:lstStyle/>
          <a:p>
            <a:r>
              <a:rPr lang="en-CA" sz="2400" b="1" dirty="0" smtClean="0"/>
              <a:t>Technologies:</a:t>
            </a:r>
          </a:p>
          <a:p>
            <a:pPr>
              <a:buFontTx/>
              <a:buChar char="-"/>
            </a:pPr>
            <a:r>
              <a:rPr lang="en-CA" sz="2400" dirty="0" smtClean="0"/>
              <a:t> &lt;language&gt;</a:t>
            </a:r>
          </a:p>
          <a:p>
            <a:pPr>
              <a:buFontTx/>
              <a:buChar char="-"/>
            </a:pPr>
            <a:r>
              <a:rPr lang="en-CA" sz="2400" dirty="0" smtClean="0"/>
              <a:t> &lt;libraries&gt;</a:t>
            </a:r>
          </a:p>
          <a:p>
            <a:pPr>
              <a:buFontTx/>
              <a:buChar char="-"/>
            </a:pPr>
            <a:r>
              <a:rPr lang="en-CA" sz="2400" dirty="0" smtClean="0"/>
              <a:t> &lt;tools&gt;</a:t>
            </a:r>
          </a:p>
          <a:p>
            <a:pPr>
              <a:buFontTx/>
              <a:buChar char="-"/>
            </a:pPr>
            <a:r>
              <a:rPr lang="en-CA" sz="2400" dirty="0" smtClean="0"/>
              <a:t> &lt;technology&gt;</a:t>
            </a:r>
            <a:endParaRPr lang="en-CA"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&lt;give up&gt;</a:t>
            </a:r>
            <a:endParaRPr lang="en-CA" dirty="0" smtClean="0"/>
          </a:p>
          <a:p>
            <a:r>
              <a:rPr lang="en-CA" dirty="0" smtClean="0"/>
              <a:t>&lt;</a:t>
            </a:r>
            <a:r>
              <a:rPr lang="en-CA" dirty="0" smtClean="0"/>
              <a:t>get a disease</a:t>
            </a:r>
            <a:r>
              <a:rPr lang="en-CA" dirty="0" smtClean="0"/>
              <a:t>&gt;</a:t>
            </a:r>
            <a:endParaRPr lang="en-CA" dirty="0" smtClean="0"/>
          </a:p>
          <a:p>
            <a:r>
              <a:rPr lang="en-CA" dirty="0" smtClean="0"/>
              <a:t>&lt;lose our data&gt;</a:t>
            </a:r>
          </a:p>
          <a:p>
            <a:r>
              <a:rPr lang="en-CA" dirty="0" smtClean="0"/>
              <a:t>&lt;electronics is broken&gt;</a:t>
            </a:r>
          </a:p>
          <a:p>
            <a:r>
              <a:rPr lang="en-CA" dirty="0" smtClean="0"/>
              <a:t>&lt;not followed by a motivation&gt;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Team SmartGreenhousing </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900477436"/>
              </p:ext>
            </p:extLst>
          </p:nvPr>
        </p:nvGraphicFramePr>
        <p:xfrm>
          <a:off x="304799" y="1397000"/>
          <a:ext cx="8686802" cy="4333240"/>
        </p:xfrm>
        <a:graphic>
          <a:graphicData uri="http://schemas.openxmlformats.org/drawingml/2006/table">
            <a:tbl>
              <a:tblPr firstRow="1" bandRow="1">
                <a:tableStyleId>{5C22544A-7EE6-4342-B048-85BDC9FD1C3A}</a:tableStyleId>
              </a:tblPr>
              <a:tblGrid>
                <a:gridCol w="1066801"/>
                <a:gridCol w="1752600"/>
                <a:gridCol w="5867401"/>
              </a:tblGrid>
              <a:tr h="370840">
                <a:tc>
                  <a:txBody>
                    <a:bodyPr/>
                    <a:lstStyle/>
                    <a:p>
                      <a:r>
                        <a:rPr lang="en-CA" sz="2400" dirty="0" smtClean="0"/>
                        <a:t>Name</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SUZUKI</a:t>
                      </a:r>
                      <a:endParaRPr lang="en-CA" dirty="0"/>
                    </a:p>
                  </a:txBody>
                  <a:tcPr/>
                </a:tc>
                <a:tc>
                  <a:txBody>
                    <a:bodyPr/>
                    <a:lstStyle/>
                    <a:p>
                      <a:r>
                        <a:rPr lang="en-CA" dirty="0" smtClean="0"/>
                        <a:t>Product</a:t>
                      </a:r>
                      <a:r>
                        <a:rPr lang="en-CA" baseline="0" dirty="0" smtClean="0"/>
                        <a:t> Owner</a:t>
                      </a:r>
                      <a:endParaRPr lang="en-CA" dirty="0"/>
                    </a:p>
                  </a:txBody>
                  <a:tcPr/>
                </a:tc>
                <a:tc>
                  <a:txBody>
                    <a:bodyPr/>
                    <a:lstStyle/>
                    <a:p>
                      <a:r>
                        <a:rPr lang="en-CA" dirty="0" smtClean="0"/>
                        <a:t>Knows</a:t>
                      </a:r>
                      <a:r>
                        <a:rPr lang="en-CA" baseline="0" dirty="0" smtClean="0"/>
                        <a:t> </a:t>
                      </a:r>
                      <a:r>
                        <a:rPr lang="en-CA" dirty="0" smtClean="0"/>
                        <a:t>about cherry</a:t>
                      </a:r>
                      <a:r>
                        <a:rPr lang="en-CA" baseline="0" dirty="0" smtClean="0"/>
                        <a:t> greenhouse </a:t>
                      </a:r>
                      <a:r>
                        <a:rPr lang="en-CA" dirty="0" smtClean="0"/>
                        <a:t>cultivation.</a:t>
                      </a:r>
                      <a:endParaRPr lang="en-CA" dirty="0" smtClean="0"/>
                    </a:p>
                  </a:txBody>
                  <a:tcPr/>
                </a:tc>
              </a:tr>
              <a:tr h="370840">
                <a:tc>
                  <a:txBody>
                    <a:bodyPr/>
                    <a:lstStyle/>
                    <a:p>
                      <a:endParaRPr lang="en-CA" dirty="0"/>
                    </a:p>
                  </a:txBody>
                  <a:tcPr/>
                </a:tc>
                <a:tc>
                  <a:txBody>
                    <a:bodyPr/>
                    <a:lstStyle/>
                    <a:p>
                      <a:endParaRPr lang="en-CA" dirty="0"/>
                    </a:p>
                  </a:txBody>
                  <a:tcPr/>
                </a:tc>
                <a:tc>
                  <a:txBody>
                    <a:bodyPr/>
                    <a:lstStyle/>
                    <a:p>
                      <a:r>
                        <a:rPr lang="en-CA" dirty="0" smtClean="0"/>
                        <a:t>Have the</a:t>
                      </a:r>
                      <a:r>
                        <a:rPr lang="en-CA" baseline="0" dirty="0" smtClean="0"/>
                        <a:t> </a:t>
                      </a:r>
                      <a:r>
                        <a:rPr lang="en-CA" dirty="0" smtClean="0"/>
                        <a:t>responsibility</a:t>
                      </a:r>
                      <a:r>
                        <a:rPr lang="en-CA" baseline="0" dirty="0" smtClean="0"/>
                        <a:t> of our product.</a:t>
                      </a:r>
                      <a:endParaRPr lang="en-CA" dirty="0" smtClean="0"/>
                    </a:p>
                  </a:txBody>
                  <a:tcPr/>
                </a:tc>
              </a:tr>
              <a:tr h="370840">
                <a:tc>
                  <a:txBody>
                    <a:bodyPr/>
                    <a:lstStyle/>
                    <a:p>
                      <a:endParaRPr lang="en-CA" dirty="0"/>
                    </a:p>
                  </a:txBody>
                  <a:tcPr/>
                </a:tc>
                <a:tc>
                  <a:txBody>
                    <a:bodyPr/>
                    <a:lstStyle/>
                    <a:p>
                      <a:endParaRPr lang="en-CA" dirty="0"/>
                    </a:p>
                  </a:txBody>
                  <a:tcPr/>
                </a:tc>
                <a:tc>
                  <a:txBody>
                    <a:bodyPr/>
                    <a:lstStyle/>
                    <a:p>
                      <a:r>
                        <a:rPr lang="en-CA" dirty="0" smtClean="0"/>
                        <a:t>C</a:t>
                      </a:r>
                      <a:r>
                        <a:rPr lang="en-CA" baseline="0" dirty="0" smtClean="0"/>
                        <a:t>, </a:t>
                      </a:r>
                      <a:r>
                        <a:rPr lang="en-CA" baseline="0" dirty="0" err="1" smtClean="0"/>
                        <a:t>Arduino</a:t>
                      </a:r>
                      <a:r>
                        <a:rPr lang="en-CA" baseline="0" dirty="0" smtClean="0"/>
                        <a:t> development, </a:t>
                      </a:r>
                      <a:endParaRPr lang="en-CA" dirty="0" smtClean="0"/>
                    </a:p>
                  </a:txBody>
                  <a:tcPr/>
                </a:tc>
              </a:tr>
              <a:tr h="370840">
                <a:tc>
                  <a:txBody>
                    <a:bodyPr/>
                    <a:lstStyle/>
                    <a:p>
                      <a:r>
                        <a:rPr lang="en-CA" dirty="0" smtClean="0"/>
                        <a:t>2</a:t>
                      </a:r>
                      <a:endParaRPr lang="en-CA" dirty="0"/>
                    </a:p>
                  </a:txBody>
                  <a:tcPr/>
                </a:tc>
                <a:tc>
                  <a:txBody>
                    <a:bodyPr/>
                    <a:lstStyle/>
                    <a:p>
                      <a:r>
                        <a:rPr lang="en-CA" dirty="0" smtClean="0"/>
                        <a:t>S.M</a:t>
                      </a:r>
                      <a:endParaRPr lang="en-CA" dirty="0"/>
                    </a:p>
                  </a:txBody>
                  <a:tcPr/>
                </a:tc>
                <a:tc>
                  <a:txBody>
                    <a:bodyPr/>
                    <a:lstStyle/>
                    <a:p>
                      <a:r>
                        <a:rPr lang="en-CA" dirty="0" smtClean="0"/>
                        <a:t>C#, MVC.NET,</a:t>
                      </a:r>
                      <a:r>
                        <a:rPr lang="en-CA" baseline="0" dirty="0" smtClean="0"/>
                        <a:t> </a:t>
                      </a:r>
                      <a:r>
                        <a:rPr lang="en-CA" baseline="0" dirty="0" err="1" smtClean="0"/>
                        <a:t>jQuery</a:t>
                      </a:r>
                      <a:r>
                        <a:rPr lang="en-CA" baseline="0" dirty="0" smtClean="0"/>
                        <a:t>, SQL</a:t>
                      </a:r>
                    </a:p>
                    <a:p>
                      <a:r>
                        <a:rPr lang="en-CA" baseline="0" dirty="0" smtClean="0"/>
                        <a:t>Unit testing, refactoring, TDD, continuous integration</a:t>
                      </a:r>
                      <a:endParaRPr lang="en-CA" dirty="0"/>
                    </a:p>
                  </a:txBody>
                  <a:tcPr/>
                </a:tc>
              </a:tr>
              <a:tr h="370840">
                <a:tc>
                  <a:txBody>
                    <a:bodyPr/>
                    <a:lstStyle/>
                    <a:p>
                      <a:r>
                        <a:rPr lang="en-CA" dirty="0" smtClean="0"/>
                        <a:t>0.5</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a:p>
                  </a:txBody>
                  <a:tcPr/>
                </a:tc>
                <a:tc>
                  <a:txBody>
                    <a:bodyPr/>
                    <a:lstStyle/>
                    <a:p>
                      <a:endParaRPr lang="en-CA" dirty="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1126</Words>
  <Application>Microsoft Office PowerPoint</Application>
  <PresentationFormat>画面に合わせる (4:3)</PresentationFormat>
  <Paragraphs>188</Paragraphs>
  <Slides>13</Slides>
  <Notes>12</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Office Theme</vt:lpstr>
      <vt:lpstr>&lt;SmartGreenhousing&gt;</vt:lpstr>
      <vt:lpstr>Why are we here?</vt:lpstr>
      <vt:lpstr>The elevator pitch</vt:lpstr>
      <vt:lpstr>Product box</vt:lpstr>
      <vt:lpstr>The NOT list</vt:lpstr>
      <vt:lpstr>Your project community</vt:lpstr>
      <vt:lpstr>Technical solution</vt:lpstr>
      <vt:lpstr>What keeps us up at night</vt:lpstr>
      <vt:lpstr>Team SmartGreenhousing </vt:lpstr>
      <vt:lpstr>How big is this thing?</vt:lpstr>
      <vt:lpstr>Trade-off sliders</vt:lpstr>
      <vt:lpstr>The first release</vt:lpstr>
      <vt:lpstr>Learn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den7</cp:lastModifiedBy>
  <cp:revision>58</cp:revision>
  <dcterms:created xsi:type="dcterms:W3CDTF">2006-08-16T00:00:00Z</dcterms:created>
  <dcterms:modified xsi:type="dcterms:W3CDTF">2012-06-29T06:07:05Z</dcterms:modified>
</cp:coreProperties>
</file>