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4" r:id="rId2"/>
    <p:sldId id="267" r:id="rId3"/>
    <p:sldId id="277" r:id="rId4"/>
    <p:sldId id="266" r:id="rId5"/>
    <p:sldId id="263" r:id="rId6"/>
    <p:sldId id="276" r:id="rId7"/>
    <p:sldId id="265" r:id="rId8"/>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FFC000"/>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26" autoAdjust="0"/>
    <p:restoredTop sz="99779" autoAdjust="0"/>
  </p:normalViewPr>
  <p:slideViewPr>
    <p:cSldViewPr>
      <p:cViewPr>
        <p:scale>
          <a:sx n="66" d="100"/>
          <a:sy n="66" d="100"/>
        </p:scale>
        <p:origin x="-2604" y="-732"/>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accent6"/>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19228672"/>
        <c:axId val="119229248"/>
      </c:scatterChart>
      <c:valAx>
        <c:axId val="119228672"/>
        <c:scaling>
          <c:orientation val="minMax"/>
        </c:scaling>
        <c:delete val="1"/>
        <c:axPos val="b"/>
        <c:numFmt formatCode="General" sourceLinked="1"/>
        <c:majorTickMark val="out"/>
        <c:minorTickMark val="none"/>
        <c:tickLblPos val="nextTo"/>
        <c:crossAx val="119229248"/>
        <c:crosses val="autoZero"/>
        <c:crossBetween val="midCat"/>
      </c:valAx>
      <c:valAx>
        <c:axId val="119229248"/>
        <c:scaling>
          <c:orientation val="minMax"/>
        </c:scaling>
        <c:delete val="1"/>
        <c:axPos val="l"/>
        <c:numFmt formatCode="General" sourceLinked="1"/>
        <c:majorTickMark val="out"/>
        <c:minorTickMark val="none"/>
        <c:tickLblPos val="nextTo"/>
        <c:crossAx val="119228672"/>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62475776"/>
        <c:axId val="119232128"/>
      </c:lineChart>
      <c:catAx>
        <c:axId val="62475776"/>
        <c:scaling>
          <c:orientation val="minMax"/>
        </c:scaling>
        <c:delete val="1"/>
        <c:axPos val="b"/>
        <c:majorTickMark val="out"/>
        <c:minorTickMark val="none"/>
        <c:tickLblPos val="nextTo"/>
        <c:crossAx val="119232128"/>
        <c:crosses val="autoZero"/>
        <c:auto val="1"/>
        <c:lblAlgn val="ctr"/>
        <c:lblOffset val="100"/>
        <c:noMultiLvlLbl val="0"/>
      </c:catAx>
      <c:valAx>
        <c:axId val="119232128"/>
        <c:scaling>
          <c:orientation val="minMax"/>
        </c:scaling>
        <c:delete val="0"/>
        <c:axPos val="l"/>
        <c:majorGridlines/>
        <c:numFmt formatCode="General" sourceLinked="1"/>
        <c:majorTickMark val="out"/>
        <c:minorTickMark val="none"/>
        <c:tickLblPos val="nextTo"/>
        <c:crossAx val="62475776"/>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46400" cy="493713"/>
          </a:xfrm>
          <a:prstGeom prst="rect">
            <a:avLst/>
          </a:prstGeom>
        </p:spPr>
        <p:txBody>
          <a:bodyPr vert="horz" lIns="91437" tIns="45719" rIns="91437" bIns="4571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9" y="1"/>
            <a:ext cx="2946400" cy="493713"/>
          </a:xfrm>
          <a:prstGeom prst="rect">
            <a:avLst/>
          </a:prstGeom>
        </p:spPr>
        <p:txBody>
          <a:bodyPr vert="horz" lIns="91437" tIns="45719" rIns="91437" bIns="45719" rtlCol="0"/>
          <a:lstStyle>
            <a:lvl1pPr algn="r">
              <a:defRPr sz="1200"/>
            </a:lvl1pPr>
          </a:lstStyle>
          <a:p>
            <a:fld id="{813C8227-C5FA-4F90-9691-3E218BF9FA91}" type="datetimeFigureOut">
              <a:rPr kumimoji="1" lang="ja-JP" altLang="en-US" smtClean="0"/>
              <a:t>2013/9/7</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7" tIns="45719" rIns="91437" bIns="45719" rtlCol="0" anchor="ctr"/>
          <a:lstStyle/>
          <a:p>
            <a:endParaRPr lang="ja-JP" altLang="en-US"/>
          </a:p>
        </p:txBody>
      </p:sp>
      <p:sp>
        <p:nvSpPr>
          <p:cNvPr id="5" name="ノート プレースホルダー 4"/>
          <p:cNvSpPr>
            <a:spLocks noGrp="1"/>
          </p:cNvSpPr>
          <p:nvPr>
            <p:ph type="body" sz="quarter" idx="3"/>
          </p:nvPr>
        </p:nvSpPr>
        <p:spPr>
          <a:xfrm>
            <a:off x="679451" y="4689476"/>
            <a:ext cx="5438775" cy="4443413"/>
          </a:xfrm>
          <a:prstGeom prst="rect">
            <a:avLst/>
          </a:prstGeom>
        </p:spPr>
        <p:txBody>
          <a:bodyPr vert="horz" lIns="91437" tIns="45719" rIns="91437" bIns="4571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7" tIns="45719" rIns="91437" bIns="4571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9" y="9377363"/>
            <a:ext cx="2946400" cy="493712"/>
          </a:xfrm>
          <a:prstGeom prst="rect">
            <a:avLst/>
          </a:prstGeom>
        </p:spPr>
        <p:txBody>
          <a:bodyPr vert="horz" lIns="91437" tIns="45719" rIns="91437" bIns="45719"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3</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4</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800" dirty="0">
                <a:solidFill>
                  <a:schemeClr val="tx1"/>
                </a:solidFill>
                <a:latin typeface="じゃぽねすく" pitchFamily="2" charset="-128"/>
                <a:ea typeface="じゃぽねすく" pitchFamily="2" charset="-128"/>
              </a:rPr>
              <a:t>良いこんぶ</a:t>
            </a:r>
            <a:endParaRPr lang="en-US" altLang="ja-JP" sz="2800" dirty="0">
              <a:solidFill>
                <a:schemeClr val="tx1"/>
              </a:solidFill>
              <a:latin typeface="じゃぽねすく" pitchFamily="2" charset="-128"/>
              <a:ea typeface="じゃぽねすく" pitchFamily="2"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2013/9/7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2013/9/7</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8.emf"/><Relationship Id="rId4" Type="http://schemas.openxmlformats.org/officeDocument/2006/relationships/image" Target="../media/image17.emf"/></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png"/><Relationship Id="rId3" Type="http://schemas.openxmlformats.org/officeDocument/2006/relationships/chart" Target="../charts/chart1.xml"/><Relationship Id="rId7" Type="http://schemas.openxmlformats.org/officeDocument/2006/relationships/image" Target="../media/image300.png"/><Relationship Id="rId12" Type="http://schemas.openxmlformats.org/officeDocument/2006/relationships/image" Target="../media/image35.png"/><Relationship Id="rId2" Type="http://schemas.openxmlformats.org/officeDocument/2006/relationships/image" Target="../media/image21.png"/><Relationship Id="rId16"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34.png"/><Relationship Id="rId5" Type="http://schemas.openxmlformats.org/officeDocument/2006/relationships/image" Target="../media/image22.png"/><Relationship Id="rId15" Type="http://schemas.openxmlformats.org/officeDocument/2006/relationships/image" Target="../media/image301.png"/><Relationship Id="rId10" Type="http://schemas.openxmlformats.org/officeDocument/2006/relationships/image" Target="../media/image33.png"/><Relationship Id="rId4" Type="http://schemas.openxmlformats.org/officeDocument/2006/relationships/chart" Target="../charts/chart2.xml"/><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4"/>
          <p:cNvSpPr>
            <a:spLocks noChangeArrowheads="1"/>
          </p:cNvSpPr>
          <p:nvPr/>
        </p:nvSpPr>
        <p:spPr bwMode="auto">
          <a:xfrm>
            <a:off x="7368182" y="1533798"/>
            <a:ext cx="5756400"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400" b="1" dirty="0">
                <a:latin typeface="+mn-ea"/>
              </a:rPr>
              <a:t>☆モデルの</a:t>
            </a:r>
            <a:r>
              <a:rPr lang="ja-JP" altLang="en-US" sz="1400" b="1" dirty="0" smtClean="0">
                <a:latin typeface="+mn-ea"/>
              </a:rPr>
              <a:t>概要</a:t>
            </a:r>
            <a:endParaRPr lang="en-US" altLang="ja-JP" sz="1400" b="1" dirty="0" smtClean="0">
              <a:latin typeface="+mn-ea"/>
            </a:endParaRPr>
          </a:p>
          <a:p>
            <a:pPr marL="481013" indent="-481013" defTabSz="1279525">
              <a:lnSpc>
                <a:spcPct val="80000"/>
              </a:lnSpc>
              <a:spcBef>
                <a:spcPct val="20000"/>
              </a:spcBef>
            </a:pPr>
            <a:r>
              <a:rPr lang="en-US" altLang="ja-JP" sz="1200" dirty="0">
                <a:latin typeface="+mn-ea"/>
              </a:rPr>
              <a:t>	</a:t>
            </a:r>
            <a:r>
              <a:rPr lang="en-US" altLang="ja-JP" sz="1200" dirty="0" smtClean="0">
                <a:latin typeface="+mn-ea"/>
              </a:rPr>
              <a:t>UML</a:t>
            </a:r>
            <a:r>
              <a:rPr lang="ja-JP" altLang="en-US" sz="1200" dirty="0" smtClean="0">
                <a:latin typeface="+mn-ea"/>
              </a:rPr>
              <a:t>と</a:t>
            </a:r>
            <a:r>
              <a:rPr lang="en-US" altLang="ja-JP" sz="1200" dirty="0" err="1" smtClean="0">
                <a:latin typeface="+mn-ea"/>
              </a:rPr>
              <a:t>SysML</a:t>
            </a:r>
            <a:r>
              <a:rPr lang="ja-JP" altLang="en-US" sz="1200" dirty="0" smtClean="0">
                <a:latin typeface="+mn-ea"/>
              </a:rPr>
              <a:t>を用いてモデルを構成しました．要求図を用いて，大会における目標を実現するための要求を定義しました．（</a:t>
            </a:r>
            <a:r>
              <a:rPr lang="en-US" altLang="ja-JP" sz="1200" dirty="0">
                <a:latin typeface="+mn-ea"/>
              </a:rPr>
              <a:t>p</a:t>
            </a:r>
            <a:r>
              <a:rPr lang="en-US" altLang="ja-JP" sz="1200" dirty="0" smtClean="0">
                <a:latin typeface="+mn-ea"/>
              </a:rPr>
              <a:t>. 1</a:t>
            </a:r>
            <a:r>
              <a:rPr lang="ja-JP" altLang="en-US" sz="1200" dirty="0" smtClean="0">
                <a:latin typeface="+mn-ea"/>
              </a:rPr>
              <a:t>要求分析を参照）区間を中心に据えた動作要件を満たす為，下図のパッケージ構成を導きだし，構造を分析</a:t>
            </a:r>
            <a:r>
              <a:rPr lang="ja-JP" altLang="en-US" sz="1200" dirty="0">
                <a:latin typeface="+mn-ea"/>
              </a:rPr>
              <a:t>しました</a:t>
            </a:r>
            <a:r>
              <a:rPr lang="ja-JP" altLang="en-US" sz="1200" dirty="0" smtClean="0">
                <a:latin typeface="+mn-ea"/>
              </a:rPr>
              <a:t>．（→区間を含む構造分析</a:t>
            </a:r>
            <a:r>
              <a:rPr lang="ja-JP" altLang="en-US" sz="1200" dirty="0">
                <a:latin typeface="+mn-ea"/>
              </a:rPr>
              <a:t>の詳細</a:t>
            </a:r>
            <a:r>
              <a:rPr lang="ja-JP" altLang="en-US" sz="1200" dirty="0" smtClean="0">
                <a:latin typeface="+mn-ea"/>
              </a:rPr>
              <a:t>は</a:t>
            </a:r>
            <a:r>
              <a:rPr lang="en-US" altLang="ja-JP" sz="1200" dirty="0">
                <a:latin typeface="+mn-ea"/>
              </a:rPr>
              <a:t>p</a:t>
            </a:r>
            <a:r>
              <a:rPr lang="en-US" altLang="ja-JP" sz="1200" dirty="0" smtClean="0">
                <a:latin typeface="+mn-ea"/>
              </a:rPr>
              <a:t>. </a:t>
            </a:r>
            <a:r>
              <a:rPr lang="en-US" altLang="ja-JP" sz="1200" dirty="0">
                <a:latin typeface="+mn-ea"/>
              </a:rPr>
              <a:t>2</a:t>
            </a:r>
            <a:r>
              <a:rPr lang="ja-JP" altLang="en-US" sz="1200" dirty="0">
                <a:latin typeface="+mn-ea"/>
              </a:rPr>
              <a:t>構造を参照</a:t>
            </a:r>
            <a:r>
              <a:rPr lang="ja-JP" altLang="en-US" sz="1200" dirty="0" smtClean="0">
                <a:latin typeface="+mn-ea"/>
              </a:rPr>
              <a:t>）</a:t>
            </a:r>
            <a:r>
              <a:rPr lang="en-US" altLang="ja-JP" sz="1200" dirty="0">
                <a:latin typeface="+mn-ea"/>
              </a:rPr>
              <a:t>p</a:t>
            </a:r>
            <a:r>
              <a:rPr lang="en-US" altLang="ja-JP" sz="1200" dirty="0" smtClean="0">
                <a:latin typeface="+mn-ea"/>
              </a:rPr>
              <a:t>. 3</a:t>
            </a:r>
            <a:r>
              <a:rPr lang="ja-JP" altLang="en-US" sz="1200" dirty="0" smtClean="0">
                <a:latin typeface="+mn-ea"/>
              </a:rPr>
              <a:t>では区間切替と駆動の振る舞いについて，並行性設計を踏まえながら分析を行うことで実現可能性を検証しました．各難所での戦略を</a:t>
            </a:r>
            <a:r>
              <a:rPr lang="en-US" altLang="ja-JP" sz="1200" dirty="0">
                <a:latin typeface="+mn-ea"/>
              </a:rPr>
              <a:t>p</a:t>
            </a:r>
            <a:r>
              <a:rPr lang="en-US" altLang="ja-JP" sz="1200" dirty="0" smtClean="0">
                <a:latin typeface="+mn-ea"/>
              </a:rPr>
              <a:t>. 4</a:t>
            </a:r>
            <a:r>
              <a:rPr lang="ja-JP" altLang="en-US" sz="1200" dirty="0" smtClean="0">
                <a:latin typeface="+mn-ea"/>
              </a:rPr>
              <a:t>に示し，走行を通し使用される主要な技術について</a:t>
            </a:r>
            <a:r>
              <a:rPr lang="en-US" altLang="ja-JP" sz="1200" dirty="0" smtClean="0">
                <a:latin typeface="+mn-ea"/>
              </a:rPr>
              <a:t>p. 5</a:t>
            </a:r>
            <a:r>
              <a:rPr lang="ja-JP" altLang="en-US" sz="1200" dirty="0" smtClean="0">
                <a:latin typeface="+mn-ea"/>
              </a:rPr>
              <a:t>要素技術で示しています．</a:t>
            </a: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設計</a:t>
            </a:r>
            <a:r>
              <a:rPr lang="ja-JP" altLang="en-US" sz="1400" b="1" dirty="0" smtClean="0">
                <a:latin typeface="+mn-ea"/>
              </a:rPr>
              <a:t>思想</a:t>
            </a:r>
            <a:endParaRPr lang="en-US" altLang="ja-JP" sz="1400" b="1" dirty="0">
              <a:latin typeface="+mn-ea"/>
            </a:endParaRPr>
          </a:p>
          <a:p>
            <a:pPr marL="481013" indent="-481013" defTabSz="1279525">
              <a:lnSpc>
                <a:spcPct val="80000"/>
              </a:lnSpc>
              <a:spcBef>
                <a:spcPct val="20000"/>
              </a:spcBef>
            </a:pPr>
            <a:r>
              <a:rPr lang="en-US" altLang="ja-JP" sz="1600" b="1" dirty="0">
                <a:latin typeface="+mn-ea"/>
              </a:rPr>
              <a:t>	</a:t>
            </a:r>
            <a:r>
              <a:rPr lang="ja-JP" altLang="en-US" sz="1200" dirty="0" smtClean="0">
                <a:latin typeface="+mn-ea"/>
              </a:rPr>
              <a:t>パッケージの分割を開発の初期に行い，パッケージ毎の責務が分散しないよう意識すること</a:t>
            </a:r>
            <a:r>
              <a:rPr lang="ja-JP" altLang="en-US" sz="1200" dirty="0">
                <a:latin typeface="+mn-ea"/>
              </a:rPr>
              <a:t>で</a:t>
            </a:r>
            <a:r>
              <a:rPr lang="ja-JP" altLang="en-US" sz="1200" dirty="0" smtClean="0">
                <a:latin typeface="+mn-ea"/>
              </a:rPr>
              <a:t>，モデルに</a:t>
            </a:r>
            <a:r>
              <a:rPr lang="ja-JP" altLang="en-US" sz="1200" dirty="0">
                <a:latin typeface="+mn-ea"/>
              </a:rPr>
              <a:t>一貫性を</a:t>
            </a:r>
            <a:r>
              <a:rPr lang="ja-JP" altLang="en-US" sz="1200" dirty="0" smtClean="0">
                <a:latin typeface="+mn-ea"/>
              </a:rPr>
              <a:t>持たせました．双方向の関連を禁止した上で，区間の切り替え通知は，デザインパターンである</a:t>
            </a:r>
            <a:r>
              <a:rPr lang="en-US" altLang="ja-JP" sz="1200" dirty="0" smtClean="0">
                <a:latin typeface="+mn-ea"/>
              </a:rPr>
              <a:t>Observer</a:t>
            </a:r>
            <a:r>
              <a:rPr lang="ja-JP" altLang="en-US" sz="1200" dirty="0" smtClean="0">
                <a:latin typeface="+mn-ea"/>
              </a:rPr>
              <a:t>パターンを拡張した構成を用いることで双方向の関連の使用を避けました．</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モデルのここに注目</a:t>
            </a:r>
            <a:r>
              <a:rPr lang="ja-JP" altLang="en-US" sz="1400" b="1" dirty="0" smtClean="0">
                <a:latin typeface="+mn-ea"/>
              </a:rPr>
              <a:t>！</a:t>
            </a:r>
          </a:p>
          <a:p>
            <a:pPr marL="481013" indent="-481013" defTabSz="1279525">
              <a:lnSpc>
                <a:spcPct val="80000"/>
              </a:lnSpc>
              <a:spcBef>
                <a:spcPct val="20000"/>
              </a:spcBef>
            </a:pPr>
            <a:r>
              <a:rPr lang="ja-JP" altLang="en-US" sz="1200" dirty="0">
                <a:latin typeface="+mn-ea"/>
              </a:rPr>
              <a:t>	</a:t>
            </a:r>
            <a:r>
              <a:rPr lang="ja-JP" altLang="en-US" sz="1200" dirty="0" smtClean="0">
                <a:latin typeface="+mn-ea"/>
              </a:rPr>
              <a:t>コースを「区間」の集合と定義し，それぞれの区間</a:t>
            </a:r>
            <a:r>
              <a:rPr lang="ja-JP" altLang="en-US" sz="1200" dirty="0">
                <a:latin typeface="+mn-ea"/>
              </a:rPr>
              <a:t>に</a:t>
            </a:r>
            <a:r>
              <a:rPr lang="ja-JP" altLang="en-US" sz="1200" dirty="0" smtClean="0">
                <a:latin typeface="+mn-ea"/>
              </a:rPr>
              <a:t>応じた走行パラメータと区間切替条件を</a:t>
            </a:r>
            <a:r>
              <a:rPr lang="ja-JP" altLang="en-US" sz="1200" dirty="0">
                <a:latin typeface="+mn-ea"/>
              </a:rPr>
              <a:t>設計</a:t>
            </a:r>
            <a:r>
              <a:rPr lang="ja-JP" altLang="en-US" sz="1200" dirty="0" smtClean="0">
                <a:latin typeface="+mn-ea"/>
              </a:rPr>
              <a:t>すれば完走できることをコンセプトにモデルを</a:t>
            </a:r>
            <a:r>
              <a:rPr lang="ja-JP" altLang="en-US" sz="1200" dirty="0">
                <a:latin typeface="+mn-ea"/>
              </a:rPr>
              <a:t>構成</a:t>
            </a:r>
            <a:r>
              <a:rPr lang="ja-JP" altLang="en-US" sz="1200" dirty="0" smtClean="0">
                <a:latin typeface="+mn-ea"/>
              </a:rPr>
              <a:t>しました．要素の責務が明確に別れた単方向・疎結合な構造にご注目ください．</a:t>
            </a:r>
            <a:r>
              <a:rPr lang="en-US" altLang="ja-JP" sz="1200" dirty="0" smtClean="0">
                <a:latin typeface="+mn-ea"/>
              </a:rPr>
              <a:t/>
            </a:r>
            <a:br>
              <a:rPr lang="en-US" altLang="ja-JP" sz="1200" dirty="0" smtClean="0">
                <a:latin typeface="+mn-ea"/>
              </a:rPr>
            </a:br>
            <a:r>
              <a:rPr lang="ja-JP" altLang="en-US" sz="1200" dirty="0" smtClean="0">
                <a:latin typeface="+mn-ea"/>
              </a:rPr>
              <a:t>また，各区間</a:t>
            </a:r>
            <a:r>
              <a:rPr lang="ja-JP" altLang="en-US" sz="1200" dirty="0">
                <a:latin typeface="+mn-ea"/>
              </a:rPr>
              <a:t>をチームで分担し，並行して開発することで開発スピードの向上が狙えます</a:t>
            </a:r>
            <a:r>
              <a:rPr lang="ja-JP" altLang="en-US" sz="1200" dirty="0" smtClean="0">
                <a:latin typeface="+mn-ea"/>
              </a:rPr>
              <a:t>．それぞれ</a:t>
            </a:r>
            <a:r>
              <a:rPr lang="ja-JP" altLang="en-US" sz="1200" dirty="0">
                <a:latin typeface="+mn-ea"/>
              </a:rPr>
              <a:t>開発した区間をつなげるだけで容易</a:t>
            </a:r>
            <a:r>
              <a:rPr lang="ja-JP" altLang="en-US" sz="1200" dirty="0" smtClean="0">
                <a:latin typeface="+mn-ea"/>
              </a:rPr>
              <a:t>に結合が行えます．</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追加課題への</a:t>
            </a:r>
            <a:r>
              <a:rPr lang="ja-JP" altLang="en-US" sz="1400" b="1" dirty="0" smtClean="0">
                <a:latin typeface="+mn-ea"/>
              </a:rPr>
              <a:t>取り組み</a:t>
            </a:r>
            <a:endParaRPr lang="en-US" altLang="ja-JP" sz="14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並行性設計・要求モデルについて取り組みました．</a:t>
            </a:r>
            <a:r>
              <a:rPr lang="en-US" altLang="ja-JP" sz="1600" dirty="0" smtClean="0">
                <a:latin typeface="+mn-ea"/>
              </a:rPr>
              <a:t/>
            </a:r>
            <a:br>
              <a:rPr lang="en-US" altLang="ja-JP" sz="1600" dirty="0" smtClean="0">
                <a:latin typeface="+mn-ea"/>
              </a:rPr>
            </a:br>
            <a:r>
              <a:rPr lang="ja-JP" altLang="en-US" sz="1600" b="1" dirty="0" smtClean="0">
                <a:latin typeface="+mn-ea"/>
              </a:rPr>
              <a:t>・</a:t>
            </a:r>
            <a:r>
              <a:rPr lang="ja-JP" altLang="en-US" sz="1400" dirty="0" smtClean="0">
                <a:latin typeface="+mn-ea"/>
              </a:rPr>
              <a:t>並行性設計について</a:t>
            </a:r>
            <a:r>
              <a:rPr lang="en-US" altLang="ja-JP" sz="1400" dirty="0" smtClean="0">
                <a:latin typeface="+mn-ea"/>
              </a:rPr>
              <a:t/>
            </a:r>
            <a:br>
              <a:rPr lang="en-US" altLang="ja-JP" sz="1400" dirty="0" smtClean="0">
                <a:latin typeface="+mn-ea"/>
              </a:rPr>
            </a:br>
            <a:r>
              <a:rPr lang="ja-JP" altLang="en-US" sz="1200" dirty="0" smtClean="0">
                <a:latin typeface="+mn-ea"/>
                <a:cs typeface="メイリオ" pitchFamily="50" charset="-128"/>
              </a:rPr>
              <a:t>並行性設計の必要性</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最優先すべき処理は走行体のバランス</a:t>
            </a:r>
            <a:r>
              <a:rPr lang="ja-JP" altLang="en-US" sz="1200" dirty="0">
                <a:latin typeface="+mn-ea"/>
                <a:cs typeface="メイリオ" pitchFamily="50" charset="-128"/>
              </a:rPr>
              <a:t>制御</a:t>
            </a:r>
            <a:r>
              <a:rPr lang="ja-JP" altLang="en-US" sz="1200" dirty="0" smtClean="0">
                <a:latin typeface="+mn-ea"/>
                <a:cs typeface="メイリオ" pitchFamily="50" charset="-128"/>
              </a:rPr>
              <a:t>などにかかせないモータ駆動です．一方で，区間切替はより長い周期でも十分に動作要件を満たすと考えました．（詳細は</a:t>
            </a:r>
            <a:r>
              <a:rPr lang="en-US" altLang="ja-JP" sz="1200" dirty="0">
                <a:latin typeface="+mn-ea"/>
                <a:cs typeface="メイリオ" pitchFamily="50" charset="-128"/>
              </a:rPr>
              <a:t>p</a:t>
            </a:r>
            <a:r>
              <a:rPr lang="en-US" altLang="ja-JP" sz="1200" dirty="0" smtClean="0">
                <a:latin typeface="+mn-ea"/>
                <a:cs typeface="メイリオ" pitchFamily="50" charset="-128"/>
              </a:rPr>
              <a:t>. 3</a:t>
            </a:r>
            <a:r>
              <a:rPr lang="ja-JP" altLang="en-US" sz="1200" dirty="0" smtClean="0">
                <a:latin typeface="+mn-ea"/>
                <a:cs typeface="メイリオ" pitchFamily="50" charset="-128"/>
              </a:rPr>
              <a:t>振る舞い参照）駆動関連のタスクを最優先とし，それ以外のタスクの優先度を駆動よりも低く設定することで，駆動</a:t>
            </a:r>
            <a:r>
              <a:rPr lang="ja-JP" altLang="en-US" sz="1200" dirty="0">
                <a:latin typeface="+mn-ea"/>
                <a:cs typeface="メイリオ" pitchFamily="50" charset="-128"/>
              </a:rPr>
              <a:t>が求められる</a:t>
            </a:r>
            <a:r>
              <a:rPr lang="ja-JP" altLang="en-US" sz="1200" dirty="0" smtClean="0">
                <a:latin typeface="+mn-ea"/>
                <a:cs typeface="メイリオ" pitchFamily="50" charset="-128"/>
              </a:rPr>
              <a:t>周期で確実に行われるように設計しました．</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タスクの構造を示すために２つのステレオタイプを用いました．採用する</a:t>
            </a:r>
            <a:r>
              <a:rPr lang="en-US" altLang="ja-JP" sz="1200" dirty="0" smtClean="0">
                <a:latin typeface="+mn-ea"/>
                <a:cs typeface="メイリオ" pitchFamily="50" charset="-128"/>
              </a:rPr>
              <a:t>RTOS</a:t>
            </a:r>
            <a:r>
              <a:rPr lang="ja-JP" altLang="en-US" sz="1200" dirty="0" err="1">
                <a:latin typeface="+mn-ea"/>
                <a:cs typeface="メイリオ" pitchFamily="50" charset="-128"/>
              </a:rPr>
              <a:t>が</a:t>
            </a:r>
            <a:r>
              <a:rPr lang="ja-JP" altLang="en-US" sz="1200" dirty="0" err="1" smtClean="0">
                <a:latin typeface="+mn-ea"/>
                <a:cs typeface="メイリオ" pitchFamily="50" charset="-128"/>
              </a:rPr>
              <a:t>提</a:t>
            </a:r>
            <a:r>
              <a:rPr lang="ja-JP" altLang="en-US" sz="1200" dirty="0" smtClean="0">
                <a:latin typeface="+mn-ea"/>
                <a:cs typeface="メイリオ" pitchFamily="50" charset="-128"/>
              </a:rPr>
              <a:t>供する機能を</a:t>
            </a:r>
            <a:r>
              <a:rPr lang="en-US" altLang="ja-JP" sz="1200" dirty="0" err="1" smtClean="0">
                <a:latin typeface="+mn-ea"/>
                <a:cs typeface="メイリオ" pitchFamily="50" charset="-128"/>
              </a:rPr>
              <a:t>nxtOSEK</a:t>
            </a:r>
            <a:r>
              <a:rPr lang="ja-JP" altLang="en-US" sz="1200" dirty="0" err="1" smtClean="0">
                <a:latin typeface="+mn-ea"/>
                <a:cs typeface="メイリオ" pitchFamily="50" charset="-128"/>
              </a:rPr>
              <a:t>，</a:t>
            </a:r>
            <a:r>
              <a:rPr lang="ja-JP" altLang="en-US" sz="1200" dirty="0" smtClean="0">
                <a:latin typeface="+mn-ea"/>
                <a:cs typeface="メイリオ" pitchFamily="50" charset="-128"/>
              </a:rPr>
              <a:t>タスクを</a:t>
            </a:r>
            <a:r>
              <a:rPr lang="en-US" altLang="ja-JP" sz="1200" dirty="0" smtClean="0">
                <a:latin typeface="+mn-ea"/>
                <a:cs typeface="メイリオ" pitchFamily="50" charset="-128"/>
              </a:rPr>
              <a:t>TASK</a:t>
            </a:r>
            <a:r>
              <a:rPr lang="ja-JP" altLang="en-US" sz="1200" dirty="0" smtClean="0">
                <a:latin typeface="+mn-ea"/>
                <a:cs typeface="メイリオ" pitchFamily="50" charset="-128"/>
              </a:rPr>
              <a:t>とします．</a:t>
            </a: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ja-JP" altLang="en-US" sz="1200" dirty="0" smtClean="0">
                <a:latin typeface="+mn-ea"/>
                <a:cs typeface="メイリオ" pitchFamily="50" charset="-128"/>
              </a:rPr>
              <a:t>・</a:t>
            </a:r>
            <a:r>
              <a:rPr lang="ja-JP" altLang="en-US" sz="1400" dirty="0" smtClean="0">
                <a:latin typeface="+mn-ea"/>
                <a:cs typeface="メイリオ" pitchFamily="50" charset="-128"/>
              </a:rPr>
              <a:t>要求モデルについて</a:t>
            </a:r>
            <a:r>
              <a:rPr lang="en-US" altLang="ja-JP" sz="1400" dirty="0" smtClean="0">
                <a:latin typeface="+mn-ea"/>
                <a:cs typeface="メイリオ" pitchFamily="50" charset="-128"/>
              </a:rPr>
              <a:t/>
            </a:r>
            <a:br>
              <a:rPr lang="en-US" altLang="ja-JP" sz="1400" dirty="0" smtClean="0">
                <a:latin typeface="+mn-ea"/>
                <a:cs typeface="メイリオ" pitchFamily="50" charset="-128"/>
              </a:rPr>
            </a:br>
            <a:r>
              <a:rPr lang="ja-JP" altLang="en-US" sz="1200" dirty="0" smtClean="0">
                <a:latin typeface="+mn-ea"/>
                <a:cs typeface="メイリオ" pitchFamily="50" charset="-128"/>
              </a:rPr>
              <a:t>前述の通り，大会における目標について</a:t>
            </a:r>
            <a:r>
              <a:rPr lang="en-US" altLang="ja-JP" sz="1200" dirty="0" err="1" smtClean="0">
                <a:latin typeface="+mn-ea"/>
                <a:cs typeface="メイリオ" pitchFamily="50" charset="-128"/>
              </a:rPr>
              <a:t>SysML</a:t>
            </a:r>
            <a:r>
              <a:rPr lang="ja-JP" altLang="en-US" sz="1200" dirty="0" smtClean="0">
                <a:latin typeface="+mn-ea"/>
                <a:cs typeface="メイリオ" pitchFamily="50" charset="-128"/>
              </a:rPr>
              <a:t>の要求図を用いて分析しました．そこから機能要件，非機能要件を洗い出し，構造，振る舞い，走行戦略で使われる技術要素を導きだしました．</a:t>
            </a:r>
            <a:endParaRPr lang="en-US" altLang="ja-JP" sz="1200" dirty="0" smtClean="0">
              <a:latin typeface="+mn-ea"/>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latin typeface="+mn-ea"/>
              </a:rPr>
              <a:t>☆</a:t>
            </a:r>
            <a:r>
              <a:rPr lang="ja-JP" altLang="en-US" sz="2000" b="1" dirty="0">
                <a:latin typeface="+mn-ea"/>
              </a:rPr>
              <a:t>チーム</a:t>
            </a:r>
            <a:r>
              <a:rPr lang="ja-JP" altLang="en-US" sz="2000" b="1" dirty="0" smtClean="0">
                <a:latin typeface="+mn-ea"/>
              </a:rPr>
              <a:t>紹介</a:t>
            </a:r>
            <a:endParaRPr lang="en-US" altLang="ja-JP" sz="1800" b="1" dirty="0">
              <a:latin typeface="+mn-ea"/>
            </a:endParaRPr>
          </a:p>
          <a:p>
            <a:pPr marL="481013" indent="-481013" defTabSz="1279525">
              <a:lnSpc>
                <a:spcPct val="80000"/>
              </a:lnSpc>
              <a:spcBef>
                <a:spcPct val="20000"/>
              </a:spcBef>
            </a:pPr>
            <a:r>
              <a:rPr lang="en-US" altLang="ja-JP" sz="1600" dirty="0">
                <a:latin typeface="+mn-ea"/>
              </a:rPr>
              <a:t>	</a:t>
            </a:r>
            <a:r>
              <a:rPr lang="ja-JP" altLang="en-US" sz="1600" dirty="0" smtClean="0">
                <a:latin typeface="+mn-ea"/>
              </a:rPr>
              <a:t>高専年から</a:t>
            </a:r>
            <a:r>
              <a:rPr lang="en-US" altLang="ja-JP" sz="1600" dirty="0" smtClean="0">
                <a:latin typeface="+mn-ea"/>
              </a:rPr>
              <a:t>7</a:t>
            </a:r>
            <a:r>
              <a:rPr lang="ja-JP" altLang="en-US" sz="1600" dirty="0" smtClean="0">
                <a:latin typeface="+mn-ea"/>
              </a:rPr>
              <a:t>年（専攻科</a:t>
            </a:r>
            <a:r>
              <a:rPr lang="en-US" altLang="ja-JP" sz="1600" dirty="0" smtClean="0">
                <a:latin typeface="+mn-ea"/>
              </a:rPr>
              <a:t>2</a:t>
            </a:r>
            <a:r>
              <a:rPr lang="ja-JP" altLang="en-US" sz="1600" dirty="0" smtClean="0">
                <a:latin typeface="+mn-ea"/>
              </a:rPr>
              <a:t>年）まで</a:t>
            </a:r>
            <a:r>
              <a:rPr lang="en-US" altLang="ja-JP" sz="1600" dirty="0" smtClean="0">
                <a:latin typeface="+mn-ea"/>
              </a:rPr>
              <a:t>7</a:t>
            </a:r>
            <a:r>
              <a:rPr lang="ja-JP" altLang="en-US" sz="1600" dirty="0" smtClean="0">
                <a:latin typeface="+mn-ea"/>
              </a:rPr>
              <a:t>名で構成される幅広い年代のチームです．所属学科もバラバラで，異なるバックグランドを持ったメンバーがお互いに補い合いながら，大会に向けて取り組んできました．昨年度</a:t>
            </a:r>
            <a:r>
              <a:rPr lang="ja-JP" altLang="en-US" sz="1600" dirty="0">
                <a:latin typeface="+mn-ea"/>
              </a:rPr>
              <a:t>の</a:t>
            </a:r>
            <a:r>
              <a:rPr lang="ja-JP" altLang="en-US" sz="1600" dirty="0" smtClean="0">
                <a:latin typeface="+mn-ea"/>
              </a:rPr>
              <a:t>経験を活かし，モデル・走行共にパワーアップ</a:t>
            </a:r>
            <a:r>
              <a:rPr lang="ja-JP" altLang="en-US" sz="1600" dirty="0">
                <a:latin typeface="+mn-ea"/>
              </a:rPr>
              <a:t>し</a:t>
            </a:r>
            <a:r>
              <a:rPr lang="ja-JP" altLang="en-US" sz="1600" dirty="0" smtClean="0">
                <a:latin typeface="+mn-ea"/>
              </a:rPr>
              <a:t>た良いこんぶです！</a:t>
            </a: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endParaRPr lang="en-US" altLang="ja-JP" sz="1600" dirty="0" smtClean="0">
              <a:latin typeface="+mn-ea"/>
            </a:endParaRPr>
          </a:p>
          <a:p>
            <a:pPr marL="481013" indent="-481013" defTabSz="1279525">
              <a:lnSpc>
                <a:spcPct val="80000"/>
              </a:lnSpc>
              <a:spcBef>
                <a:spcPct val="20000"/>
              </a:spcBef>
            </a:pPr>
            <a:endParaRPr lang="en-US" altLang="ja-JP" sz="1800" dirty="0" smtClean="0">
              <a:latin typeface="+mn-ea"/>
            </a:endParaRPr>
          </a:p>
          <a:p>
            <a:pPr marL="481013" indent="-481013" defTabSz="1279525">
              <a:lnSpc>
                <a:spcPct val="80000"/>
              </a:lnSpc>
              <a:spcBef>
                <a:spcPct val="20000"/>
              </a:spcBef>
            </a:pPr>
            <a:r>
              <a:rPr lang="ja-JP" altLang="en-US" sz="1800" b="1" dirty="0" smtClean="0">
                <a:latin typeface="+mn-ea"/>
              </a:rPr>
              <a:t>☆組込み，そして</a:t>
            </a:r>
            <a:r>
              <a:rPr lang="ja-JP" altLang="en-US" sz="1800" b="1" dirty="0">
                <a:latin typeface="+mn-ea"/>
              </a:rPr>
              <a:t>モデリングの未来へ一言</a:t>
            </a:r>
          </a:p>
          <a:p>
            <a:pPr marL="481013" indent="-481013" defTabSz="1279525">
              <a:lnSpc>
                <a:spcPct val="80000"/>
              </a:lnSpc>
              <a:spcBef>
                <a:spcPct val="20000"/>
              </a:spcBef>
            </a:pPr>
            <a:r>
              <a:rPr lang="en-US" altLang="ja-JP" sz="1600" dirty="0">
                <a:latin typeface="+mn-ea"/>
              </a:rPr>
              <a:t>	</a:t>
            </a:r>
            <a:r>
              <a:rPr lang="ja-JP" altLang="en-US" sz="1600" dirty="0" smtClean="0">
                <a:latin typeface="+mn-ea"/>
              </a:rPr>
              <a:t>モデリングの根底に流れる重要な考え方のひとつは「抽象化思考」です．これは，新技術がどんどん登場し</a:t>
            </a:r>
            <a:r>
              <a:rPr lang="ja-JP" altLang="en-US" sz="1600" dirty="0">
                <a:latin typeface="+mn-ea"/>
              </a:rPr>
              <a:t>ようと</a:t>
            </a:r>
            <a:r>
              <a:rPr lang="ja-JP" altLang="en-US" sz="1600" dirty="0" smtClean="0">
                <a:latin typeface="+mn-ea"/>
              </a:rPr>
              <a:t>廃れることなく常に通用する技術です．組込みシステム</a:t>
            </a:r>
            <a:r>
              <a:rPr lang="ja-JP" altLang="en-US" sz="1600" dirty="0">
                <a:latin typeface="+mn-ea"/>
              </a:rPr>
              <a:t>が肥大化する</a:t>
            </a:r>
            <a:r>
              <a:rPr lang="ja-JP" altLang="en-US" sz="1600" dirty="0" smtClean="0">
                <a:latin typeface="+mn-ea"/>
              </a:rPr>
              <a:t>昨今，この技術を手に入れることは，当然の流れと言えます．若手社会人や学生が参加するこのコンテストを通して，この武器が広く日本に普及すれば，組み込み業界だけ</a:t>
            </a:r>
            <a:r>
              <a:rPr lang="ja-JP" altLang="en-US" sz="1600" dirty="0">
                <a:latin typeface="+mn-ea"/>
              </a:rPr>
              <a:t>で</a:t>
            </a:r>
            <a:r>
              <a:rPr lang="ja-JP" altLang="en-US" sz="1600" dirty="0" smtClean="0">
                <a:latin typeface="+mn-ea"/>
              </a:rPr>
              <a:t>なく，すべて</a:t>
            </a:r>
            <a:r>
              <a:rPr lang="ja-JP" altLang="en-US" sz="1600" dirty="0">
                <a:latin typeface="+mn-ea"/>
              </a:rPr>
              <a:t>のエンジニアが</a:t>
            </a:r>
            <a:r>
              <a:rPr lang="ja-JP" altLang="en-US" sz="1600" dirty="0" smtClean="0">
                <a:latin typeface="+mn-ea"/>
              </a:rPr>
              <a:t>ハッピーになれる</a:t>
            </a:r>
            <a:r>
              <a:rPr lang="ja-JP" altLang="en-US" sz="1600" dirty="0">
                <a:latin typeface="+mn-ea"/>
              </a:rPr>
              <a:t>未来</a:t>
            </a:r>
            <a:r>
              <a:rPr lang="ja-JP" altLang="en-US" sz="1600" dirty="0" smtClean="0">
                <a:latin typeface="+mn-ea"/>
              </a:rPr>
              <a:t>が待っている</a:t>
            </a:r>
            <a:r>
              <a:rPr lang="ja-JP" altLang="en-US" sz="1600" dirty="0">
                <a:latin typeface="+mn-ea"/>
              </a:rPr>
              <a:t>はず</a:t>
            </a:r>
            <a:r>
              <a:rPr lang="ja-JP" altLang="en-US" sz="1600" dirty="0" smtClean="0">
                <a:latin typeface="+mn-ea"/>
              </a:rPr>
              <a:t>です</a:t>
            </a:r>
            <a:r>
              <a:rPr lang="ja-JP" altLang="en-US" sz="1600" dirty="0">
                <a:latin typeface="+mn-ea"/>
              </a:rPr>
              <a:t>！</a:t>
            </a:r>
            <a:r>
              <a:rPr lang="ja-JP" altLang="en-US" sz="1600" dirty="0" smtClean="0">
                <a:latin typeface="+mn-ea"/>
              </a:rPr>
              <a:t>！</a:t>
            </a:r>
            <a:endParaRPr lang="en-US" altLang="ja-JP" sz="1600" dirty="0" smtClean="0">
              <a:latin typeface="+mn-ea"/>
            </a:endParaRPr>
          </a:p>
          <a:p>
            <a:pPr marL="481013" indent="-481013" defTabSz="1279525">
              <a:lnSpc>
                <a:spcPct val="80000"/>
              </a:lnSpc>
              <a:spcBef>
                <a:spcPct val="20000"/>
              </a:spcBef>
            </a:pP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endParaRPr lang="ja-JP" altLang="en-US" sz="1600" dirty="0">
              <a:latin typeface="+mn-ea"/>
            </a:endParaRPr>
          </a:p>
          <a:p>
            <a:pPr marL="481013" indent="-481013" defTabSz="1279525">
              <a:lnSpc>
                <a:spcPct val="80000"/>
              </a:lnSpc>
              <a:spcBef>
                <a:spcPct val="20000"/>
              </a:spcBef>
            </a:pPr>
            <a:r>
              <a:rPr lang="ja-JP" altLang="en-US" sz="1800" b="1" dirty="0">
                <a:latin typeface="+mn-ea"/>
              </a:rPr>
              <a:t>☆コンテストにかける</a:t>
            </a:r>
            <a:r>
              <a:rPr lang="ja-JP" altLang="en-US" sz="1800" b="1" dirty="0" smtClean="0">
                <a:latin typeface="+mn-ea"/>
              </a:rPr>
              <a:t>意気込み，アピール</a:t>
            </a:r>
            <a:endParaRPr lang="en-US" altLang="ja-JP" sz="18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昨年果たせなかった，悲願の全国大会出場･･･</a:t>
            </a:r>
            <a:r>
              <a:rPr lang="en-US" altLang="ja-JP" sz="1600" dirty="0" smtClean="0">
                <a:latin typeface="+mn-ea"/>
              </a:rPr>
              <a:t/>
            </a:r>
            <a:br>
              <a:rPr lang="en-US" altLang="ja-JP" sz="1600" dirty="0" smtClean="0">
                <a:latin typeface="+mn-ea"/>
              </a:rPr>
            </a:br>
            <a:r>
              <a:rPr lang="ja-JP" altLang="en-US" sz="1600" dirty="0" smtClean="0">
                <a:latin typeface="+mn-ea"/>
              </a:rPr>
              <a:t>高専生</a:t>
            </a:r>
            <a:r>
              <a:rPr lang="ja-JP" altLang="en-US" sz="1600" dirty="0">
                <a:latin typeface="+mn-ea"/>
              </a:rPr>
              <a:t>の</a:t>
            </a:r>
            <a:r>
              <a:rPr lang="ja-JP" altLang="en-US" sz="1600" dirty="0" smtClean="0">
                <a:latin typeface="+mn-ea"/>
              </a:rPr>
              <a:t>実力お見せします！</a:t>
            </a:r>
            <a:r>
              <a:rPr lang="en-US" altLang="ja-JP" sz="1600" dirty="0">
                <a:latin typeface="+mn-ea"/>
              </a:rPr>
              <a:t/>
            </a:r>
            <a:br>
              <a:rPr lang="en-US" altLang="ja-JP" sz="1600" dirty="0">
                <a:latin typeface="+mn-ea"/>
              </a:rPr>
            </a:b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r>
              <a:rPr lang="en-US" altLang="ja-JP" sz="1600" dirty="0" smtClean="0">
                <a:latin typeface="+mn-ea"/>
              </a:rPr>
              <a:t/>
            </a:r>
            <a:br>
              <a:rPr lang="en-US" altLang="ja-JP" sz="1600" dirty="0" smtClean="0">
                <a:latin typeface="+mn-ea"/>
              </a:rPr>
            </a:br>
            <a:r>
              <a:rPr lang="ja-JP" altLang="en-US" sz="2000" dirty="0" smtClean="0">
                <a:latin typeface="あくあフォント" pitchFamily="1" charset="-128"/>
                <a:ea typeface="あくあフォント" pitchFamily="1" charset="-128"/>
              </a:rPr>
              <a:t>こん</a:t>
            </a:r>
            <a:r>
              <a:rPr lang="ja-JP" altLang="en-US" sz="2000" dirty="0" err="1" smtClean="0">
                <a:latin typeface="あくあフォント" pitchFamily="1" charset="-128"/>
                <a:ea typeface="あくあフォント" pitchFamily="1" charset="-128"/>
              </a:rPr>
              <a:t>ぶは</a:t>
            </a:r>
            <a:r>
              <a:rPr lang="ja-JP" altLang="en-US" sz="2000" dirty="0" smtClean="0">
                <a:latin typeface="あくあフォント" pitchFamily="1" charset="-128"/>
                <a:ea typeface="あくあフォント" pitchFamily="1" charset="-128"/>
              </a:rPr>
              <a:t>頭の栄養！いいこんぶ！</a:t>
            </a:r>
            <a:endParaRPr lang="en-US" altLang="ja-JP" sz="1600" dirty="0" smtClean="0">
              <a:latin typeface="あくあフォント" pitchFamily="1" charset="-128"/>
              <a:ea typeface="あくあフォント" pitchFamily="1" charset="-128"/>
            </a:endParaRP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5149" y="2759002"/>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cygwin\nxtOSEK\workspace\e-konbu\Illust\RobotOnl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3911"/>
          <a:stretch/>
        </p:blipFill>
        <p:spPr bwMode="auto">
          <a:xfrm>
            <a:off x="5207943" y="7032848"/>
            <a:ext cx="1966001" cy="228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74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484" y="2096938"/>
            <a:ext cx="11151613" cy="41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flipH="1">
            <a:off x="8808343" y="6383042"/>
            <a:ext cx="1" cy="321816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a:xfrm>
            <a:off x="679298" y="1712"/>
            <a:ext cx="12904941" cy="1194586"/>
          </a:xfrm>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195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1881356947"/>
              </p:ext>
            </p:extLst>
          </p:nvPr>
        </p:nvGraphicFramePr>
        <p:xfrm>
          <a:off x="4811106" y="6888832"/>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6344485"/>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テキスト ボックス 55"/>
          <p:cNvSpPr txBox="1"/>
          <p:nvPr/>
        </p:nvSpPr>
        <p:spPr>
          <a:xfrm>
            <a:off x="680225" y="6744595"/>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60896593"/>
              </p:ext>
            </p:extLst>
          </p:nvPr>
        </p:nvGraphicFramePr>
        <p:xfrm>
          <a:off x="8935914" y="7377625"/>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走行体を安定して前後方向に傾ける</a:t>
                      </a:r>
                      <a:endParaRPr kumimoji="1" lang="ja-JP" altLang="en-US" sz="1100" dirty="0"/>
                    </a:p>
                  </a:txBody>
                  <a:tcPr/>
                </a:tc>
                <a:tc>
                  <a:txBody>
                    <a:bodyPr/>
                    <a:lstStyle/>
                    <a:p>
                      <a:r>
                        <a:rPr kumimoji="1" lang="ja-JP" altLang="en-US" sz="1100" dirty="0" smtClean="0"/>
                        <a:t>しっぽの制御が走行体の安定に悪影響を与える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走行体仰角制御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6344485"/>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5" y="1195200"/>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739298"/>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881" y="7200382"/>
            <a:ext cx="4028097" cy="189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角丸四角形 2"/>
          <p:cNvSpPr/>
          <p:nvPr/>
        </p:nvSpPr>
        <p:spPr>
          <a:xfrm>
            <a:off x="2672805" y="5538579"/>
            <a:ext cx="909846" cy="370716"/>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角丸四角形 22"/>
          <p:cNvSpPr/>
          <p:nvPr/>
        </p:nvSpPr>
        <p:spPr>
          <a:xfrm>
            <a:off x="4772947" y="5858031"/>
            <a:ext cx="909846" cy="355419"/>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4" name="角丸四角形 23"/>
          <p:cNvSpPr/>
          <p:nvPr/>
        </p:nvSpPr>
        <p:spPr>
          <a:xfrm>
            <a:off x="4795276" y="5141590"/>
            <a:ext cx="854240" cy="352048"/>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5" name="角丸四角形 24"/>
          <p:cNvSpPr/>
          <p:nvPr/>
        </p:nvSpPr>
        <p:spPr>
          <a:xfrm>
            <a:off x="6345213" y="5858030"/>
            <a:ext cx="879971" cy="36174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角丸四角形 25"/>
          <p:cNvSpPr/>
          <p:nvPr/>
        </p:nvSpPr>
        <p:spPr>
          <a:xfrm>
            <a:off x="10928166" y="5871194"/>
            <a:ext cx="909846" cy="38761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8" name="角丸四角形 27"/>
          <p:cNvSpPr/>
          <p:nvPr/>
        </p:nvSpPr>
        <p:spPr>
          <a:xfrm>
            <a:off x="704927" y="4224536"/>
            <a:ext cx="1910728" cy="2034273"/>
          </a:xfrm>
          <a:prstGeom prst="roundRect">
            <a:avLst/>
          </a:prstGeom>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84" y="4637511"/>
            <a:ext cx="926455" cy="35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529" y="5172820"/>
            <a:ext cx="921965" cy="34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7528" y="5706429"/>
            <a:ext cx="921966" cy="34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テキスト ボックス 10"/>
          <p:cNvSpPr txBox="1"/>
          <p:nvPr/>
        </p:nvSpPr>
        <p:spPr>
          <a:xfrm>
            <a:off x="1669921" y="4512568"/>
            <a:ext cx="936103" cy="600164"/>
          </a:xfrm>
          <a:prstGeom prst="rect">
            <a:avLst/>
          </a:prstGeom>
          <a:noFill/>
        </p:spPr>
        <p:txBody>
          <a:bodyPr wrap="square" rtlCol="0">
            <a:spAutoFit/>
          </a:bodyPr>
          <a:lstStyle/>
          <a:p>
            <a:r>
              <a:rPr kumimoji="1" lang="ja-JP" altLang="en-US" sz="900" dirty="0" smtClean="0"/>
              <a:t>要素技術</a:t>
            </a:r>
            <a:r>
              <a:rPr lang="en-US" altLang="ja-JP" sz="900" dirty="0" smtClean="0"/>
              <a:t/>
            </a:r>
            <a:br>
              <a:rPr lang="en-US" altLang="ja-JP" sz="900" dirty="0" smtClean="0"/>
            </a:br>
            <a:r>
              <a:rPr lang="ja-JP" altLang="en-US" sz="800" dirty="0" smtClean="0"/>
              <a:t>（枠付きの要素については</a:t>
            </a:r>
            <a:r>
              <a:rPr lang="en-US" altLang="ja-JP" sz="800" dirty="0" smtClean="0"/>
              <a:t>p.5</a:t>
            </a:r>
            <a:r>
              <a:rPr lang="ja-JP" altLang="en-US" sz="800" dirty="0" smtClean="0"/>
              <a:t>で詳しく説明）</a:t>
            </a:r>
            <a:endParaRPr kumimoji="1" lang="ja-JP" altLang="en-US" sz="800" dirty="0"/>
          </a:p>
        </p:txBody>
      </p:sp>
      <p:sp>
        <p:nvSpPr>
          <p:cNvPr id="39" name="テキスト ボックス 38"/>
          <p:cNvSpPr txBox="1"/>
          <p:nvPr/>
        </p:nvSpPr>
        <p:spPr>
          <a:xfrm>
            <a:off x="1669921" y="5231694"/>
            <a:ext cx="936103" cy="230832"/>
          </a:xfrm>
          <a:prstGeom prst="rect">
            <a:avLst/>
          </a:prstGeom>
          <a:noFill/>
        </p:spPr>
        <p:txBody>
          <a:bodyPr wrap="square" rtlCol="0">
            <a:spAutoFit/>
          </a:bodyPr>
          <a:lstStyle/>
          <a:p>
            <a:r>
              <a:rPr lang="ja-JP" altLang="en-US" sz="900" dirty="0" smtClean="0"/>
              <a:t>区間関連</a:t>
            </a:r>
            <a:endParaRPr kumimoji="1" lang="ja-JP" altLang="en-US" sz="900" dirty="0"/>
          </a:p>
        </p:txBody>
      </p:sp>
      <p:sp>
        <p:nvSpPr>
          <p:cNvPr id="40" name="テキスト ボックス 39"/>
          <p:cNvSpPr txBox="1"/>
          <p:nvPr/>
        </p:nvSpPr>
        <p:spPr>
          <a:xfrm>
            <a:off x="1669921" y="5765303"/>
            <a:ext cx="936103" cy="230832"/>
          </a:xfrm>
          <a:prstGeom prst="rect">
            <a:avLst/>
          </a:prstGeom>
          <a:noFill/>
        </p:spPr>
        <p:txBody>
          <a:bodyPr wrap="square" rtlCol="0">
            <a:spAutoFit/>
          </a:bodyPr>
          <a:lstStyle/>
          <a:p>
            <a:r>
              <a:rPr lang="ja-JP" altLang="en-US" sz="900" dirty="0" smtClean="0"/>
              <a:t>検出関連</a:t>
            </a:r>
            <a:endParaRPr kumimoji="1" lang="ja-JP" altLang="en-US" sz="900" dirty="0"/>
          </a:p>
        </p:txBody>
      </p:sp>
      <p:sp>
        <p:nvSpPr>
          <p:cNvPr id="44" name="テキスト ボックス 43"/>
          <p:cNvSpPr txBox="1"/>
          <p:nvPr/>
        </p:nvSpPr>
        <p:spPr>
          <a:xfrm>
            <a:off x="1483886" y="4263663"/>
            <a:ext cx="468051" cy="253916"/>
          </a:xfrm>
          <a:prstGeom prst="rect">
            <a:avLst/>
          </a:prstGeom>
          <a:noFill/>
        </p:spPr>
        <p:txBody>
          <a:bodyPr wrap="square" rtlCol="0">
            <a:spAutoFit/>
          </a:bodyPr>
          <a:lstStyle/>
          <a:p>
            <a:r>
              <a:rPr kumimoji="1" lang="ja-JP" altLang="en-US" sz="1050" dirty="0" smtClean="0"/>
              <a:t>凡例</a:t>
            </a:r>
            <a:endParaRPr kumimoji="1" lang="ja-JP" altLang="en-US" sz="1050" dirty="0"/>
          </a:p>
        </p:txBody>
      </p:sp>
      <p:grpSp>
        <p:nvGrpSpPr>
          <p:cNvPr id="41" name="グループ化 40"/>
          <p:cNvGrpSpPr/>
          <p:nvPr/>
        </p:nvGrpSpPr>
        <p:grpSpPr>
          <a:xfrm>
            <a:off x="9946117" y="0"/>
            <a:ext cx="3638121" cy="1195200"/>
            <a:chOff x="9946117" y="0"/>
            <a:chExt cx="3638121" cy="1195200"/>
          </a:xfrm>
        </p:grpSpPr>
        <p:sp>
          <p:nvSpPr>
            <p:cNvPr id="43" name="テキスト ボックス 42"/>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46"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4" name="直線コネクタ 133"/>
          <p:cNvCxnSpPr/>
          <p:nvPr/>
        </p:nvCxnSpPr>
        <p:spPr>
          <a:xfrm flipH="1">
            <a:off x="9846905" y="4584576"/>
            <a:ext cx="3212" cy="187220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8165545" y="6457904"/>
            <a:ext cx="3734122"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8165320" y="1195200"/>
            <a:ext cx="227" cy="828592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96" name="テキスト ボックス 95"/>
          <p:cNvSpPr txBox="1"/>
          <p:nvPr/>
        </p:nvSpPr>
        <p:spPr>
          <a:xfrm>
            <a:off x="8165321" y="1586521"/>
            <a:ext cx="5418917" cy="1384995"/>
          </a:xfrm>
          <a:prstGeom prst="rect">
            <a:avLst/>
          </a:prstGeom>
          <a:noFill/>
        </p:spPr>
        <p:txBody>
          <a:bodyPr wrap="square" rtlCol="0">
            <a:spAutoFit/>
          </a:bodyPr>
          <a:lstStyle/>
          <a:p>
            <a:r>
              <a:rPr lang="ja-JP" altLang="en-US" sz="1050" dirty="0" smtClean="0">
                <a:latin typeface="+mn-ea"/>
                <a:cs typeface="メイリオ" pitchFamily="50" charset="-128"/>
              </a:rPr>
              <a:t>ドメイン分析に基づき，下図のパッケージ構成を考案</a:t>
            </a:r>
            <a:r>
              <a:rPr lang="ja-JP" altLang="en-US" sz="1050" dirty="0">
                <a:latin typeface="+mn-ea"/>
                <a:cs typeface="メイリオ" pitchFamily="50" charset="-128"/>
              </a:rPr>
              <a:t>した</a:t>
            </a:r>
            <a:r>
              <a:rPr lang="ja-JP" altLang="en-US" sz="1050" dirty="0" smtClean="0">
                <a:latin typeface="+mn-ea"/>
                <a:cs typeface="メイリオ" pitchFamily="50" charset="-128"/>
              </a:rPr>
              <a:t>．</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ドメインを階層構造にすることで，プラットフォームに依存しない再利用性の高い構造を目指した．ハードウェアラッパーで</a:t>
            </a:r>
            <a:r>
              <a:rPr lang="en-US" altLang="ja-JP" sz="1050" dirty="0" smtClean="0">
                <a:latin typeface="+mn-ea"/>
                <a:cs typeface="メイリオ" pitchFamily="50" charset="-128"/>
              </a:rPr>
              <a:t>API</a:t>
            </a:r>
            <a:r>
              <a:rPr lang="ja-JP" altLang="en-US" sz="1050" dirty="0" err="1" smtClean="0">
                <a:latin typeface="+mn-ea"/>
                <a:cs typeface="メイリオ" pitchFamily="50" charset="-128"/>
              </a:rPr>
              <a:t>への</a:t>
            </a:r>
            <a:r>
              <a:rPr lang="ja-JP" altLang="en-US" sz="1050" dirty="0" smtClean="0">
                <a:latin typeface="+mn-ea"/>
                <a:cs typeface="メイリオ" pitchFamily="50" charset="-128"/>
              </a:rPr>
              <a:t>依存性を断つ．ハードウェアラッパーにアクセスして，傾き計や速度計などが実装され計測部に収まる．車体の駆動を担う駆動部が計測部の情報を頼りにしながら，戦略部から送られてきた目標値に従い，走行体を駆動する．戦略部には，区間や走法，走法切り替え条件などが含まれており，開発者は戦略部を変更することのみによって開発を進めることができる．</a:t>
            </a:r>
            <a:endParaRPr lang="en-US" altLang="ja-JP" sz="1050" dirty="0" smtClean="0">
              <a:latin typeface="+mn-ea"/>
              <a:cs typeface="メイリオ" pitchFamily="50" charset="-128"/>
            </a:endParaRPr>
          </a:p>
          <a:p>
            <a:endParaRPr lang="en-US" altLang="ja-JP" sz="1050" dirty="0" smtClean="0">
              <a:latin typeface="+mn-ea"/>
            </a:endParaRPr>
          </a:p>
        </p:txBody>
      </p:sp>
      <p:sp>
        <p:nvSpPr>
          <p:cNvPr id="103" name="テキスト ボックス 102"/>
          <p:cNvSpPr txBox="1"/>
          <p:nvPr/>
        </p:nvSpPr>
        <p:spPr>
          <a:xfrm>
            <a:off x="674050" y="1592102"/>
            <a:ext cx="7491270" cy="738664"/>
          </a:xfrm>
          <a:prstGeom prst="rect">
            <a:avLst/>
          </a:prstGeom>
          <a:noFill/>
        </p:spPr>
        <p:txBody>
          <a:bodyPr wrap="square" rtlCol="0">
            <a:spAutoFit/>
          </a:bodyPr>
          <a:lstStyle/>
          <a:p>
            <a:r>
              <a:rPr lang="ja-JP" altLang="en-US" sz="1050" dirty="0" smtClean="0">
                <a:latin typeface="+mn-ea"/>
                <a:cs typeface="メイリオ" pitchFamily="50" charset="-128"/>
              </a:rPr>
              <a:t>コースは，細かく分割された</a:t>
            </a:r>
            <a:r>
              <a:rPr lang="ja-JP" altLang="en-US" sz="1050" u="sng" dirty="0" smtClean="0">
                <a:latin typeface="+mn-ea"/>
                <a:cs typeface="メイリオ" pitchFamily="50" charset="-128"/>
              </a:rPr>
              <a:t>区間の連続</a:t>
            </a:r>
            <a:r>
              <a:rPr lang="ja-JP" altLang="en-US" sz="1050" dirty="0" smtClean="0">
                <a:latin typeface="+mn-ea"/>
                <a:cs typeface="メイリオ" pitchFamily="50" charset="-128"/>
              </a:rPr>
              <a:t>によって構成される．また，各区間は一つ以上の走法を持ち，走法を順番に切り替えながら区間を走行する．</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各区間は，目標輝度，目標曲率半径，目標速度で構成される</a:t>
            </a:r>
            <a:r>
              <a:rPr lang="ja-JP" altLang="en-US" sz="1050" u="sng" dirty="0" smtClean="0">
                <a:latin typeface="+mn-ea"/>
                <a:cs typeface="メイリオ" pitchFamily="50" charset="-128"/>
              </a:rPr>
              <a:t>目標駆動値</a:t>
            </a:r>
            <a:r>
              <a:rPr lang="ja-JP" altLang="en-US" sz="1050" dirty="0" smtClean="0">
                <a:latin typeface="+mn-ea"/>
                <a:cs typeface="メイリオ" pitchFamily="50" charset="-128"/>
              </a:rPr>
              <a:t>を持つ．また，走法は</a:t>
            </a:r>
            <a:r>
              <a:rPr lang="ja-JP" altLang="en-US" sz="1050" u="sng" dirty="0" smtClean="0">
                <a:latin typeface="+mn-ea"/>
                <a:cs typeface="メイリオ" pitchFamily="50" charset="-128"/>
              </a:rPr>
              <a:t>走法切替条件</a:t>
            </a:r>
            <a:r>
              <a:rPr lang="ja-JP" altLang="en-US" sz="1050" dirty="0" smtClean="0">
                <a:latin typeface="+mn-ea"/>
                <a:cs typeface="メイリオ" pitchFamily="50" charset="-128"/>
              </a:rPr>
              <a:t>を持つ．</a:t>
            </a:r>
            <a:endParaRPr lang="en-US" altLang="ja-JP" sz="1050" dirty="0" smtClean="0">
              <a:latin typeface="+mn-ea"/>
              <a:cs typeface="メイリオ" pitchFamily="50" charset="-128"/>
            </a:endParaRPr>
          </a:p>
          <a:p>
            <a:endParaRPr lang="ja-JP" altLang="en-US" sz="1050" dirty="0">
              <a:latin typeface="+mn-ea"/>
            </a:endParaRPr>
          </a:p>
        </p:txBody>
      </p:sp>
      <p:cxnSp>
        <p:nvCxnSpPr>
          <p:cNvPr id="271" name="直線コネクタ 270"/>
          <p:cNvCxnSpPr/>
          <p:nvPr/>
        </p:nvCxnSpPr>
        <p:spPr>
          <a:xfrm flipH="1" flipV="1">
            <a:off x="11452024" y="9182716"/>
            <a:ext cx="288031" cy="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 name="グループ化 3"/>
          <p:cNvGrpSpPr/>
          <p:nvPr/>
        </p:nvGrpSpPr>
        <p:grpSpPr>
          <a:xfrm>
            <a:off x="9946117" y="0"/>
            <a:ext cx="3638121" cy="1195200"/>
            <a:chOff x="9946117" y="0"/>
            <a:chExt cx="3638121" cy="1195200"/>
          </a:xfrm>
        </p:grpSpPr>
        <p:sp>
          <p:nvSpPr>
            <p:cNvPr id="116" name="テキスト ボックス 11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50" y="2496344"/>
            <a:ext cx="5337175"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8303" y="2877219"/>
            <a:ext cx="4405312" cy="34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658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700287" y="1186921"/>
            <a:ext cx="9166505"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 name="グループ化 3"/>
          <p:cNvGrpSpPr/>
          <p:nvPr/>
        </p:nvGrpSpPr>
        <p:grpSpPr>
          <a:xfrm>
            <a:off x="9946117" y="0"/>
            <a:ext cx="3638121" cy="1195200"/>
            <a:chOff x="9946117" y="0"/>
            <a:chExt cx="3638121" cy="1195200"/>
          </a:xfrm>
        </p:grpSpPr>
        <p:sp>
          <p:nvSpPr>
            <p:cNvPr id="116" name="テキスト ボックス 11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87" y="1712550"/>
            <a:ext cx="12746692" cy="710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416" y="5929113"/>
            <a:ext cx="5974872" cy="355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直線コネクタ 34"/>
          <p:cNvCxnSpPr/>
          <p:nvPr/>
        </p:nvCxnSpPr>
        <p:spPr>
          <a:xfrm>
            <a:off x="7082041" y="1166027"/>
            <a:ext cx="0" cy="4354653"/>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10726848" y="6815518"/>
            <a:ext cx="1296144" cy="107939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8" name="直線コネクタ 47"/>
          <p:cNvCxnSpPr/>
          <p:nvPr/>
        </p:nvCxnSpPr>
        <p:spPr>
          <a:xfrm flipH="1">
            <a:off x="3634097" y="5520680"/>
            <a:ext cx="5436" cy="408052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517463319"/>
              </p:ext>
            </p:extLst>
          </p:nvPr>
        </p:nvGraphicFramePr>
        <p:xfrm>
          <a:off x="743447" y="2928392"/>
          <a:ext cx="6181745" cy="1035296"/>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制約よりバランサーは</a:t>
                      </a:r>
                      <a:r>
                        <a:rPr kumimoji="1" lang="en-US" altLang="ja-JP" sz="900" dirty="0" smtClean="0"/>
                        <a:t>4ms</a:t>
                      </a:r>
                      <a:r>
                        <a:rPr kumimoji="1" lang="ja-JP" altLang="en-US" sz="900" dirty="0" smtClean="0"/>
                        <a:t>周期で実行される必要がある．加えて設計方針①と②より，それに関連するモータ駆動処理は同じタスクで処理すべきであると考えた．</a:t>
                      </a:r>
                      <a:endParaRPr kumimoji="1" lang="en-US" altLang="ja-JP" sz="900" dirty="0" smtClean="0"/>
                    </a:p>
                  </a:txBody>
                  <a:tcPr anchor="ctr"/>
                </a:tc>
              </a:tr>
              <a:tr h="280916">
                <a:tc>
                  <a:txBody>
                    <a:bodyPr/>
                    <a:lstStyle/>
                    <a:p>
                      <a:pPr algn="ctr"/>
                      <a:r>
                        <a:rPr kumimoji="1" lang="ja-JP" altLang="en-US" sz="1050" dirty="0" smtClean="0"/>
                        <a:t>区間切替監視タスク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区間切替は</a:t>
                      </a:r>
                      <a:r>
                        <a:rPr kumimoji="1" lang="en-US" altLang="ja-JP" sz="900" dirty="0" smtClean="0"/>
                        <a:t>1cm</a:t>
                      </a:r>
                      <a:r>
                        <a:rPr kumimoji="1" lang="ja-JP" altLang="en-US" sz="900" dirty="0" smtClean="0"/>
                        <a:t>以内の精度で行えば十分であると考えた．</a:t>
                      </a:r>
                      <a:endParaRPr kumimoji="1" lang="ja-JP" altLang="en-US" sz="900" dirty="0"/>
                    </a:p>
                  </a:txBody>
                  <a:tcPr anchor="ctr"/>
                </a:tc>
              </a:tr>
            </a:tbl>
          </a:graphicData>
        </a:graphic>
      </p:graphicFrame>
      <p:sp>
        <p:nvSpPr>
          <p:cNvPr id="30" name="角丸四角形吹き出し 29"/>
          <p:cNvSpPr/>
          <p:nvPr/>
        </p:nvSpPr>
        <p:spPr>
          <a:xfrm>
            <a:off x="2039591" y="4153352"/>
            <a:ext cx="4165364" cy="504056"/>
          </a:xfrm>
          <a:prstGeom prst="wedgeRoundRectCallout">
            <a:avLst>
              <a:gd name="adj1" fmla="val 1615"/>
              <a:gd name="adj2" fmla="val -96887"/>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800" dirty="0" smtClean="0">
                <a:solidFill>
                  <a:schemeClr val="tx1"/>
                </a:solidFill>
              </a:rPr>
              <a:t>最高速度</a:t>
            </a:r>
            <a:r>
              <a:rPr kumimoji="1" lang="en-US" altLang="ja-JP" sz="800" dirty="0" smtClean="0">
                <a:solidFill>
                  <a:schemeClr val="tx1"/>
                </a:solidFill>
              </a:rPr>
              <a:t>(</a:t>
            </a:r>
            <a:r>
              <a:rPr lang="en-US" altLang="ja-JP" sz="800" dirty="0" smtClean="0">
                <a:solidFill>
                  <a:schemeClr val="tx1"/>
                </a:solidFill>
              </a:rPr>
              <a:t>60cm</a:t>
            </a:r>
            <a:r>
              <a:rPr kumimoji="1" lang="en-US" altLang="ja-JP" sz="800" dirty="0" smtClean="0">
                <a:solidFill>
                  <a:schemeClr val="tx1"/>
                </a:solidFill>
              </a:rPr>
              <a:t>/s)</a:t>
            </a:r>
            <a:r>
              <a:rPr kumimoji="1" lang="ja-JP" altLang="en-US" sz="800" dirty="0" smtClean="0">
                <a:solidFill>
                  <a:schemeClr val="tx1"/>
                </a:solidFill>
              </a:rPr>
              <a:t>で走行中</a:t>
            </a:r>
            <a:r>
              <a:rPr lang="ja-JP" altLang="en-US" sz="800" dirty="0" smtClean="0">
                <a:solidFill>
                  <a:schemeClr val="tx1"/>
                </a:solidFill>
              </a:rPr>
              <a:t>に</a:t>
            </a:r>
            <a:r>
              <a:rPr lang="ja-JP" altLang="en-US" sz="800" dirty="0">
                <a:solidFill>
                  <a:schemeClr val="tx1"/>
                </a:solidFill>
              </a:rPr>
              <a:t>走行</a:t>
            </a:r>
            <a:r>
              <a:rPr lang="ja-JP" altLang="en-US" sz="800" dirty="0" smtClean="0">
                <a:solidFill>
                  <a:schemeClr val="tx1"/>
                </a:solidFill>
              </a:rPr>
              <a:t>距離をトリガーとし</a:t>
            </a:r>
            <a:r>
              <a:rPr lang="ja-JP" altLang="en-US" sz="800" dirty="0">
                <a:solidFill>
                  <a:schemeClr val="tx1"/>
                </a:solidFill>
              </a:rPr>
              <a:t>て</a:t>
            </a:r>
            <a:r>
              <a:rPr lang="ja-JP" altLang="en-US" sz="800" dirty="0" smtClean="0">
                <a:solidFill>
                  <a:schemeClr val="tx1"/>
                </a:solidFill>
              </a:rPr>
              <a:t>区間</a:t>
            </a:r>
            <a:r>
              <a:rPr lang="ja-JP" altLang="en-US" sz="800" dirty="0">
                <a:solidFill>
                  <a:schemeClr val="tx1"/>
                </a:solidFill>
              </a:rPr>
              <a:t>を</a:t>
            </a:r>
            <a:r>
              <a:rPr lang="ja-JP" altLang="en-US" sz="800" dirty="0" smtClean="0">
                <a:solidFill>
                  <a:schemeClr val="tx1"/>
                </a:solidFill>
              </a:rPr>
              <a:t>切り替える</a:t>
            </a:r>
            <a:r>
              <a:rPr kumimoji="1" lang="ja-JP" altLang="en-US" sz="800" dirty="0" smtClean="0">
                <a:solidFill>
                  <a:schemeClr val="tx1"/>
                </a:solidFill>
              </a:rPr>
              <a:t>場合，最大で</a:t>
            </a:r>
            <a:r>
              <a:rPr kumimoji="1" lang="en-US" altLang="ja-JP" sz="800" dirty="0" smtClean="0">
                <a:solidFill>
                  <a:schemeClr val="tx1"/>
                </a:solidFill>
              </a:rPr>
              <a:t>0.6cm</a:t>
            </a:r>
            <a:r>
              <a:rPr kumimoji="1" lang="ja-JP" altLang="en-US" sz="800" dirty="0" smtClean="0">
                <a:solidFill>
                  <a:schemeClr val="tx1"/>
                </a:solidFill>
              </a:rPr>
              <a:t>移動する間での区間切替が可能なので，</a:t>
            </a:r>
            <a:r>
              <a:rPr kumimoji="1" lang="en-US" altLang="ja-JP" sz="800" dirty="0" smtClean="0">
                <a:solidFill>
                  <a:schemeClr val="tx1"/>
                </a:solidFill>
              </a:rPr>
              <a:t>10ms</a:t>
            </a:r>
            <a:r>
              <a:rPr kumimoji="1" lang="ja-JP" altLang="en-US" sz="800" dirty="0" smtClean="0">
                <a:solidFill>
                  <a:schemeClr val="tx1"/>
                </a:solidFill>
              </a:rPr>
              <a:t>の周期は妥当であると判断した．</a:t>
            </a:r>
            <a:r>
              <a:rPr kumimoji="1" lang="en-US" altLang="ja-JP" sz="800" dirty="0" smtClean="0">
                <a:solidFill>
                  <a:schemeClr val="tx1"/>
                </a:solidFill>
              </a:rPr>
              <a:t/>
            </a:r>
            <a:br>
              <a:rPr kumimoji="1" lang="en-US" altLang="ja-JP" sz="800" dirty="0" smtClean="0">
                <a:solidFill>
                  <a:schemeClr val="tx1"/>
                </a:solidFill>
              </a:rPr>
            </a:br>
            <a:r>
              <a:rPr kumimoji="1" lang="ja-JP" altLang="en-US" sz="800" dirty="0" smtClean="0">
                <a:solidFill>
                  <a:schemeClr val="tx1"/>
                </a:solidFill>
              </a:rPr>
              <a:t>また，他のセンサをトリガーに区間</a:t>
            </a:r>
            <a:r>
              <a:rPr lang="ja-JP" altLang="en-US" sz="800" dirty="0" smtClean="0">
                <a:solidFill>
                  <a:schemeClr val="tx1"/>
                </a:solidFill>
              </a:rPr>
              <a:t>切替を行う場合も十分</a:t>
            </a:r>
            <a:r>
              <a:rPr lang="ja-JP" altLang="en-US" sz="800" dirty="0" smtClean="0"/>
              <a:t>な応答が得られた．</a:t>
            </a:r>
            <a:endParaRPr kumimoji="1" lang="en-US" altLang="ja-JP" sz="800" dirty="0" smtClean="0"/>
          </a:p>
        </p:txBody>
      </p:sp>
      <p:sp>
        <p:nvSpPr>
          <p:cNvPr id="31" name="テキスト ボックス 30"/>
          <p:cNvSpPr txBox="1"/>
          <p:nvPr/>
        </p:nvSpPr>
        <p:spPr>
          <a:xfrm>
            <a:off x="774908" y="3922520"/>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80400" y="4764100"/>
            <a:ext cx="6401641"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038" y="2168339"/>
            <a:ext cx="6448177" cy="2776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テキスト ボックス 19"/>
          <p:cNvSpPr txBox="1"/>
          <p:nvPr/>
        </p:nvSpPr>
        <p:spPr>
          <a:xfrm>
            <a:off x="7071254" y="1594802"/>
            <a:ext cx="6498907" cy="4154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走行中の振る舞い．区間切替時に設定されるパラメータを用いて旋回量を</a:t>
            </a:r>
            <a:r>
              <a:rPr lang="ja-JP" altLang="en-US" sz="1050" dirty="0">
                <a:latin typeface="メイリオ" pitchFamily="50" charset="-128"/>
                <a:ea typeface="メイリオ" pitchFamily="50" charset="-128"/>
                <a:cs typeface="メイリオ" pitchFamily="50" charset="-128"/>
              </a:rPr>
              <a:t>算出</a:t>
            </a:r>
            <a:r>
              <a:rPr lang="ja-JP" altLang="en-US" sz="1050" dirty="0" smtClean="0">
                <a:latin typeface="メイリオ" pitchFamily="50" charset="-128"/>
                <a:ea typeface="メイリオ" pitchFamily="50" charset="-128"/>
                <a:cs typeface="メイリオ" pitchFamily="50" charset="-128"/>
              </a:rPr>
              <a:t>し，モータを駆動する．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どの区間でも同様</a:t>
            </a:r>
            <a:r>
              <a:rPr lang="ja-JP" altLang="en-US" sz="1050" dirty="0">
                <a:latin typeface="メイリオ" pitchFamily="50" charset="-128"/>
                <a:ea typeface="メイリオ" pitchFamily="50" charset="-128"/>
                <a:cs typeface="メイリオ" pitchFamily="50" charset="-128"/>
              </a:rPr>
              <a:t>に</a:t>
            </a:r>
            <a:r>
              <a:rPr lang="ja-JP" altLang="en-US" sz="1050" dirty="0" smtClean="0">
                <a:latin typeface="メイリオ" pitchFamily="50" charset="-128"/>
                <a:ea typeface="メイリオ" pitchFamily="50" charset="-128"/>
                <a:cs typeface="メイリオ" pitchFamily="50" charset="-128"/>
              </a:rPr>
              <a:t>振る舞い，走行することが可能．</a:t>
            </a:r>
            <a:endParaRPr lang="en-US" altLang="ja-JP" sz="10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7082041" y="1195200"/>
            <a:ext cx="650219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8" name="正方形/長方形 57"/>
          <p:cNvSpPr/>
          <p:nvPr/>
        </p:nvSpPr>
        <p:spPr>
          <a:xfrm>
            <a:off x="12034167" y="7894909"/>
            <a:ext cx="1454696" cy="1078301"/>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r>
              <a:rPr lang="ja-JP" altLang="en-US" sz="1050" dirty="0" smtClean="0">
                <a:solidFill>
                  <a:schemeClr val="tx1"/>
                </a:solidFill>
              </a:rPr>
              <a:t>区間切替監視</a:t>
            </a:r>
            <a:r>
              <a:rPr lang="en-US" altLang="ja-JP" sz="1050" dirty="0" smtClean="0">
                <a:solidFill>
                  <a:schemeClr val="tx1"/>
                </a:solidFill>
              </a:rPr>
              <a:t>TASK</a:t>
            </a:r>
            <a:endParaRPr lang="ja-JP" altLang="en-US" sz="1200" dirty="0">
              <a:solidFill>
                <a:schemeClr val="tx1"/>
              </a:solidFill>
            </a:endParaRPr>
          </a:p>
        </p:txBody>
      </p:sp>
      <p:sp>
        <p:nvSpPr>
          <p:cNvPr id="77" name="角丸四角形吹き出し 76"/>
          <p:cNvSpPr/>
          <p:nvPr/>
        </p:nvSpPr>
        <p:spPr>
          <a:xfrm>
            <a:off x="12048703" y="2911305"/>
            <a:ext cx="1152127" cy="432048"/>
          </a:xfrm>
          <a:prstGeom prst="wedgeRoundRectCallout">
            <a:avLst>
              <a:gd name="adj1" fmla="val -188586"/>
              <a:gd name="adj2" fmla="val 547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目標輝度値に対して</a:t>
            </a:r>
            <a:r>
              <a:rPr lang="en-US" altLang="ja-JP" sz="800" dirty="0" smtClean="0">
                <a:latin typeface="メイリオ" pitchFamily="50" charset="-128"/>
                <a:ea typeface="メイリオ" pitchFamily="50" charset="-128"/>
                <a:cs typeface="メイリオ" pitchFamily="50" charset="-128"/>
              </a:rPr>
              <a:t/>
            </a:r>
            <a:br>
              <a:rPr lang="en-US" altLang="ja-JP" sz="800" dirty="0" smtClean="0">
                <a:latin typeface="メイリオ" pitchFamily="50" charset="-128"/>
                <a:ea typeface="メイリオ" pitchFamily="50" charset="-128"/>
                <a:cs typeface="メイリオ" pitchFamily="50" charset="-128"/>
              </a:rPr>
            </a:br>
            <a:r>
              <a:rPr lang="en-US" altLang="ja-JP" sz="800" dirty="0" smtClean="0">
                <a:latin typeface="メイリオ" pitchFamily="50" charset="-128"/>
                <a:ea typeface="メイリオ" pitchFamily="50" charset="-128"/>
                <a:cs typeface="メイリオ" pitchFamily="50" charset="-128"/>
              </a:rPr>
              <a:t>PID</a:t>
            </a:r>
            <a:r>
              <a:rPr lang="ja-JP" altLang="en-US" sz="800" dirty="0" smtClean="0">
                <a:latin typeface="メイリオ" pitchFamily="50" charset="-128"/>
                <a:ea typeface="メイリオ" pitchFamily="50" charset="-128"/>
                <a:cs typeface="メイリオ" pitchFamily="50" charset="-128"/>
              </a:rPr>
              <a:t>制御を行う</a:t>
            </a:r>
            <a:endParaRPr lang="ja-JP" altLang="en-US" sz="800" dirty="0">
              <a:latin typeface="メイリオ" pitchFamily="50" charset="-128"/>
              <a:ea typeface="メイリオ" pitchFamily="50" charset="-128"/>
              <a:cs typeface="メイリオ" pitchFamily="50" charset="-128"/>
            </a:endParaRPr>
          </a:p>
        </p:txBody>
      </p:sp>
      <p:cxnSp>
        <p:nvCxnSpPr>
          <p:cNvPr id="42" name="直線コネクタ 41"/>
          <p:cNvCxnSpPr/>
          <p:nvPr/>
        </p:nvCxnSpPr>
        <p:spPr>
          <a:xfrm>
            <a:off x="7368183" y="5337104"/>
            <a:ext cx="8982" cy="42640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9" name="角丸四角形吹き出し 78"/>
          <p:cNvSpPr/>
          <p:nvPr/>
        </p:nvSpPr>
        <p:spPr>
          <a:xfrm>
            <a:off x="11603260" y="7173277"/>
            <a:ext cx="1885603" cy="543952"/>
          </a:xfrm>
          <a:prstGeom prst="wedgeRoundRectCallout">
            <a:avLst>
              <a:gd name="adj1" fmla="val -9678"/>
              <a:gd name="adj2" fmla="val 131429"/>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800" dirty="0">
              <a:latin typeface="メイリオ" pitchFamily="50" charset="-128"/>
              <a:ea typeface="メイリオ" pitchFamily="50" charset="-128"/>
              <a:cs typeface="メイリオ" pitchFamily="50" charset="-128"/>
            </a:endParaRPr>
          </a:p>
        </p:txBody>
      </p:sp>
      <p:sp>
        <p:nvSpPr>
          <p:cNvPr id="33" name="角丸四角形吹き出し 32"/>
          <p:cNvSpPr/>
          <p:nvPr/>
        </p:nvSpPr>
        <p:spPr>
          <a:xfrm>
            <a:off x="7594658" y="8462233"/>
            <a:ext cx="1768740" cy="660376"/>
          </a:xfrm>
          <a:prstGeom prst="wedgeRoundRectCallout">
            <a:avLst>
              <a:gd name="adj1" fmla="val 46926"/>
              <a:gd name="adj2" fmla="val -7880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すべての目標値が設定し終わる前に，駆動シーケンスが行われると誤動作の可能性があるので排他制御を行う</a:t>
            </a:r>
            <a:endParaRPr lang="ja-JP" altLang="en-US" sz="800" dirty="0">
              <a:latin typeface="メイリオ" pitchFamily="50" charset="-128"/>
              <a:ea typeface="メイリオ" pitchFamily="50" charset="-128"/>
              <a:cs typeface="メイリオ" pitchFamily="50" charset="-128"/>
            </a:endParaRP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7540" y="6390546"/>
            <a:ext cx="3575788" cy="251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正方形/長方形 45"/>
          <p:cNvSpPr/>
          <p:nvPr/>
        </p:nvSpPr>
        <p:spPr>
          <a:xfrm>
            <a:off x="3653379" y="5718368"/>
            <a:ext cx="3723786"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54" name="テキスト ボックス 53"/>
          <p:cNvSpPr txBox="1"/>
          <p:nvPr/>
        </p:nvSpPr>
        <p:spPr>
          <a:xfrm>
            <a:off x="3642554" y="5318768"/>
            <a:ext cx="3725629"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80400" y="5318768"/>
            <a:ext cx="2962154"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555" y="6133866"/>
            <a:ext cx="2655845" cy="32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テキスト ボックス 44"/>
          <p:cNvSpPr txBox="1"/>
          <p:nvPr/>
        </p:nvSpPr>
        <p:spPr>
          <a:xfrm>
            <a:off x="686679" y="5718368"/>
            <a:ext cx="2494509" cy="415498"/>
          </a:xfrm>
          <a:prstGeom prst="rect">
            <a:avLst/>
          </a:prstGeom>
          <a:noFill/>
        </p:spPr>
        <p:txBody>
          <a:bodyPr wrap="square" rtlCol="0">
            <a:spAutoFit/>
          </a:bodyPr>
          <a:lstStyle/>
          <a:p>
            <a:r>
              <a:rPr lang="ja-JP" altLang="en-US" sz="1050" dirty="0" smtClean="0"/>
              <a:t>導出した２つのタスクの構造と</a:t>
            </a:r>
            <a:r>
              <a:rPr lang="en-US" altLang="ja-JP" sz="1050" dirty="0" smtClean="0"/>
              <a:t/>
            </a:r>
            <a:br>
              <a:rPr lang="en-US" altLang="ja-JP" sz="1050" dirty="0" smtClean="0"/>
            </a:br>
            <a:r>
              <a:rPr lang="ja-JP" altLang="en-US" sz="1050" dirty="0" smtClean="0"/>
              <a:t>呼び出し関係を示した</a:t>
            </a:r>
            <a:r>
              <a:rPr lang="en-US" altLang="ja-JP" sz="1050" dirty="0" smtClean="0"/>
              <a:t>.</a:t>
            </a:r>
            <a:endParaRPr kumimoji="1" lang="ja-JP" altLang="en-US" sz="1050" dirty="0"/>
          </a:p>
        </p:txBody>
      </p:sp>
      <p:sp>
        <p:nvSpPr>
          <p:cNvPr id="18" name="テキスト ボックス 17"/>
          <p:cNvSpPr txBox="1"/>
          <p:nvPr/>
        </p:nvSpPr>
        <p:spPr>
          <a:xfrm>
            <a:off x="7368183" y="5318768"/>
            <a:ext cx="621605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1" name="グループ化 40"/>
          <p:cNvGrpSpPr/>
          <p:nvPr/>
        </p:nvGrpSpPr>
        <p:grpSpPr>
          <a:xfrm>
            <a:off x="9946117" y="0"/>
            <a:ext cx="3638121" cy="1195200"/>
            <a:chOff x="9946117" y="0"/>
            <a:chExt cx="3638121" cy="1195200"/>
          </a:xfrm>
        </p:grpSpPr>
        <p:sp>
          <p:nvSpPr>
            <p:cNvPr id="43" name="テキスト ボックス 42"/>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4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51" name="正方形/長方形 50"/>
          <p:cNvSpPr/>
          <p:nvPr/>
        </p:nvSpPr>
        <p:spPr>
          <a:xfrm>
            <a:off x="667701" y="1196441"/>
            <a:ext cx="1291024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ベーシックコース攻略</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grpSp>
        <p:nvGrpSpPr>
          <p:cNvPr id="52" name="グループ化 51"/>
          <p:cNvGrpSpPr/>
          <p:nvPr/>
        </p:nvGrpSpPr>
        <p:grpSpPr>
          <a:xfrm>
            <a:off x="9946117" y="0"/>
            <a:ext cx="3638121" cy="1195200"/>
            <a:chOff x="9946117" y="0"/>
            <a:chExt cx="3638121" cy="1195200"/>
          </a:xfrm>
        </p:grpSpPr>
        <p:sp>
          <p:nvSpPr>
            <p:cNvPr id="56" name="テキスト ボックス 5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5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6" name="テキスト ボックス 65"/>
          <p:cNvSpPr txBox="1"/>
          <p:nvPr/>
        </p:nvSpPr>
        <p:spPr>
          <a:xfrm>
            <a:off x="674050" y="1592102"/>
            <a:ext cx="6766141" cy="623248"/>
          </a:xfrm>
          <a:prstGeom prst="rect">
            <a:avLst/>
          </a:prstGeom>
          <a:noFill/>
        </p:spPr>
        <p:txBody>
          <a:bodyPr wrap="square" rtlCol="0">
            <a:spAutoFit/>
          </a:bodyPr>
          <a:lstStyle/>
          <a:p>
            <a:r>
              <a:rPr lang="ja-JP" altLang="en-US" sz="2400" dirty="0" smtClean="0">
                <a:latin typeface="+mn-ea"/>
                <a:cs typeface="メイリオ" pitchFamily="50" charset="-128"/>
              </a:rPr>
              <a:t>安定して</a:t>
            </a:r>
            <a:r>
              <a:rPr lang="ja-JP" altLang="en-US" sz="2400" dirty="0">
                <a:latin typeface="+mn-ea"/>
                <a:cs typeface="メイリオ" pitchFamily="50" charset="-128"/>
              </a:rPr>
              <a:t>早く</a:t>
            </a:r>
            <a:r>
              <a:rPr lang="ja-JP" altLang="en-US" sz="2400" dirty="0" smtClean="0">
                <a:latin typeface="+mn-ea"/>
                <a:cs typeface="メイリオ" pitchFamily="50" charset="-128"/>
              </a:rPr>
              <a:t>走りきるには</a:t>
            </a:r>
            <a:endParaRPr lang="en-US" altLang="ja-JP" sz="2400" dirty="0" smtClean="0">
              <a:latin typeface="+mn-ea"/>
              <a:cs typeface="メイリオ" pitchFamily="50" charset="-128"/>
            </a:endParaRPr>
          </a:p>
          <a:p>
            <a:endParaRPr lang="ja-JP" altLang="en-US" sz="1050" dirty="0">
              <a:latin typeface="+mn-ea"/>
            </a:endParaRPr>
          </a:p>
        </p:txBody>
      </p:sp>
      <p:sp>
        <p:nvSpPr>
          <p:cNvPr id="68" name="テキスト ボックス 67"/>
          <p:cNvSpPr txBox="1"/>
          <p:nvPr/>
        </p:nvSpPr>
        <p:spPr>
          <a:xfrm>
            <a:off x="674050" y="2064296"/>
            <a:ext cx="7491270" cy="577081"/>
          </a:xfrm>
          <a:prstGeom prst="rect">
            <a:avLst/>
          </a:prstGeom>
          <a:noFill/>
        </p:spPr>
        <p:txBody>
          <a:bodyPr wrap="square" rtlCol="0">
            <a:spAutoFit/>
          </a:bodyPr>
          <a:lstStyle/>
          <a:p>
            <a:r>
              <a:rPr lang="ja-JP" altLang="en-US" sz="1050" dirty="0" smtClean="0">
                <a:latin typeface="+mn-ea"/>
                <a:cs typeface="メイリオ" pitchFamily="50" charset="-128"/>
              </a:rPr>
              <a:t>ベーシックコース攻略にあたって“</a:t>
            </a:r>
            <a:r>
              <a:rPr lang="ja-JP" altLang="en-US" sz="1050" dirty="0">
                <a:latin typeface="+mn-ea"/>
                <a:cs typeface="メイリオ" pitchFamily="50" charset="-128"/>
              </a:rPr>
              <a:t>安定</a:t>
            </a:r>
            <a:r>
              <a:rPr lang="ja-JP" altLang="en-US" sz="1050" dirty="0" smtClean="0">
                <a:latin typeface="+mn-ea"/>
                <a:cs typeface="メイリオ" pitchFamily="50" charset="-128"/>
              </a:rPr>
              <a:t>”と“速さ”、この二つの言葉を重視しました。</a:t>
            </a:r>
            <a:endParaRPr lang="en-US" altLang="ja-JP" sz="1050" dirty="0" smtClean="0">
              <a:latin typeface="+mn-ea"/>
              <a:cs typeface="メイリオ" pitchFamily="50" charset="-128"/>
            </a:endParaRPr>
          </a:p>
          <a:p>
            <a:r>
              <a:rPr lang="ja-JP" altLang="en-US" sz="1050" dirty="0" smtClean="0">
                <a:latin typeface="+mn-ea"/>
                <a:cs typeface="メイリオ" pitchFamily="50" charset="-128"/>
              </a:rPr>
              <a:t>安定した走行をしなければ</a:t>
            </a:r>
            <a:endParaRPr lang="en-US" altLang="ja-JP" sz="1050" dirty="0" smtClean="0">
              <a:latin typeface="+mn-ea"/>
              <a:cs typeface="メイリオ" pitchFamily="50" charset="-128"/>
            </a:endParaRPr>
          </a:p>
          <a:p>
            <a:endParaRPr lang="ja-JP" altLang="en-US" sz="1050" dirty="0">
              <a:latin typeface="+mn-ea"/>
            </a:endParaRPr>
          </a:p>
        </p:txBody>
      </p:sp>
      <p:cxnSp>
        <p:nvCxnSpPr>
          <p:cNvPr id="71" name="直線コネクタ 70"/>
          <p:cNvCxnSpPr/>
          <p:nvPr/>
        </p:nvCxnSpPr>
        <p:spPr>
          <a:xfrm flipH="1">
            <a:off x="674050" y="2641377"/>
            <a:ext cx="12910188"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2184" y="2633376"/>
            <a:ext cx="45719" cy="695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テキスト ボックス 71"/>
          <p:cNvSpPr txBox="1"/>
          <p:nvPr/>
        </p:nvSpPr>
        <p:spPr>
          <a:xfrm>
            <a:off x="4847903" y="2648007"/>
            <a:ext cx="1028685" cy="584775"/>
          </a:xfrm>
          <a:prstGeom prst="rect">
            <a:avLst/>
          </a:prstGeom>
          <a:noFill/>
        </p:spPr>
        <p:txBody>
          <a:bodyPr wrap="square" rtlCol="0">
            <a:spAutoFit/>
          </a:bodyPr>
          <a:lstStyle/>
          <a:p>
            <a:r>
              <a:rPr lang="ja-JP" altLang="en-US" sz="3200" dirty="0">
                <a:latin typeface="+mn-ea"/>
                <a:cs typeface="メイリオ" pitchFamily="50" charset="-128"/>
              </a:rPr>
              <a:t>速さ</a:t>
            </a:r>
            <a:endParaRPr lang="en-US" altLang="ja-JP" sz="3200" dirty="0" smtClean="0">
              <a:latin typeface="+mn-ea"/>
              <a:cs typeface="メイリオ" pitchFamily="50" charset="-128"/>
            </a:endParaRPr>
          </a:p>
        </p:txBody>
      </p:sp>
      <p:sp>
        <p:nvSpPr>
          <p:cNvPr id="79" name="テキスト ボックス 78"/>
          <p:cNvSpPr txBox="1"/>
          <p:nvPr/>
        </p:nvSpPr>
        <p:spPr>
          <a:xfrm>
            <a:off x="643311" y="2648007"/>
            <a:ext cx="1028685" cy="584775"/>
          </a:xfrm>
          <a:prstGeom prst="rect">
            <a:avLst/>
          </a:prstGeom>
          <a:noFill/>
        </p:spPr>
        <p:txBody>
          <a:bodyPr wrap="square" rtlCol="0">
            <a:spAutoFit/>
          </a:bodyPr>
          <a:lstStyle/>
          <a:p>
            <a:r>
              <a:rPr lang="ja-JP" altLang="en-US" sz="3200" dirty="0">
                <a:latin typeface="+mn-ea"/>
                <a:cs typeface="メイリオ" pitchFamily="50" charset="-128"/>
              </a:rPr>
              <a:t>安定</a:t>
            </a:r>
            <a:endParaRPr lang="en-US" altLang="ja-JP" sz="3200" dirty="0" smtClean="0">
              <a:latin typeface="+mn-ea"/>
              <a:cs typeface="メイリオ" pitchFamily="50" charset="-128"/>
            </a:endParaRPr>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5677" y="3144416"/>
            <a:ext cx="4848770" cy="3264478"/>
          </a:xfrm>
          <a:prstGeom prst="rect">
            <a:avLst/>
          </a:prstGeom>
        </p:spPr>
      </p:pic>
      <p:sp>
        <p:nvSpPr>
          <p:cNvPr id="11" name="角丸四角形 10"/>
          <p:cNvSpPr/>
          <p:nvPr/>
        </p:nvSpPr>
        <p:spPr>
          <a:xfrm>
            <a:off x="9930766" y="2777807"/>
            <a:ext cx="3528392" cy="158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坂道</a:t>
            </a:r>
            <a:endParaRPr kumimoji="1" lang="ja-JP" altLang="en-US" dirty="0"/>
          </a:p>
        </p:txBody>
      </p:sp>
      <p:sp>
        <p:nvSpPr>
          <p:cNvPr id="81" name="角丸四角形 80"/>
          <p:cNvSpPr/>
          <p:nvPr/>
        </p:nvSpPr>
        <p:spPr>
          <a:xfrm>
            <a:off x="9946117" y="4552821"/>
            <a:ext cx="3528392" cy="158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カーブ</a:t>
            </a:r>
            <a:endParaRPr kumimoji="1" lang="ja-JP" altLang="en-US" dirty="0"/>
          </a:p>
        </p:txBody>
      </p:sp>
      <p:sp>
        <p:nvSpPr>
          <p:cNvPr id="82" name="角丸四角形 81"/>
          <p:cNvSpPr/>
          <p:nvPr/>
        </p:nvSpPr>
        <p:spPr>
          <a:xfrm>
            <a:off x="9946117" y="6253516"/>
            <a:ext cx="3528392" cy="158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スタート</a:t>
            </a:r>
            <a:endParaRPr kumimoji="1" lang="ja-JP" altLang="en-US" dirty="0"/>
          </a:p>
        </p:txBody>
      </p:sp>
      <p:sp>
        <p:nvSpPr>
          <p:cNvPr id="83" name="角丸四角形 82"/>
          <p:cNvSpPr/>
          <p:nvPr/>
        </p:nvSpPr>
        <p:spPr>
          <a:xfrm>
            <a:off x="9946117" y="7968951"/>
            <a:ext cx="3528392" cy="1470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ストレート</a:t>
            </a:r>
            <a:endParaRPr kumimoji="1" lang="ja-JP" altLang="en-US" dirty="0"/>
          </a:p>
        </p:txBody>
      </p:sp>
      <p:sp>
        <p:nvSpPr>
          <p:cNvPr id="84" name="テキスト ボックス 83"/>
          <p:cNvSpPr txBox="1"/>
          <p:nvPr/>
        </p:nvSpPr>
        <p:spPr>
          <a:xfrm>
            <a:off x="4895677" y="6467284"/>
            <a:ext cx="4848770" cy="415498"/>
          </a:xfrm>
          <a:prstGeom prst="rect">
            <a:avLst/>
          </a:prstGeom>
          <a:noFill/>
        </p:spPr>
        <p:txBody>
          <a:bodyPr wrap="square" rtlCol="0">
            <a:spAutoFit/>
          </a:bodyPr>
          <a:lstStyle/>
          <a:p>
            <a:r>
              <a:rPr lang="ja-JP" altLang="en-US" sz="1050" dirty="0" smtClean="0">
                <a:latin typeface="+mn-ea"/>
              </a:rPr>
              <a:t>速さと実際にはなんなのかと考えた結果、</a:t>
            </a:r>
            <a:r>
              <a:rPr lang="ja-JP" altLang="en-US" sz="1050" b="1" dirty="0" smtClean="0">
                <a:latin typeface="+mn-ea"/>
              </a:rPr>
              <a:t>無駄のない走り</a:t>
            </a:r>
            <a:r>
              <a:rPr lang="ja-JP" altLang="en-US" sz="1050" dirty="0" smtClean="0">
                <a:latin typeface="+mn-ea"/>
              </a:rPr>
              <a:t>ということに決定しました。</a:t>
            </a:r>
            <a:endParaRPr lang="ja-JP" altLang="en-US" sz="1050" dirty="0">
              <a:latin typeface="+mn-ea"/>
            </a:endParaRPr>
          </a:p>
        </p:txBody>
      </p:sp>
      <p:sp>
        <p:nvSpPr>
          <p:cNvPr id="4" name="下矢印 3"/>
          <p:cNvSpPr/>
          <p:nvPr/>
        </p:nvSpPr>
        <p:spPr>
          <a:xfrm>
            <a:off x="5876588" y="6882782"/>
            <a:ext cx="411475" cy="3660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6792118" y="6760880"/>
            <a:ext cx="2592289" cy="487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そもそも無駄とは</a:t>
            </a:r>
            <a:endParaRPr kumimoji="1" lang="ja-JP" altLang="en-US" sz="1400" dirty="0"/>
          </a:p>
        </p:txBody>
      </p:sp>
      <p:sp>
        <p:nvSpPr>
          <p:cNvPr id="22" name="テキスト ボックス 21"/>
          <p:cNvSpPr txBox="1"/>
          <p:nvPr/>
        </p:nvSpPr>
        <p:spPr>
          <a:xfrm>
            <a:off x="5015806" y="7248872"/>
            <a:ext cx="4848770" cy="253916"/>
          </a:xfrm>
          <a:prstGeom prst="rect">
            <a:avLst/>
          </a:prstGeom>
          <a:noFill/>
        </p:spPr>
        <p:txBody>
          <a:bodyPr wrap="square" rtlCol="0">
            <a:spAutoFit/>
          </a:bodyPr>
          <a:lstStyle/>
          <a:p>
            <a:r>
              <a:rPr lang="ja-JP" altLang="en-US" sz="1050" dirty="0" smtClean="0">
                <a:latin typeface="+mn-ea"/>
              </a:rPr>
              <a:t>私たちが考える無駄とはコースの形状の違い</a:t>
            </a:r>
            <a:r>
              <a:rPr lang="ja-JP" altLang="en-US" sz="1050" smtClean="0">
                <a:latin typeface="+mn-ea"/>
              </a:rPr>
              <a:t>による</a:t>
            </a:r>
            <a:endParaRPr lang="ja-JP" altLang="en-US" sz="1050" dirty="0">
              <a:latin typeface="+mn-ea"/>
            </a:endParaRPr>
          </a:p>
        </p:txBody>
      </p:sp>
    </p:spTree>
    <p:extLst>
      <p:ext uri="{BB962C8B-B14F-4D97-AF65-F5344CB8AC3E}">
        <p14:creationId xmlns:p14="http://schemas.microsoft.com/office/powerpoint/2010/main" val="259637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6654" y="8073562"/>
            <a:ext cx="1184009"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670" y="8049767"/>
            <a:ext cx="1212486"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15" name="コンテンツ プレースホルダー 7"/>
          <p:cNvGraphicFramePr>
            <a:graphicFrameLocks/>
          </p:cNvGraphicFramePr>
          <p:nvPr>
            <p:extLst>
              <p:ext uri="{D42A27DB-BD31-4B8C-83A1-F6EECF244321}">
                <p14:modId xmlns:p14="http://schemas.microsoft.com/office/powerpoint/2010/main" val="148026896"/>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3"/>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738664"/>
          </a:xfrm>
          <a:prstGeom prst="rect">
            <a:avLst/>
          </a:prstGeom>
          <a:noFill/>
        </p:spPr>
        <p:txBody>
          <a:bodyPr wrap="square" rtlCol="0">
            <a:spAutoFit/>
          </a:bodyPr>
          <a:lstStyle/>
          <a:p>
            <a:r>
              <a:rPr lang="ja-JP" altLang="en-US" sz="1050" dirty="0" smtClean="0">
                <a:latin typeface="+mn-ea"/>
                <a:cs typeface="メイリオ" pitchFamily="50" charset="-128"/>
              </a:rPr>
              <a:t>　高速走行中のカーブでは算出された左右のモータの</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a:t>
            </a:r>
            <a:r>
              <a:rPr lang="en-US" altLang="ja-JP" sz="1050" dirty="0" smtClean="0">
                <a:latin typeface="+mn-ea"/>
                <a:cs typeface="メイリオ" pitchFamily="50" charset="-128"/>
              </a:rPr>
              <a:t>API</a:t>
            </a:r>
            <a:r>
              <a:rPr lang="ja-JP" altLang="en-US" sz="1050" dirty="0" smtClean="0">
                <a:latin typeface="+mn-ea"/>
                <a:cs typeface="メイリオ" pitchFamily="50" charset="-128"/>
              </a:rPr>
              <a:t>の入力範囲</a:t>
            </a:r>
            <a:r>
              <a:rPr lang="ja-JP" altLang="en-US" sz="1050" dirty="0">
                <a:latin typeface="+mn-ea"/>
                <a:cs typeface="メイリオ" pitchFamily="50" charset="-128"/>
              </a:rPr>
              <a:t>を</a:t>
            </a:r>
            <a:r>
              <a:rPr lang="ja-JP" altLang="en-US" sz="1050" dirty="0" smtClean="0">
                <a:latin typeface="+mn-ea"/>
                <a:cs typeface="メイリオ" pitchFamily="50" charset="-128"/>
              </a:rPr>
              <a:t>超え，旋回量</a:t>
            </a:r>
            <a:r>
              <a:rPr lang="ja-JP" altLang="en-US" sz="1050" dirty="0">
                <a:latin typeface="+mn-ea"/>
                <a:cs typeface="メイリオ" pitchFamily="50" charset="-128"/>
              </a:rPr>
              <a:t>が</a:t>
            </a:r>
            <a:r>
              <a:rPr lang="ja-JP" altLang="en-US" sz="1050" dirty="0" smtClean="0">
                <a:latin typeface="+mn-ea"/>
                <a:cs typeface="メイリオ" pitchFamily="50" charset="-128"/>
              </a:rPr>
              <a:t>飽和し曲がり切れないことがある．そこで，</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mn-ea"/>
              <a:cs typeface="メイリオ" pitchFamily="50" charset="-128"/>
            </a:endParaRPr>
          </a:p>
        </p:txBody>
      </p:sp>
      <p:sp>
        <p:nvSpPr>
          <p:cNvPr id="135" name="テキスト ボックス 134"/>
          <p:cNvSpPr txBox="1"/>
          <p:nvPr/>
        </p:nvSpPr>
        <p:spPr>
          <a:xfrm>
            <a:off x="9482530" y="3773914"/>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4"/>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a:latin typeface="+mn-ea"/>
                <a:cs typeface="メイリオ" pitchFamily="50" charset="-128"/>
              </a:rPr>
              <a:t>　</a:t>
            </a:r>
            <a:r>
              <a:rPr lang="ja-JP" altLang="en-US" sz="1050" dirty="0" smtClean="0">
                <a:latin typeface="+mn-ea"/>
                <a:cs typeface="メイリオ" pitchFamily="50" charset="-128"/>
              </a:rPr>
              <a:t>階段，シーソクリア後はラインを見失うことがある</a:t>
            </a:r>
            <a:r>
              <a:rPr lang="ja-JP" altLang="en-US" sz="1050" dirty="0">
                <a:latin typeface="+mn-ea"/>
                <a:cs typeface="メイリオ" pitchFamily="50" charset="-128"/>
              </a:rPr>
              <a:t>．</a:t>
            </a:r>
            <a:r>
              <a:rPr lang="ja-JP" altLang="en-US" sz="1050" dirty="0" smtClean="0">
                <a:latin typeface="+mn-ea"/>
                <a:cs typeface="メイリオ" pitchFamily="50" charset="-128"/>
              </a:rPr>
              <a:t>そこで，クリア後にラインを探し出しライントレースを再開</a:t>
            </a:r>
            <a:r>
              <a:rPr lang="ja-JP" altLang="en-US" sz="1050" dirty="0">
                <a:latin typeface="+mn-ea"/>
                <a:cs typeface="メイリオ" pitchFamily="50" charset="-128"/>
              </a:rPr>
              <a:t>する</a:t>
            </a:r>
            <a:r>
              <a:rPr lang="ja-JP" altLang="en-US" sz="1050" dirty="0" smtClean="0">
                <a:latin typeface="+mn-ea"/>
                <a:cs typeface="メイリオ" pitchFamily="50" charset="-128"/>
              </a:rPr>
              <a:t>必要がある．しかし，難所クリア後</a:t>
            </a:r>
            <a:r>
              <a:rPr lang="ja-JP" altLang="en-US" sz="1050" dirty="0">
                <a:latin typeface="+mn-ea"/>
                <a:cs typeface="メイリオ" pitchFamily="50" charset="-128"/>
              </a:rPr>
              <a:t>の走行</a:t>
            </a:r>
            <a:r>
              <a:rPr lang="ja-JP" altLang="en-US" sz="1050" dirty="0" smtClean="0">
                <a:latin typeface="+mn-ea"/>
                <a:cs typeface="メイリオ" pitchFamily="50" charset="-128"/>
              </a:rPr>
              <a:t>ログから自己位置推定をするには誤差が多く信頼できない．よって自己位置推定に頼らずラインの左右どちらに外れてしまっても復帰できるようにする</a:t>
            </a:r>
            <a:r>
              <a:rPr lang="ja-JP" altLang="en-US" sz="1050" dirty="0">
                <a:latin typeface="+mn-ea"/>
                <a:cs typeface="メイリオ" pitchFamily="50" charset="-128"/>
              </a:rPr>
              <a:t>．</a:t>
            </a:r>
            <a:r>
              <a:rPr lang="ja-JP" altLang="en-US" sz="1050" dirty="0" smtClean="0">
                <a:latin typeface="+mn-ea"/>
                <a:cs typeface="メイリオ" pitchFamily="50" charset="-128"/>
              </a:rPr>
              <a:t>なお</a:t>
            </a:r>
            <a:r>
              <a:rPr lang="ja-JP" altLang="en-US" sz="1050" dirty="0">
                <a:latin typeface="+mn-ea"/>
                <a:cs typeface="メイリオ" pitchFamily="50" charset="-128"/>
              </a:rPr>
              <a:t>，</a:t>
            </a:r>
            <a:r>
              <a:rPr lang="ja-JP" altLang="en-US" sz="1050" dirty="0" smtClean="0">
                <a:latin typeface="+mn-ea"/>
                <a:cs typeface="メイリオ" pitchFamily="50" charset="-128"/>
              </a:rPr>
              <a:t>必ず右</a:t>
            </a:r>
            <a:r>
              <a:rPr lang="ja-JP" altLang="en-US" sz="1050" dirty="0">
                <a:latin typeface="+mn-ea"/>
                <a:cs typeface="メイリオ" pitchFamily="50" charset="-128"/>
              </a:rPr>
              <a:t>エッジに復帰するように設計</a:t>
            </a:r>
            <a:r>
              <a:rPr lang="ja-JP" altLang="en-US" sz="1050" dirty="0" smtClean="0">
                <a:latin typeface="+mn-ea"/>
                <a:cs typeface="メイリオ" pitchFamily="50" charset="-128"/>
              </a:rPr>
              <a:t>した．</a:t>
            </a:r>
            <a:endParaRPr lang="en-US" altLang="ja-JP" sz="1050" dirty="0" smtClean="0">
              <a:latin typeface="+mn-ea"/>
              <a:cs typeface="メイリオ" pitchFamily="50" charset="-128"/>
            </a:endParaRP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1941" y="6384776"/>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06915" y="7993335"/>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73387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733880"/>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4" y="6442297"/>
            <a:ext cx="867332" cy="200349"/>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351959" y="7654230"/>
            <a:ext cx="1080120"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車重がしっぽに集中し角度制御が不安定に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2" y="6769199"/>
            <a:ext cx="1329293"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急激な角度変化で角度が</a:t>
            </a:r>
            <a:r>
              <a:rPr kumimoji="1" lang="en-US" altLang="ja-JP" sz="800" dirty="0" smtClean="0">
                <a:latin typeface="メイリオ" pitchFamily="50" charset="-128"/>
                <a:ea typeface="メイリオ" pitchFamily="50" charset="-128"/>
                <a:cs typeface="メイリオ" pitchFamily="50" charset="-128"/>
              </a:rPr>
              <a:t/>
            </a:r>
            <a:br>
              <a:rPr kumimoji="1" lang="en-US" altLang="ja-JP" sz="800" dirty="0" smtClean="0">
                <a:latin typeface="メイリオ" pitchFamily="50" charset="-128"/>
                <a:ea typeface="メイリオ" pitchFamily="50" charset="-128"/>
                <a:cs typeface="メイリオ" pitchFamily="50" charset="-128"/>
              </a:rPr>
            </a:br>
            <a:r>
              <a:rPr kumimoji="1" lang="ja-JP" altLang="en-US" sz="800" dirty="0" smtClean="0">
                <a:latin typeface="メイリオ" pitchFamily="50" charset="-128"/>
                <a:ea typeface="メイリオ" pitchFamily="50" charset="-128"/>
                <a:cs typeface="メイリオ" pitchFamily="50" charset="-128"/>
              </a:rPr>
              <a:t>目標角度を大きく超えている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062737"/>
            <a:ext cx="1069615"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470329" y="9079879"/>
            <a:ext cx="1241177"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走行体の重みにも耐えられる安定した制御が可能に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785423"/>
            <a:ext cx="825236"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10"/>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3"/>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4"/>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mn-ea"/>
                    <a:cs typeface="メイリオ" pitchFamily="50" charset="-128"/>
                  </a:rPr>
                  <a:t>ルックアップゲートを通過するためにはしっぽの角度を変化させ走行体を傾け，通過後</a:t>
                </a:r>
                <a:r>
                  <a:rPr lang="ja-JP" altLang="en-US" sz="1050" dirty="0">
                    <a:latin typeface="+mn-ea"/>
                    <a:cs typeface="メイリオ" pitchFamily="50" charset="-128"/>
                  </a:rPr>
                  <a:t>に元の角度に戻す必要が</a:t>
                </a:r>
                <a:r>
                  <a:rPr lang="ja-JP" altLang="en-US" sz="1050" dirty="0" smtClean="0">
                    <a:latin typeface="+mn-ea"/>
                    <a:cs typeface="メイリオ" pitchFamily="50" charset="-128"/>
                  </a:rPr>
                  <a:t>ある．しかし，しっぽ</a:t>
                </a:r>
                <a:r>
                  <a:rPr lang="ja-JP" altLang="en-US" sz="1050" dirty="0">
                    <a:latin typeface="+mn-ea"/>
                    <a:cs typeface="メイリオ" pitchFamily="50" charset="-128"/>
                  </a:rPr>
                  <a:t>の角度の急激な変化に</a:t>
                </a:r>
                <a:r>
                  <a:rPr lang="ja-JP" altLang="en-US" sz="1050" dirty="0" smtClean="0">
                    <a:latin typeface="+mn-ea"/>
                    <a:cs typeface="メイリオ" pitchFamily="50" charset="-128"/>
                  </a:rPr>
                  <a:t>よって走行体が</a:t>
                </a:r>
                <a:r>
                  <a:rPr lang="ja-JP" altLang="en-US" sz="1050" dirty="0">
                    <a:latin typeface="+mn-ea"/>
                    <a:cs typeface="メイリオ" pitchFamily="50" charset="-128"/>
                  </a:rPr>
                  <a:t>倒れてしまうなどの問題が</a:t>
                </a:r>
                <a:r>
                  <a:rPr lang="ja-JP" altLang="en-US" sz="1050" dirty="0" smtClean="0">
                    <a:latin typeface="+mn-ea"/>
                    <a:cs typeface="メイリオ" pitchFamily="50" charset="-128"/>
                  </a:rPr>
                  <a:t>あった．そこで，目標とするしっぽ角度に到達するまで、目標角度自体を</a:t>
                </a:r>
                <a14:m>
                  <m:oMath xmlns:m="http://schemas.openxmlformats.org/officeDocument/2006/math">
                    <m:r>
                      <a:rPr lang="en-US" altLang="ja-JP" sz="1050" b="0" i="0" u="sng" smtClean="0">
                        <a:latin typeface="Cambria Math"/>
                        <a:cs typeface="メイリオ" pitchFamily="50" charset="-128"/>
                      </a:rPr>
                      <m:t>1</m:t>
                    </m:r>
                    <m:r>
                      <a:rPr lang="en-US" altLang="ja-JP" sz="1050" i="1" u="sng" smtClean="0">
                        <a:latin typeface="Cambria Math"/>
                        <a:cs typeface="メイリオ" pitchFamily="50" charset="-128"/>
                      </a:rPr>
                      <m:t>°</m:t>
                    </m:r>
                  </m:oMath>
                </a14:m>
                <a:r>
                  <a:rPr lang="ja-JP" altLang="en-US" sz="1050" u="sng" dirty="0" smtClean="0">
                    <a:latin typeface="+mn-ea"/>
                    <a:cs typeface="メイリオ" pitchFamily="50" charset="-128"/>
                  </a:rPr>
                  <a:t>ずつ</a:t>
                </a:r>
                <a:r>
                  <a:rPr lang="ja-JP" altLang="en-US" sz="1050" u="sng" dirty="0">
                    <a:latin typeface="+mn-ea"/>
                    <a:cs typeface="メイリオ" pitchFamily="50" charset="-128"/>
                  </a:rPr>
                  <a:t>変化させる</a:t>
                </a:r>
                <a:r>
                  <a:rPr lang="ja-JP" altLang="en-US" sz="1050" dirty="0" smtClean="0">
                    <a:latin typeface="+mn-ea"/>
                    <a:cs typeface="メイリオ" pitchFamily="50" charset="-128"/>
                  </a:rPr>
                  <a:t>ことで角度の急激な変化</a:t>
                </a:r>
                <a:r>
                  <a:rPr lang="ja-JP" altLang="en-US" sz="1050" dirty="0">
                    <a:latin typeface="+mn-ea"/>
                    <a:cs typeface="メイリオ" pitchFamily="50" charset="-128"/>
                  </a:rPr>
                  <a:t>を</a:t>
                </a:r>
                <a:r>
                  <a:rPr lang="ja-JP" altLang="en-US" sz="1050" dirty="0" smtClean="0">
                    <a:latin typeface="+mn-ea"/>
                    <a:cs typeface="メイリオ" pitchFamily="50" charset="-128"/>
                  </a:rPr>
                  <a:t>抑える．</a:t>
                </a:r>
                <a:endParaRPr lang="en-US" altLang="ja-JP" sz="1050" dirty="0">
                  <a:latin typeface="+mn-ea"/>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7" y="5200201"/>
                <a:ext cx="4295847" cy="900246"/>
              </a:xfrm>
              <a:prstGeom prst="rect">
                <a:avLst/>
              </a:prstGeom>
              <a:blipFill rotWithShape="1">
                <a:blip r:embed="rId15"/>
                <a:stretch>
                  <a:fillRect b="-3378"/>
                </a:stretch>
              </a:blipFill>
            </p:spPr>
            <p:txBody>
              <a:bodyPr/>
              <a:lstStyle/>
              <a:p>
                <a:r>
                  <a:rPr lang="ja-JP" altLang="en-US">
                    <a:noFill/>
                  </a:rPr>
                  <a:t> </a:t>
                </a:r>
              </a:p>
            </p:txBody>
          </p:sp>
        </mc:Fallback>
      </mc:AlternateContent>
      <p:sp>
        <p:nvSpPr>
          <p:cNvPr id="268" name="円弧 267"/>
          <p:cNvSpPr/>
          <p:nvPr/>
        </p:nvSpPr>
        <p:spPr>
          <a:xfrm rot="16200000">
            <a:off x="10344905" y="8339484"/>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0" name="円/楕円 269"/>
          <p:cNvSpPr/>
          <p:nvPr/>
        </p:nvSpPr>
        <p:spPr>
          <a:xfrm>
            <a:off x="12489815" y="898101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22910" y="8649456"/>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592464">
            <a:off x="11528212" y="8615611"/>
            <a:ext cx="934303" cy="914400"/>
          </a:xfrm>
          <a:prstGeom prst="arc">
            <a:avLst>
              <a:gd name="adj1" fmla="val 21324979"/>
              <a:gd name="adj2" fmla="val 4027401"/>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264819" y="8487615"/>
            <a:ext cx="132640" cy="30906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64819" y="8162687"/>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155999" y="8768673"/>
            <a:ext cx="144016" cy="164414"/>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351520" y="8435976"/>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391182" y="841336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457364" y="8205845"/>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0" name="テキスト ボックス 279"/>
          <p:cNvSpPr txBox="1"/>
          <p:nvPr/>
        </p:nvSpPr>
        <p:spPr>
          <a:xfrm>
            <a:off x="9810670" y="8483984"/>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167227" y="891892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997342" y="829050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13382" y="835262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852189" y="853601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05418" y="82175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198487" y="807105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grpSp>
        <p:nvGrpSpPr>
          <p:cNvPr id="4" name="グループ化 3"/>
          <p:cNvGrpSpPr/>
          <p:nvPr/>
        </p:nvGrpSpPr>
        <p:grpSpPr>
          <a:xfrm>
            <a:off x="9440423" y="9220212"/>
            <a:ext cx="976490" cy="307777"/>
            <a:chOff x="9502511" y="9118070"/>
            <a:chExt cx="976490" cy="307777"/>
          </a:xfrm>
        </p:grpSpPr>
        <p:sp>
          <p:nvSpPr>
            <p:cNvPr id="279" name="テキスト ボックス 278"/>
            <p:cNvSpPr txBox="1"/>
            <p:nvPr/>
          </p:nvSpPr>
          <p:spPr>
            <a:xfrm>
              <a:off x="9502511" y="911807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sp>
        <p:nvSpPr>
          <p:cNvPr id="288" name="テキスト ボックス 287"/>
          <p:cNvSpPr txBox="1"/>
          <p:nvPr/>
        </p:nvSpPr>
        <p:spPr>
          <a:xfrm>
            <a:off x="9535742" y="6354926"/>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54645" y="6354692"/>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03540" y="6569174"/>
            <a:ext cx="1758012" cy="1408078"/>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へ９０度旋回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未満落下地点へ戻る</a:t>
            </a:r>
            <a:r>
              <a:rPr lang="en-US" altLang="ja-JP" sz="1050" dirty="0" smtClean="0">
                <a:latin typeface="メイリオ" pitchFamily="50" charset="-128"/>
                <a:ea typeface="メイリオ" pitchFamily="50" charset="-128"/>
                <a:cs typeface="メイリオ" pitchFamily="50" charset="-128"/>
              </a:rPr>
              <a:t>.</a:t>
            </a:r>
          </a:p>
          <a:p>
            <a:r>
              <a:rPr lang="ja-JP" altLang="en-US" sz="1050" dirty="0" smtClean="0">
                <a:latin typeface="メイリオ" pitchFamily="50" charset="-128"/>
                <a:ea typeface="メイリオ" pitchFamily="50" charset="-128"/>
                <a:cs typeface="メイリオ" pitchFamily="50" charset="-128"/>
              </a:rPr>
              <a:t>③右へ旋回，エッジ検出２回検目でライントレース再開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01410" y="85859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408862" y="6559610"/>
            <a:ext cx="1885679" cy="1569660"/>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２回検出</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a:latin typeface="メイリオ" pitchFamily="50" charset="-128"/>
                <a:ea typeface="メイリオ" pitchFamily="50" charset="-128"/>
                <a:cs typeface="メイリオ" pitchFamily="50" charset="-128"/>
              </a:rPr>
              <a:t>②右へ</a:t>
            </a:r>
            <a:r>
              <a:rPr lang="ja-JP" altLang="en-US" sz="1050" dirty="0" smtClean="0">
                <a:latin typeface="メイリオ" pitchFamily="50" charset="-128"/>
                <a:ea typeface="メイリオ" pitchFamily="50" charset="-128"/>
                <a:cs typeface="メイリオ" pitchFamily="50" charset="-128"/>
              </a:rPr>
              <a:t>旋回</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エッジを２回検出後，さらに旋回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a:t>
            </a:r>
            <a:r>
              <a:rPr lang="ja-JP" altLang="en-US" sz="1050" dirty="0">
                <a:latin typeface="メイリオ" pitchFamily="50" charset="-128"/>
                <a:ea typeface="メイリオ" pitchFamily="50" charset="-128"/>
                <a:cs typeface="メイリオ" pitchFamily="50" charset="-128"/>
              </a:rPr>
              <a:t>へ</a:t>
            </a:r>
            <a:r>
              <a:rPr lang="ja-JP" altLang="en-US" sz="1050" dirty="0" smtClean="0">
                <a:latin typeface="メイリオ" pitchFamily="50" charset="-128"/>
                <a:ea typeface="メイリオ" pitchFamily="50" charset="-128"/>
                <a:cs typeface="メイリオ" pitchFamily="50" charset="-128"/>
              </a:rPr>
              <a:t>直進，エッジ検出後ライントレース再開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6746" y="3263228"/>
            <a:ext cx="4095853" cy="1223412"/>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ja-JP" altLang="en-US" sz="1050" dirty="0" smtClean="0">
                <a:latin typeface="+mn-ea"/>
              </a:rPr>
              <a:t>．</a:t>
            </a:r>
            <a:endParaRPr lang="en-US" altLang="ja-JP" sz="1050" dirty="0" smtClean="0">
              <a:latin typeface="+mn-ea"/>
            </a:endParaRPr>
          </a:p>
          <a:p>
            <a:pPr indent="-182935"/>
            <a:r>
              <a:rPr lang="ja-JP" altLang="en-US" sz="1050" dirty="0" smtClean="0">
                <a:latin typeface="+mn-ea"/>
              </a:rPr>
              <a:t>曲率</a:t>
            </a:r>
            <a:r>
              <a:rPr lang="ja-JP" altLang="en-US" sz="1050" dirty="0">
                <a:latin typeface="+mn-ea"/>
              </a:rPr>
              <a:t>半径と移動距離算出を組み合わせることにより、仮想のラインをトレースすることも可能である</a:t>
            </a:r>
            <a:r>
              <a:rPr lang="ja-JP" altLang="en-US" sz="1050" dirty="0" smtClean="0">
                <a:latin typeface="+mn-ea"/>
              </a:rPr>
              <a:t>．</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a:latin typeface="+mn-ea"/>
              </a:rPr>
              <a:t>PID</a:t>
            </a:r>
            <a:r>
              <a:rPr lang="ja-JP" altLang="en-US" sz="1050" dirty="0">
                <a:latin typeface="+mn-ea"/>
              </a:rPr>
              <a:t>制御と組み合わせた</a:t>
            </a:r>
            <a:r>
              <a:rPr lang="ja-JP" altLang="en-US" sz="1050" u="sng" dirty="0">
                <a:latin typeface="+mn-ea"/>
              </a:rPr>
              <a:t>ハイブリッド</a:t>
            </a:r>
            <a:r>
              <a:rPr lang="en-US" altLang="ja-JP" sz="1050" u="sng" dirty="0">
                <a:latin typeface="+mn-ea"/>
              </a:rPr>
              <a:t>PID</a:t>
            </a:r>
            <a:r>
              <a:rPr lang="ja-JP" altLang="en-US" sz="1050" u="sng" dirty="0">
                <a:latin typeface="+mn-ea"/>
              </a:rPr>
              <a:t>制御</a:t>
            </a:r>
            <a:r>
              <a:rPr lang="ja-JP" altLang="en-US" sz="1050" dirty="0" smtClean="0">
                <a:latin typeface="+mn-ea"/>
              </a:rPr>
              <a:t>を実現</a:t>
            </a:r>
            <a:endParaRPr lang="en-US" altLang="ja-JP" sz="1050" dirty="0" smtClean="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nvGrpSpPr>
          <p:cNvPr id="243" name="グループ化 242"/>
          <p:cNvGrpSpPr/>
          <p:nvPr/>
        </p:nvGrpSpPr>
        <p:grpSpPr>
          <a:xfrm>
            <a:off x="9946117" y="0"/>
            <a:ext cx="3638121" cy="1195200"/>
            <a:chOff x="9946117" y="0"/>
            <a:chExt cx="3638121" cy="1195200"/>
          </a:xfrm>
        </p:grpSpPr>
        <p:sp>
          <p:nvSpPr>
            <p:cNvPr id="244" name="テキスト ボックス 243"/>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245" name="Picture 2"/>
            <p:cNvPicPr>
              <a:picLocks noChangeAspect="1" noChangeArrowheads="1"/>
            </p:cNvPicPr>
            <p:nvPr/>
          </p:nvPicPr>
          <p:blipFill rotWithShape="1">
            <a:blip r:embed="rId1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2123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8116</TotalTime>
  <Words>1245</Words>
  <Application>Microsoft Office PowerPoint</Application>
  <PresentationFormat>ユーザー設定</PresentationFormat>
  <Paragraphs>216</Paragraphs>
  <Slides>7</Slides>
  <Notes>3</Notes>
  <HiddenSlides>3</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構造</vt:lpstr>
      <vt:lpstr>■ 振る舞い</vt:lpstr>
      <vt:lpstr>■ 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tahichi_ver2.0</cp:lastModifiedBy>
  <cp:revision>299</cp:revision>
  <cp:lastPrinted>2012-09-11T04:21:05Z</cp:lastPrinted>
  <dcterms:created xsi:type="dcterms:W3CDTF">2012-09-03T09:45:52Z</dcterms:created>
  <dcterms:modified xsi:type="dcterms:W3CDTF">2013-09-07T06:17:42Z</dcterms:modified>
</cp:coreProperties>
</file>