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8" r:id="rId3"/>
    <p:sldId id="262" r:id="rId4"/>
    <p:sldId id="259" r:id="rId5"/>
    <p:sldId id="257" r:id="rId6"/>
    <p:sldId id="264" r:id="rId7"/>
    <p:sldId id="266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 showGuides="1"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58104-749C-4424-8CF1-41F78AA75324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6BA48-89A6-447D-A03D-35B5F2A6F9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6BA48-89A6-447D-A03D-35B5F2A6F97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6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Lee\Desktop\RIMG0223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7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9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6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63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6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15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4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3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08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96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3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CE06-DCA4-4B25-AF77-5B9EB39516BC}" type="datetimeFigureOut">
              <a:rPr kumimoji="1" lang="ja-JP" altLang="en-US" smtClean="0"/>
              <a:t>2013/8/13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9163-8BB9-4833-A7E9-A93036DC1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00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87624" y="3645024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輝度</a:t>
            </a:r>
            <a:r>
              <a:rPr kumimoji="1" lang="en-US" altLang="ja-JP" dirty="0" smtClean="0"/>
              <a:t>PID</a:t>
            </a:r>
            <a:r>
              <a:rPr kumimoji="1" lang="ja-JP" altLang="en-US" dirty="0" smtClean="0"/>
              <a:t>＋曲率</a:t>
            </a:r>
            <a:r>
              <a:rPr kumimoji="1" lang="en-US" altLang="ja-JP" dirty="0" smtClean="0"/>
              <a:t>PID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7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+mj-ea"/>
                <a:cs typeface="メイリオ" pitchFamily="50" charset="-128"/>
              </a:rPr>
              <a:t>ベーシックコース攻略方針</a:t>
            </a:r>
            <a:endParaRPr kumimoji="1" lang="ja-JP" altLang="en-US" sz="3600" dirty="0">
              <a:latin typeface="+mj-ea"/>
              <a:cs typeface="メイリオ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>
                <a:solidFill>
                  <a:schemeClr val="accent2"/>
                </a:solidFill>
                <a:latin typeface="+mn-ea"/>
                <a:cs typeface="メイリオ" pitchFamily="50" charset="-128"/>
              </a:rPr>
              <a:t>高速</a:t>
            </a:r>
            <a:r>
              <a:rPr kumimoji="1" lang="ja-JP" altLang="en-US" sz="2800" dirty="0" smtClean="0">
                <a:latin typeface="+mn-ea"/>
                <a:cs typeface="メイリオ" pitchFamily="50" charset="-128"/>
              </a:rPr>
              <a:t>かつ</a:t>
            </a:r>
            <a:r>
              <a:rPr lang="ja-JP" altLang="en-US" sz="2800" dirty="0" smtClean="0">
                <a:solidFill>
                  <a:schemeClr val="accent2"/>
                </a:solidFill>
                <a:latin typeface="+mn-ea"/>
                <a:cs typeface="メイリオ" pitchFamily="50" charset="-128"/>
              </a:rPr>
              <a:t>安定</a:t>
            </a:r>
            <a:r>
              <a:rPr lang="ja-JP" altLang="en-US" sz="2800" dirty="0">
                <a:latin typeface="+mn-ea"/>
                <a:cs typeface="メイリオ" pitchFamily="50" charset="-128"/>
              </a:rPr>
              <a:t>したライントレース</a:t>
            </a:r>
            <a:endParaRPr kumimoji="1" lang="en-US" altLang="ja-JP" sz="2800" dirty="0" smtClean="0">
              <a:latin typeface="+mn-ea"/>
              <a:cs typeface="メイリオ" pitchFamily="50" charset="-128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solidFill>
                  <a:schemeClr val="accent2"/>
                </a:solidFill>
                <a:latin typeface="+mn-ea"/>
                <a:cs typeface="メイリオ" pitchFamily="50" charset="-128"/>
              </a:rPr>
              <a:t>高速</a:t>
            </a:r>
            <a:endParaRPr lang="en-US" altLang="ja-JP" sz="2400" dirty="0">
              <a:latin typeface="+mn-ea"/>
              <a:cs typeface="メイリオ" pitchFamily="50" charset="-128"/>
            </a:endParaRPr>
          </a:p>
          <a:p>
            <a:pPr marL="457200" lvl="1" indent="0">
              <a:buNone/>
            </a:pPr>
            <a:r>
              <a:rPr lang="en-US" altLang="ja-JP" sz="2400" dirty="0" smtClean="0">
                <a:latin typeface="+mn-ea"/>
                <a:cs typeface="メイリオ" pitchFamily="50" charset="-128"/>
              </a:rPr>
              <a:t>Forward</a:t>
            </a:r>
            <a:r>
              <a:rPr lang="ja-JP" altLang="en-US" sz="2400" dirty="0" smtClean="0">
                <a:latin typeface="+mn-ea"/>
                <a:cs typeface="メイリオ" pitchFamily="50" charset="-128"/>
              </a:rPr>
              <a:t>値を速度制御によってフィードバックをかけながら，限界速度で走り切る</a:t>
            </a:r>
            <a:r>
              <a:rPr lang="en-US" altLang="ja-JP" sz="2400" dirty="0" smtClean="0">
                <a:latin typeface="+mn-ea"/>
                <a:cs typeface="メイリオ" pitchFamily="50" charset="-128"/>
              </a:rPr>
              <a:t>(</a:t>
            </a:r>
            <a:r>
              <a:rPr lang="ja-JP" altLang="en-US" sz="2400" dirty="0" smtClean="0">
                <a:latin typeface="+mn-ea"/>
                <a:cs typeface="メイリオ" pitchFamily="50" charset="-128"/>
              </a:rPr>
              <a:t>限界速度は現在不明）</a:t>
            </a:r>
            <a:endParaRPr lang="en-US" altLang="ja-JP" sz="2400" dirty="0" smtClean="0">
              <a:latin typeface="+mn-ea"/>
              <a:cs typeface="メイリオ" pitchFamily="50" charset="-128"/>
            </a:endParaRPr>
          </a:p>
          <a:p>
            <a:pPr marL="457200" lvl="1" indent="0">
              <a:buNone/>
            </a:pPr>
            <a:r>
              <a:rPr lang="ja-JP" altLang="en-US" sz="2400" dirty="0">
                <a:solidFill>
                  <a:schemeClr val="accent2"/>
                </a:solidFill>
                <a:latin typeface="+mn-ea"/>
                <a:cs typeface="メイリオ" pitchFamily="50" charset="-128"/>
              </a:rPr>
              <a:t>安定</a:t>
            </a:r>
            <a:r>
              <a:rPr lang="en-US" altLang="ja-JP" sz="2400" dirty="0" smtClean="0">
                <a:latin typeface="+mn-ea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+mn-ea"/>
                <a:cs typeface="メイリオ" pitchFamily="50" charset="-128"/>
              </a:rPr>
            </a:br>
            <a:r>
              <a:rPr lang="ja-JP" altLang="en-US" sz="2400" dirty="0" smtClean="0">
                <a:latin typeface="+mn-ea"/>
                <a:cs typeface="メイリオ" pitchFamily="50" charset="-128"/>
              </a:rPr>
              <a:t>輝度＋曲率</a:t>
            </a:r>
            <a:r>
              <a:rPr lang="en-US" altLang="ja-JP" sz="2400" dirty="0" smtClean="0">
                <a:latin typeface="+mn-ea"/>
                <a:cs typeface="メイリオ" pitchFamily="50" charset="-128"/>
              </a:rPr>
              <a:t>Hybrid PID</a:t>
            </a:r>
            <a:br>
              <a:rPr lang="en-US" altLang="ja-JP" sz="2400" dirty="0" smtClean="0">
                <a:latin typeface="+mn-ea"/>
                <a:cs typeface="メイリオ" pitchFamily="50" charset="-128"/>
              </a:rPr>
            </a:br>
            <a:r>
              <a:rPr lang="ja-JP" altLang="en-US" sz="2400" dirty="0" smtClean="0">
                <a:latin typeface="+mn-ea"/>
                <a:cs typeface="メイリオ" pitchFamily="50" charset="-128"/>
              </a:rPr>
              <a:t>→ラインへの追従性の追求</a:t>
            </a:r>
            <a:endParaRPr lang="en-US" altLang="ja-JP" sz="2400" dirty="0" smtClean="0">
              <a:latin typeface="+mn-ea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1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>
                <a:latin typeface="+mj-ea"/>
                <a:cs typeface="メイリオ" pitchFamily="50" charset="-128"/>
              </a:rPr>
              <a:t>PID</a:t>
            </a:r>
            <a:r>
              <a:rPr lang="ja-JP" altLang="en-US" sz="3600" dirty="0" smtClean="0">
                <a:latin typeface="+mj-ea"/>
                <a:cs typeface="メイリオ" pitchFamily="50" charset="-128"/>
              </a:rPr>
              <a:t>制御について</a:t>
            </a:r>
            <a:endParaRPr kumimoji="1" lang="ja-JP" altLang="en-US" sz="3600" dirty="0">
              <a:latin typeface="+mj-ea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07505" y="1488048"/>
                <a:ext cx="9036496" cy="3813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 smtClean="0">
                    <a:latin typeface="+mn-ea"/>
                  </a:rPr>
                  <a:t>制御対象の計測値（</a:t>
                </a:r>
                <a:r>
                  <a:rPr lang="ja-JP" altLang="en-US" sz="2000" dirty="0" smtClean="0">
                    <a:solidFill>
                      <a:schemeClr val="accent2"/>
                    </a:solidFill>
                    <a:latin typeface="+mn-ea"/>
                  </a:rPr>
                  <a:t>現在値</a:t>
                </a:r>
                <a:r>
                  <a:rPr lang="ja-JP" altLang="en-US" sz="2000" dirty="0" smtClean="0">
                    <a:latin typeface="+mn-ea"/>
                  </a:rPr>
                  <a:t>）が</a:t>
                </a:r>
                <a:r>
                  <a:rPr lang="ja-JP" altLang="en-US" sz="2000" dirty="0" smtClean="0">
                    <a:solidFill>
                      <a:schemeClr val="accent2"/>
                    </a:solidFill>
                    <a:latin typeface="+mn-ea"/>
                  </a:rPr>
                  <a:t>目標値</a:t>
                </a:r>
                <a:r>
                  <a:rPr lang="ja-JP" altLang="en-US" sz="2000" dirty="0" smtClean="0">
                    <a:latin typeface="+mn-ea"/>
                  </a:rPr>
                  <a:t>となるように制御する仕組みのひとつ</a:t>
                </a:r>
                <a:r>
                  <a:rPr lang="en-US" altLang="ja-JP" sz="2000" dirty="0" smtClean="0">
                    <a:latin typeface="+mn-ea"/>
                  </a:rPr>
                  <a:t/>
                </a:r>
                <a:br>
                  <a:rPr lang="en-US" altLang="ja-JP" sz="2000" dirty="0" smtClean="0">
                    <a:latin typeface="+mn-ea"/>
                  </a:rPr>
                </a:br>
                <a:r>
                  <a:rPr lang="en-US" altLang="ja-JP" sz="2000" dirty="0" smtClean="0">
                    <a:latin typeface="+mn-ea"/>
                  </a:rPr>
                  <a:t/>
                </a:r>
                <a:br>
                  <a:rPr lang="en-US" altLang="ja-JP" sz="2000" dirty="0" smtClean="0">
                    <a:latin typeface="+mn-ea"/>
                  </a:rPr>
                </a:br>
                <a:r>
                  <a:rPr lang="ja-JP" altLang="en-US" sz="2000" dirty="0" smtClean="0">
                    <a:latin typeface="+mn-ea"/>
                  </a:rPr>
                  <a:t>制御対象は不特定な要因からも影響を受けるが，</a:t>
                </a:r>
                <a:r>
                  <a:rPr lang="en-US" altLang="ja-JP" sz="2000" dirty="0" smtClean="0">
                    <a:latin typeface="+mn-ea"/>
                  </a:rPr>
                  <a:t/>
                </a:r>
                <a:br>
                  <a:rPr lang="en-US" altLang="ja-JP" sz="2000" dirty="0" smtClean="0">
                    <a:latin typeface="+mn-ea"/>
                  </a:rPr>
                </a:br>
                <a:r>
                  <a:rPr lang="ja-JP" altLang="en-US" sz="2000" dirty="0" smtClean="0">
                    <a:latin typeface="+mn-ea"/>
                  </a:rPr>
                  <a:t>その都度出力を修正しフィードバックを繰り返すことで制御を行う</a:t>
                </a:r>
                <a:endParaRPr lang="en-US" altLang="ja-JP" sz="2000" dirty="0" smtClean="0">
                  <a:latin typeface="+mn-ea"/>
                </a:endParaRPr>
              </a:p>
              <a:p>
                <a:endParaRPr lang="en-US" altLang="ja-JP" sz="2000" dirty="0">
                  <a:latin typeface="+mn-ea"/>
                </a:endParaRPr>
              </a:p>
              <a:p>
                <a:r>
                  <a:rPr lang="en-US" altLang="ja-JP" sz="2000" dirty="0" smtClean="0">
                    <a:latin typeface="+mn-ea"/>
                  </a:rPr>
                  <a:t>P, I, D </a:t>
                </a:r>
                <a:r>
                  <a:rPr lang="ja-JP" altLang="en-US" sz="2000" dirty="0">
                    <a:latin typeface="+mn-ea"/>
                  </a:rPr>
                  <a:t>は</a:t>
                </a:r>
                <a:r>
                  <a:rPr lang="ja-JP" altLang="en-US" sz="2000" dirty="0" smtClean="0">
                    <a:latin typeface="+mn-ea"/>
                  </a:rPr>
                  <a:t>それぞれ，</a:t>
                </a:r>
                <a:r>
                  <a:rPr lang="en-US" altLang="ja-JP" sz="2000" dirty="0" smtClean="0">
                    <a:latin typeface="+mn-ea"/>
                  </a:rPr>
                  <a:t/>
                </a:r>
                <a:br>
                  <a:rPr lang="en-US" altLang="ja-JP" sz="2000" dirty="0" smtClean="0">
                    <a:latin typeface="+mn-ea"/>
                  </a:rPr>
                </a:br>
                <a:r>
                  <a:rPr lang="en-US" altLang="ja-JP" sz="2000" dirty="0" smtClean="0">
                    <a:solidFill>
                      <a:schemeClr val="accent2"/>
                    </a:solidFill>
                    <a:latin typeface="+mn-ea"/>
                  </a:rPr>
                  <a:t>Proportion</a:t>
                </a:r>
                <a:r>
                  <a:rPr lang="ja-JP" altLang="en-US" sz="2000" dirty="0">
                    <a:latin typeface="+mn-ea"/>
                  </a:rPr>
                  <a:t>（</a:t>
                </a:r>
                <a:r>
                  <a:rPr lang="ja-JP" altLang="en-US" sz="2000" dirty="0">
                    <a:solidFill>
                      <a:schemeClr val="accent2"/>
                    </a:solidFill>
                    <a:latin typeface="+mn-ea"/>
                  </a:rPr>
                  <a:t>比例</a:t>
                </a:r>
                <a:r>
                  <a:rPr lang="ja-JP" altLang="en-US" sz="2000" dirty="0" smtClean="0">
                    <a:latin typeface="+mn-ea"/>
                  </a:rPr>
                  <a:t>）</a:t>
                </a:r>
                <a:r>
                  <a:rPr lang="en-US" altLang="ja-JP" sz="2000" dirty="0" smtClean="0">
                    <a:solidFill>
                      <a:schemeClr val="accent2"/>
                    </a:solidFill>
                    <a:latin typeface="+mn-ea"/>
                  </a:rPr>
                  <a:t>Integral</a:t>
                </a:r>
                <a:r>
                  <a:rPr lang="ja-JP" altLang="en-US" sz="2000" dirty="0">
                    <a:latin typeface="+mn-ea"/>
                  </a:rPr>
                  <a:t>（</a:t>
                </a:r>
                <a:r>
                  <a:rPr lang="ja-JP" altLang="en-US" sz="2000" dirty="0">
                    <a:solidFill>
                      <a:schemeClr val="accent2"/>
                    </a:solidFill>
                    <a:latin typeface="+mn-ea"/>
                  </a:rPr>
                  <a:t>積分</a:t>
                </a:r>
                <a:r>
                  <a:rPr lang="ja-JP" altLang="en-US" sz="2000" dirty="0" smtClean="0">
                    <a:latin typeface="+mn-ea"/>
                  </a:rPr>
                  <a:t>）</a:t>
                </a:r>
                <a:r>
                  <a:rPr lang="en-US" altLang="ja-JP" sz="2000" dirty="0" smtClean="0">
                    <a:solidFill>
                      <a:schemeClr val="accent2"/>
                    </a:solidFill>
                    <a:latin typeface="+mn-ea"/>
                  </a:rPr>
                  <a:t>Differential</a:t>
                </a:r>
                <a:r>
                  <a:rPr lang="ja-JP" altLang="en-US" sz="2000" dirty="0">
                    <a:latin typeface="+mn-ea"/>
                  </a:rPr>
                  <a:t>（</a:t>
                </a:r>
                <a:r>
                  <a:rPr lang="ja-JP" altLang="en-US" sz="2000" dirty="0">
                    <a:solidFill>
                      <a:schemeClr val="accent2"/>
                    </a:solidFill>
                    <a:latin typeface="+mn-ea"/>
                  </a:rPr>
                  <a:t>微分</a:t>
                </a:r>
                <a:r>
                  <a:rPr lang="ja-JP" altLang="en-US" sz="2000" dirty="0">
                    <a:latin typeface="+mn-ea"/>
                  </a:rPr>
                  <a:t>）の略</a:t>
                </a:r>
                <a:r>
                  <a:rPr lang="en-US" altLang="ja-JP" sz="2000" dirty="0">
                    <a:latin typeface="+mn-ea"/>
                  </a:rPr>
                  <a:t/>
                </a:r>
                <a:br>
                  <a:rPr lang="en-US" altLang="ja-JP" sz="2000" dirty="0">
                    <a:latin typeface="+mn-ea"/>
                  </a:rPr>
                </a:br>
                <a:r>
                  <a:rPr lang="en-US" altLang="ja-JP" sz="2000" dirty="0" smtClean="0">
                    <a:latin typeface="+mn-ea"/>
                  </a:rPr>
                  <a:t/>
                </a:r>
                <a:br>
                  <a:rPr lang="en-US" altLang="ja-JP" sz="2000" dirty="0" smtClean="0">
                    <a:latin typeface="+mn-ea"/>
                  </a:rPr>
                </a:br>
                <a:r>
                  <a:rPr lang="ja-JP" altLang="en-US" sz="2000" dirty="0" smtClean="0">
                    <a:latin typeface="+mn-ea"/>
                  </a:rPr>
                  <a:t>偏差</a:t>
                </a:r>
                <a:r>
                  <a:rPr lang="ja-JP" altLang="en-US" sz="2000" dirty="0">
                    <a:latin typeface="+mn-ea"/>
                  </a:rPr>
                  <a:t>（目標値と現在値の差），偏差の時間積分，偏差の時間微分</a:t>
                </a:r>
                <a:r>
                  <a:rPr lang="ja-JP" altLang="en-US" sz="2000" dirty="0" smtClean="0">
                    <a:latin typeface="+mn-ea"/>
                  </a:rPr>
                  <a:t>の</a:t>
                </a:r>
                <a:r>
                  <a:rPr lang="en-US" altLang="ja-JP" sz="2000" dirty="0" smtClean="0">
                    <a:latin typeface="+mn-ea"/>
                  </a:rPr>
                  <a:t/>
                </a:r>
                <a:br>
                  <a:rPr lang="en-US" altLang="ja-JP" sz="2000" dirty="0" smtClean="0">
                    <a:latin typeface="+mn-ea"/>
                  </a:rPr>
                </a:br>
                <a:r>
                  <a:rPr lang="ja-JP" altLang="en-US" sz="2000" dirty="0" smtClean="0">
                    <a:latin typeface="+mn-ea"/>
                  </a:rPr>
                  <a:t>それぞれに定数</a:t>
                </a:r>
                <a:r>
                  <a:rPr lang="ja-JP" altLang="en-US" sz="2000" dirty="0">
                    <a:latin typeface="+mn-ea"/>
                  </a:rPr>
                  <a:t>を乗じたものを足し合わせたものを操作量と</a:t>
                </a:r>
                <a:r>
                  <a:rPr lang="ja-JP" altLang="en-US" sz="2000" dirty="0" smtClean="0">
                    <a:latin typeface="+mn-ea"/>
                  </a:rPr>
                  <a:t>する（</a:t>
                </a:r>
                <a:r>
                  <a:rPr lang="ja-JP" altLang="en-US" sz="2000" dirty="0">
                    <a:latin typeface="+mn-ea"/>
                  </a:rPr>
                  <a:t>式１）</a:t>
                </a:r>
                <a:endParaRPr lang="en-US" altLang="ja-JP" sz="2000" dirty="0">
                  <a:latin typeface="+mn-ea"/>
                </a:endParaRPr>
              </a:p>
              <a:p>
                <a:r>
                  <a:rPr lang="ja-JP" altLang="en-US" sz="2000" dirty="0">
                    <a:latin typeface="+mn-ea"/>
                  </a:rPr>
                  <a:t>このときの定数をそれぞれ</a:t>
                </a:r>
                <a:r>
                  <a:rPr lang="ja-JP" altLang="en-US" sz="2000" dirty="0" smtClean="0">
                    <a:latin typeface="+mn-ea"/>
                  </a:rPr>
                  <a:t>，</a:t>
                </a:r>
                <a:r>
                  <a:rPr lang="en-US" altLang="ja-JP" sz="2000" dirty="0" smtClean="0">
                    <a:latin typeface="+mn-ea"/>
                  </a:rPr>
                  <a:t/>
                </a:r>
                <a:br>
                  <a:rPr lang="en-US" altLang="ja-JP" sz="2000" dirty="0" smtClean="0">
                    <a:latin typeface="+mn-ea"/>
                  </a:rPr>
                </a:br>
                <a:r>
                  <a:rPr lang="ja-JP" altLang="en-US" sz="2000" dirty="0" smtClean="0">
                    <a:latin typeface="+mn-ea"/>
                  </a:rPr>
                  <a:t>比例係数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ja-JP" sz="20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000" dirty="0" smtClean="0">
                    <a:latin typeface="+mn-ea"/>
                  </a:rPr>
                  <a:t>, </a:t>
                </a:r>
                <a:r>
                  <a:rPr lang="ja-JP" altLang="en-US" sz="2000" dirty="0">
                    <a:latin typeface="+mn-ea"/>
                  </a:rPr>
                  <a:t>積分</a:t>
                </a:r>
                <a:r>
                  <a:rPr lang="ja-JP" altLang="en-US" sz="2000" dirty="0" smtClean="0">
                    <a:latin typeface="+mn-ea"/>
                  </a:rPr>
                  <a:t>係数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ja-JP" sz="2000" dirty="0" smtClean="0">
                    <a:latin typeface="+mn-ea"/>
                  </a:rPr>
                  <a:t>, </a:t>
                </a:r>
                <a:r>
                  <a:rPr lang="ja-JP" altLang="en-US" sz="2000" dirty="0" smtClean="0">
                    <a:latin typeface="+mn-ea"/>
                  </a:rPr>
                  <a:t>微分</a:t>
                </a:r>
                <a:r>
                  <a:rPr lang="ja-JP" altLang="en-US" sz="2000" dirty="0">
                    <a:latin typeface="+mn-ea"/>
                  </a:rPr>
                  <a:t>係数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ja-JP" sz="2000">
                        <a:latin typeface="Cambria Math"/>
                      </a:rPr>
                      <m:t>)</m:t>
                    </m:r>
                  </m:oMath>
                </a14:m>
                <a:r>
                  <a:rPr lang="ja-JP" altLang="en-US" sz="2000" dirty="0">
                    <a:latin typeface="+mn-ea"/>
                  </a:rPr>
                  <a:t>と</a:t>
                </a:r>
                <a:r>
                  <a:rPr lang="ja-JP" altLang="en-US" sz="2000" dirty="0" smtClean="0">
                    <a:latin typeface="+mn-ea"/>
                  </a:rPr>
                  <a:t>いう</a:t>
                </a:r>
                <a:endParaRPr lang="en-US" altLang="ja-JP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1488048"/>
                <a:ext cx="9036496" cy="3813160"/>
              </a:xfrm>
              <a:prstGeom prst="rect">
                <a:avLst/>
              </a:prstGeom>
              <a:blipFill rotWithShape="1">
                <a:blip r:embed="rId2"/>
                <a:stretch>
                  <a:fillRect l="-742" t="-958" b="-17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/>
          <p:cNvGrpSpPr/>
          <p:nvPr/>
        </p:nvGrpSpPr>
        <p:grpSpPr>
          <a:xfrm>
            <a:off x="1896813" y="5373216"/>
            <a:ext cx="5350375" cy="1189685"/>
            <a:chOff x="1907704" y="4365104"/>
            <a:chExt cx="5350375" cy="1189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907704" y="4365104"/>
                  <a:ext cx="5350375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i="1" smtClean="0">
                            <a:latin typeface="Cambria Math"/>
                          </a:rPr>
                          <m:t>操作量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𝑒𝑑𝑡</m:t>
                            </m:r>
                          </m:e>
                        </m:nary>
                        <m:r>
                          <a:rPr lang="en-US" altLang="ja-JP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/>
                              </a:rPr>
                              <m:t>𝑑𝑒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ja-JP" altLang="en-US" b="0" i="1" smtClean="0">
                            <a:latin typeface="Cambria Math"/>
                          </a:rPr>
                          <m:t>　</m:t>
                        </m:r>
                        <m:r>
                          <a:rPr lang="ja-JP" altLang="en-US" i="1">
                            <a:latin typeface="Cambria Math"/>
                          </a:rPr>
                          <m:t>･･･</m:t>
                        </m:r>
                        <m:r>
                          <a:rPr lang="ja-JP" altLang="en-US" b="0" i="1" smtClean="0">
                            <a:latin typeface="Cambria Math"/>
                          </a:rPr>
                          <m:t>（式１）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4365104"/>
                  <a:ext cx="5350375" cy="81887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3192799" y="5183982"/>
                  <a:ext cx="2780185" cy="3708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i="1" dirty="0" smtClean="0">
                            <a:latin typeface="Cambria Math"/>
                          </a:rPr>
                          <m:t>偏差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ja-JP" altLang="en-US" i="1" dirty="0"/>
                          <m:t>目標値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lang="ja-JP" altLang="en-US" i="1">
                            <a:latin typeface="Cambria Math"/>
                          </a:rPr>
                          <m:t>現在値</m:t>
                        </m:r>
                      </m:oMath>
                    </m:oMathPara>
                  </a14:m>
                  <a:endParaRPr kumimoji="1" lang="ja-JP" altLang="en-US" i="1" dirty="0"/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799" y="5183982"/>
                  <a:ext cx="2780185" cy="37080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9" b="-32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169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+mj-ea"/>
              </a:rPr>
              <a:t>輝度＋曲率</a:t>
            </a:r>
            <a:r>
              <a:rPr kumimoji="1" lang="en-US" altLang="ja-JP" sz="3600" dirty="0" smtClean="0">
                <a:latin typeface="+mj-ea"/>
              </a:rPr>
              <a:t>PID</a:t>
            </a:r>
            <a:r>
              <a:rPr kumimoji="1" lang="ja-JP" altLang="en-US" sz="3600" dirty="0" smtClean="0">
                <a:latin typeface="+mj-ea"/>
              </a:rPr>
              <a:t>制御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>
                <a:latin typeface="+mn-ea"/>
              </a:rPr>
              <a:t>曲線上のライントレース</a:t>
            </a:r>
            <a:endParaRPr lang="en-US" altLang="ja-JP" sz="2800" dirty="0">
              <a:latin typeface="+mn-ea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latin typeface="+mn-ea"/>
              </a:rPr>
              <a:t>輝度値</a:t>
            </a:r>
            <a:r>
              <a:rPr lang="en-US" altLang="ja-JP" sz="2400" dirty="0" smtClean="0">
                <a:latin typeface="+mn-ea"/>
              </a:rPr>
              <a:t>PID</a:t>
            </a:r>
            <a:r>
              <a:rPr lang="ja-JP" altLang="en-US" sz="2400" dirty="0" smtClean="0">
                <a:latin typeface="+mn-ea"/>
              </a:rPr>
              <a:t>制御による目標値制御を用いて求めた旋回量では，前進速度の大きい高速走行時</a:t>
            </a:r>
            <a:r>
              <a:rPr lang="ja-JP" altLang="en-US" sz="2400" dirty="0">
                <a:latin typeface="+mn-ea"/>
              </a:rPr>
              <a:t>に</a:t>
            </a:r>
            <a:r>
              <a:rPr lang="ja-JP" altLang="en-US" sz="2400" dirty="0" smtClean="0">
                <a:latin typeface="+mn-ea"/>
              </a:rPr>
              <a:t>おいて低速</a:t>
            </a:r>
            <a:r>
              <a:rPr lang="ja-JP" altLang="en-US" sz="2400" dirty="0">
                <a:latin typeface="+mn-ea"/>
              </a:rPr>
              <a:t>走行時に比べハンチング</a:t>
            </a:r>
            <a:r>
              <a:rPr lang="ja-JP" altLang="en-US" sz="2400" dirty="0" smtClean="0">
                <a:latin typeface="+mn-ea"/>
              </a:rPr>
              <a:t>の振幅が大きくなり，車体をライン上に留める事</a:t>
            </a:r>
            <a:r>
              <a:rPr lang="ja-JP" altLang="en-US" sz="2400" dirty="0">
                <a:latin typeface="+mn-ea"/>
              </a:rPr>
              <a:t>が</a:t>
            </a:r>
            <a:r>
              <a:rPr lang="ja-JP" altLang="en-US" sz="2400" dirty="0" smtClean="0">
                <a:latin typeface="+mn-ea"/>
              </a:rPr>
              <a:t>不可能となる</a:t>
            </a: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ja-JP" altLang="en-US" sz="2400" dirty="0" smtClean="0">
                <a:latin typeface="+mn-ea"/>
              </a:rPr>
              <a:t>→</a:t>
            </a:r>
            <a:r>
              <a:rPr lang="ja-JP" altLang="en-US" sz="2400" dirty="0">
                <a:latin typeface="+mn-ea"/>
              </a:rPr>
              <a:t>各</a:t>
            </a:r>
            <a:r>
              <a:rPr lang="ja-JP" altLang="en-US" sz="2400" dirty="0" smtClean="0">
                <a:latin typeface="+mn-ea"/>
              </a:rPr>
              <a:t>カーブの</a:t>
            </a:r>
            <a:r>
              <a:rPr lang="ja-JP" altLang="en-US" sz="2400" dirty="0" smtClean="0">
                <a:solidFill>
                  <a:schemeClr val="accent6"/>
                </a:solidFill>
                <a:latin typeface="+mn-ea"/>
              </a:rPr>
              <a:t>曲率に従った補正</a:t>
            </a:r>
            <a:r>
              <a:rPr lang="ja-JP" altLang="en-US" sz="2400" dirty="0" smtClean="0">
                <a:latin typeface="+mn-ea"/>
              </a:rPr>
              <a:t>が必要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12544" y="5085184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 smtClean="0">
                <a:latin typeface="+mn-ea"/>
              </a:rPr>
              <a:t>輝度値</a:t>
            </a:r>
            <a:r>
              <a:rPr kumimoji="1" lang="en-US" altLang="ja-JP" sz="2000" u="sng" dirty="0" smtClean="0">
                <a:latin typeface="+mn-ea"/>
              </a:rPr>
              <a:t>PID</a:t>
            </a:r>
            <a:r>
              <a:rPr kumimoji="1" lang="ja-JP" altLang="en-US" sz="2000" u="sng" dirty="0" smtClean="0">
                <a:latin typeface="+mn-ea"/>
              </a:rPr>
              <a:t>制御</a:t>
            </a:r>
            <a:r>
              <a:rPr kumimoji="1" lang="en-US" altLang="ja-JP" sz="2000" u="sng" dirty="0" smtClean="0">
                <a:latin typeface="+mn-ea"/>
              </a:rPr>
              <a:t/>
            </a:r>
            <a:br>
              <a:rPr kumimoji="1" lang="en-US" altLang="ja-JP" sz="2000" u="sng" dirty="0" smtClean="0">
                <a:latin typeface="+mn-ea"/>
              </a:rPr>
            </a:br>
            <a:r>
              <a:rPr kumimoji="1" lang="ja-JP" altLang="en-US" sz="2000" dirty="0" smtClean="0">
                <a:latin typeface="+mn-ea"/>
              </a:rPr>
              <a:t>目標値：ライン輝度値（黒）</a:t>
            </a:r>
            <a:r>
              <a:rPr kumimoji="1" lang="en-US" altLang="ja-JP" sz="2000" dirty="0" smtClean="0">
                <a:latin typeface="+mn-ea"/>
              </a:rPr>
              <a:t/>
            </a:r>
            <a:br>
              <a:rPr kumimoji="1" lang="en-US" altLang="ja-JP" sz="2000" dirty="0" smtClean="0">
                <a:latin typeface="+mn-ea"/>
              </a:rPr>
            </a:br>
            <a:r>
              <a:rPr kumimoji="1" lang="ja-JP" altLang="en-US" sz="2000" dirty="0" smtClean="0">
                <a:latin typeface="+mn-ea"/>
              </a:rPr>
              <a:t>計測値：光センサー入力値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5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580814" y="1917520"/>
            <a:ext cx="4463984" cy="4608512"/>
            <a:chOff x="244464" y="786056"/>
            <a:chExt cx="4463984" cy="4608512"/>
          </a:xfrm>
        </p:grpSpPr>
        <p:grpSp>
          <p:nvGrpSpPr>
            <p:cNvPr id="11" name="グループ化 10"/>
            <p:cNvGrpSpPr>
              <a:grpSpLocks noChangeAspect="1"/>
            </p:cNvGrpSpPr>
            <p:nvPr/>
          </p:nvGrpSpPr>
          <p:grpSpPr>
            <a:xfrm>
              <a:off x="244464" y="786056"/>
              <a:ext cx="4463984" cy="4608512"/>
              <a:chOff x="1436124" y="1340768"/>
              <a:chExt cx="2231992" cy="2304256"/>
            </a:xfrm>
          </p:grpSpPr>
          <p:sp>
            <p:nvSpPr>
              <p:cNvPr id="3" name="円/楕円 2"/>
              <p:cNvSpPr/>
              <p:nvPr/>
            </p:nvSpPr>
            <p:spPr>
              <a:xfrm>
                <a:off x="1475656" y="1412776"/>
                <a:ext cx="2160240" cy="216024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cxnSp>
            <p:nvCxnSpPr>
              <p:cNvPr id="5" name="直線コネクタ 4"/>
              <p:cNvCxnSpPr>
                <a:stCxn id="3" idx="6"/>
              </p:cNvCxnSpPr>
              <p:nvPr/>
            </p:nvCxnSpPr>
            <p:spPr>
              <a:xfrm flipH="1">
                <a:off x="2555776" y="2492896"/>
                <a:ext cx="1080120" cy="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>
                <a:stCxn id="3" idx="4"/>
              </p:cNvCxnSpPr>
              <p:nvPr/>
            </p:nvCxnSpPr>
            <p:spPr>
              <a:xfrm flipV="1">
                <a:off x="2555776" y="2492896"/>
                <a:ext cx="0" cy="108012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円/楕円 7"/>
              <p:cNvSpPr/>
              <p:nvPr/>
            </p:nvSpPr>
            <p:spPr>
              <a:xfrm>
                <a:off x="2375736" y="2312856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1436124" y="1340768"/>
                <a:ext cx="1090734" cy="23042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516116" y="1340768"/>
                <a:ext cx="1152000" cy="11268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591012" y="3442732"/>
                  <a:ext cx="540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𝛥𝜃</m:t>
                        </m:r>
                      </m:oMath>
                    </m:oMathPara>
                  </a14:m>
                  <a:endParaRPr kumimoji="1" lang="ja-JP" altLang="en-US" i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012" y="3442732"/>
                  <a:ext cx="5408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707904" y="5025236"/>
                  <a:ext cx="4837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𝛥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𝑙</m:t>
                        </m:r>
                      </m:oMath>
                    </m:oMathPara>
                  </a14:m>
                  <a:endParaRPr kumimoji="1" lang="ja-JP" altLang="en-US" i="1" dirty="0">
                    <a:latin typeface="メイリオ" pitchFamily="50" charset="-128"/>
                    <a:ea typeface="メイリオ" pitchFamily="50" charset="-128"/>
                    <a:cs typeface="メイリオ" pitchFamily="50" charset="-128"/>
                  </a:endParaRPr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025236"/>
                  <a:ext cx="48372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テキスト ボックス 15"/>
          <p:cNvSpPr txBox="1"/>
          <p:nvPr/>
        </p:nvSpPr>
        <p:spPr>
          <a:xfrm>
            <a:off x="516314" y="1475461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</a:t>
            </a:r>
            <a:r>
              <a:rPr lang="ja-JP" altLang="en-US" sz="2400" dirty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半径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曲線の局所的な曲がり具合を円に近似した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もの</a:t>
            </a:r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16314" y="54868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曲率に</a:t>
            </a:r>
            <a:r>
              <a:rPr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ついて</a:t>
            </a:r>
            <a:endParaRPr lang="en-US" altLang="ja-JP" sz="3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317918" y="5117169"/>
                <a:ext cx="1392048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/>
                        </a:rPr>
                        <m:t>曲率半径</m:t>
                      </m:r>
                      <m:r>
                        <a:rPr lang="en-US" altLang="ja-JP" b="0" i="1" smtClean="0">
                          <a:latin typeface="Cambria Math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kumimoji="1" lang="ja-JP" altLang="en-US" i="1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918" y="5117169"/>
                <a:ext cx="1392048" cy="3695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516314" y="2652116"/>
            <a:ext cx="8494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accent6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曲率半径の逆数で表される．絶対値が小さいと曲がり具合が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大きいと曲がり具合が大きい．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曲率半径より扱いが直感的</a:t>
            </a:r>
            <a:endParaRPr lang="ja-JP" altLang="en-US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6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>
                <a:latin typeface="+mj-ea"/>
              </a:rPr>
              <a:t>輝度＋曲率</a:t>
            </a:r>
            <a:r>
              <a:rPr kumimoji="1" lang="en-US" altLang="ja-JP" sz="3600" dirty="0" smtClean="0">
                <a:latin typeface="+mj-ea"/>
              </a:rPr>
              <a:t>PID</a:t>
            </a:r>
            <a:r>
              <a:rPr kumimoji="1" lang="ja-JP" altLang="en-US" sz="3600" dirty="0" smtClean="0">
                <a:latin typeface="+mj-ea"/>
              </a:rPr>
              <a:t>制御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>
                <a:latin typeface="+mn-ea"/>
              </a:rPr>
              <a:t>曲率</a:t>
            </a:r>
            <a:r>
              <a:rPr kumimoji="1" lang="en-US" altLang="ja-JP" sz="2800" dirty="0" smtClean="0">
                <a:latin typeface="+mn-ea"/>
              </a:rPr>
              <a:t>PID</a:t>
            </a:r>
            <a:r>
              <a:rPr kumimoji="1" lang="ja-JP" altLang="en-US" sz="2800" dirty="0" smtClean="0">
                <a:latin typeface="+mn-ea"/>
              </a:rPr>
              <a:t>制御</a:t>
            </a:r>
            <a:endParaRPr kumimoji="1" lang="en-US" altLang="ja-JP" sz="2800" dirty="0" smtClean="0">
              <a:latin typeface="+mn-ea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latin typeface="+mn-ea"/>
              </a:rPr>
              <a:t>各カーブ毎の</a:t>
            </a:r>
            <a:r>
              <a:rPr lang="ja-JP" altLang="en-US" sz="2400" dirty="0" smtClean="0">
                <a:latin typeface="+mn-ea"/>
              </a:rPr>
              <a:t>曲率を</a:t>
            </a:r>
            <a:r>
              <a:rPr lang="ja-JP" altLang="en-US" sz="2400" dirty="0" smtClean="0">
                <a:latin typeface="+mn-ea"/>
              </a:rPr>
              <a:t>目標値</a:t>
            </a:r>
            <a:r>
              <a:rPr lang="ja-JP" altLang="en-US" sz="2400" dirty="0" smtClean="0">
                <a:latin typeface="+mn-ea"/>
              </a:rPr>
              <a:t>，</a:t>
            </a:r>
            <a:r>
              <a:rPr lang="ja-JP" altLang="en-US" sz="2400" dirty="0">
                <a:latin typeface="+mn-ea"/>
              </a:rPr>
              <a:t>以下</a:t>
            </a:r>
            <a:r>
              <a:rPr lang="ja-JP" altLang="en-US" sz="2400" dirty="0" smtClean="0">
                <a:latin typeface="+mn-ea"/>
              </a:rPr>
              <a:t>の計算式</a:t>
            </a:r>
            <a:r>
              <a:rPr lang="ja-JP" altLang="en-US" sz="2400" dirty="0" smtClean="0">
                <a:latin typeface="+mn-ea"/>
              </a:rPr>
              <a:t>に</a:t>
            </a:r>
            <a:r>
              <a:rPr lang="ja-JP" altLang="en-US" sz="2400" dirty="0" smtClean="0">
                <a:latin typeface="+mn-ea"/>
              </a:rPr>
              <a:t>よって算出される現在の</a:t>
            </a:r>
            <a:r>
              <a:rPr lang="ja-JP" altLang="en-US" sz="2400" dirty="0" smtClean="0">
                <a:latin typeface="+mn-ea"/>
              </a:rPr>
              <a:t>曲率を</a:t>
            </a:r>
            <a:r>
              <a:rPr lang="ja-JP" altLang="en-US" sz="2400" dirty="0" smtClean="0">
                <a:latin typeface="+mn-ea"/>
              </a:rPr>
              <a:t>計測値として</a:t>
            </a:r>
            <a:r>
              <a:rPr lang="en-US" altLang="ja-JP" sz="2400" dirty="0" smtClean="0">
                <a:latin typeface="+mn-ea"/>
              </a:rPr>
              <a:t>PID</a:t>
            </a:r>
            <a:r>
              <a:rPr lang="ja-JP" altLang="en-US" sz="2400" dirty="0" smtClean="0">
                <a:latin typeface="+mn-ea"/>
              </a:rPr>
              <a:t>制御方式による目標制御を行い，操作量を算出する</a:t>
            </a: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en-US" altLang="ja-JP" sz="2400" dirty="0" smtClean="0">
                <a:latin typeface="+mn-ea"/>
              </a:rPr>
              <a:t/>
            </a:r>
            <a:br>
              <a:rPr lang="en-US" altLang="ja-JP" sz="2400" dirty="0" smtClean="0">
                <a:latin typeface="+mn-ea"/>
              </a:rPr>
            </a:br>
            <a:r>
              <a:rPr lang="ja-JP" altLang="en-US" sz="2400" dirty="0" smtClean="0">
                <a:latin typeface="+mn-ea"/>
              </a:rPr>
              <a:t>→走行体は</a:t>
            </a:r>
            <a:r>
              <a:rPr lang="ja-JP" altLang="en-US" sz="2400" dirty="0" smtClean="0">
                <a:solidFill>
                  <a:schemeClr val="accent6"/>
                </a:solidFill>
                <a:latin typeface="+mn-ea"/>
              </a:rPr>
              <a:t>仮想のラインをトレース</a:t>
            </a:r>
            <a:r>
              <a:rPr lang="ja-JP" altLang="en-US" sz="2400" dirty="0" smtClean="0">
                <a:latin typeface="+mn-ea"/>
              </a:rPr>
              <a:t>する</a:t>
            </a:r>
            <a:endParaRPr kumimoji="1"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53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78421" y="1997867"/>
                <a:ext cx="3220827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den>
                      </m:f>
                      <m:r>
                        <a:rPr lang="en-US" altLang="ja-JP" sz="2000" i="1">
                          <a:latin typeface="Cambria Math"/>
                        </a:rPr>
                        <m:t> 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𝛷</m:t>
                              </m:r>
                              <m:r>
                                <a:rPr lang="ja-JP" altLang="en-US" sz="2000" i="1">
                                  <a:latin typeface="Cambria Math"/>
                                </a:rPr>
                                <m:t>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l-GR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𝛷</m:t>
                              </m:r>
                              <m:r>
                                <a:rPr lang="ja-JP" altLang="en-US" sz="2000" i="1">
                                  <a:latin typeface="Cambria Math"/>
                                </a:rPr>
                                <m:t>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l-GR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𝛷</m:t>
                              </m:r>
                              <m:r>
                                <a:rPr lang="ja-JP" altLang="en-US" sz="2000" i="1">
                                  <a:latin typeface="Cambria Math"/>
                                </a:rPr>
                                <m:t>’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el-GR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𝛷</m:t>
                              </m:r>
                              <m:r>
                                <a:rPr lang="ja-JP" altLang="en-US" sz="2000" i="1">
                                  <a:latin typeface="Cambria Math"/>
                                </a:rPr>
                                <m:t>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altLang="ja-JP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𝑚𝑚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1" y="1997867"/>
                <a:ext cx="3220827" cy="7554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510192" y="5131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atin typeface="+mj-ea"/>
                <a:ea typeface="+mj-ea"/>
                <a:cs typeface="メイリオ" pitchFamily="50" charset="-128"/>
              </a:rPr>
              <a:t>曲率計算</a:t>
            </a:r>
            <a:endParaRPr lang="en-US" altLang="ja-JP" sz="3200" dirty="0" smtClean="0">
              <a:latin typeface="+mj-ea"/>
              <a:ea typeface="+mj-ea"/>
              <a:cs typeface="メイリオ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4876433" y="5157192"/>
                <a:ext cx="2766206" cy="369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=41 :</m:t>
                      </m:r>
                      <m:r>
                        <m:rPr>
                          <m:nor/>
                        </m:rPr>
                        <a:rPr lang="ja-JP" altLang="en-US" dirty="0" smtClean="0"/>
                        <m:t>車輪半径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/>
                            </a:rPr>
                            <m:t>𝑚𝑚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33" y="5157192"/>
                <a:ext cx="2766206" cy="369397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4876433" y="5727066"/>
                <a:ext cx="3336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=162 :</m:t>
                      </m:r>
                      <m:r>
                        <a:rPr lang="ja-JP" altLang="en-US" i="1">
                          <a:latin typeface="Cambria Math"/>
                        </a:rPr>
                        <m:t>二輪</m:t>
                      </m:r>
                      <m:r>
                        <a:rPr lang="ja-JP" altLang="en-US" b="0" i="1" smtClean="0">
                          <a:latin typeface="Cambria Math"/>
                        </a:rPr>
                        <m:t>間の</m:t>
                      </m:r>
                      <m:r>
                        <a:rPr lang="ja-JP" altLang="en-US" i="1">
                          <a:latin typeface="Cambria Math"/>
                        </a:rPr>
                        <m:t>距離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dirty="0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ja-JP" i="1" dirty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33" y="5727066"/>
                <a:ext cx="333604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355976" y="4233923"/>
                <a:ext cx="4514121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l-GR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𝛷</m:t>
                                  </m:r>
                                  <m:r>
                                    <a:rPr lang="ja-JP" altLang="en-US" b="0" i="1" smtClean="0">
                                      <a:latin typeface="Cambria Math"/>
                                    </a:rPr>
                                    <m:t>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左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車輪</m:t>
                              </m:r>
                              <m:r>
                                <a:rPr lang="ja-JP" altLang="en-US" i="1" smtClean="0">
                                  <a:latin typeface="Cambria Math"/>
                                </a:rPr>
                                <m:t>モータ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回転角度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の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微分値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　</m:t>
                              </m:r>
                              <m:r>
                                <m:rPr>
                                  <m:nor/>
                                </m:rPr>
                                <a:rPr lang="ja-JP" altLang="en-US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l-GR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𝛷</m:t>
                                  </m:r>
                                  <m:r>
                                    <a:rPr lang="ja-JP" altLang="en-US" b="0" i="1" smtClean="0">
                                      <a:latin typeface="Cambria Math"/>
                                    </a:rPr>
                                    <m:t>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右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車輪</m:t>
                              </m:r>
                              <m:r>
                                <a:rPr lang="ja-JP" altLang="en-US" i="1" smtClean="0">
                                  <a:latin typeface="Cambria Math"/>
                                </a:rPr>
                                <m:t>モータ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回転角度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の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微分値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　</m:t>
                              </m:r>
                              <m:r>
                                <m:rPr>
                                  <m:nor/>
                                </m:rPr>
                                <a:rPr lang="ja-JP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233923"/>
                <a:ext cx="4514121" cy="7101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378421" y="14746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曲率</a:t>
            </a:r>
            <a:endParaRPr kumimoji="1" lang="en-US" altLang="ja-JP" sz="2800" dirty="0" smtClean="0">
              <a:solidFill>
                <a:srgbClr val="00B05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72000" y="246259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solidFill>
                  <a:srgbClr val="00B050"/>
                </a:solidFill>
              </a:rPr>
              <a:t>その他必要な定義等</a:t>
            </a:r>
            <a:endParaRPr kumimoji="1" lang="en-US" altLang="ja-JP" sz="2000" dirty="0" smtClean="0">
              <a:solidFill>
                <a:srgbClr val="00B05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4515924" y="1348938"/>
            <a:ext cx="4326708" cy="797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必要なセンシング情報はこれだけ！</a:t>
            </a:r>
          </a:p>
        </p:txBody>
      </p:sp>
      <p:sp>
        <p:nvSpPr>
          <p:cNvPr id="4" name="下矢印 3"/>
          <p:cNvSpPr/>
          <p:nvPr/>
        </p:nvSpPr>
        <p:spPr>
          <a:xfrm>
            <a:off x="7956376" y="2218606"/>
            <a:ext cx="432048" cy="193047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716016" y="3056899"/>
                <a:ext cx="392652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l-GR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𝛷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左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車輪</m:t>
                              </m:r>
                              <m:r>
                                <a:rPr lang="ja-JP" altLang="en-US" i="1" smtClean="0">
                                  <a:latin typeface="Cambria Math"/>
                                </a:rPr>
                                <m:t>モータ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回転角度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b="0" i="1" smtClean="0">
                                      <a:latin typeface="Cambria Math"/>
                                    </a:rPr>
                                    <m:t>度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ja-JP" altLang="en-US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l-GR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𝛷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右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車輪</m:t>
                              </m:r>
                              <m:r>
                                <a:rPr lang="ja-JP" altLang="en-US" i="1" smtClean="0">
                                  <a:latin typeface="Cambria Math"/>
                                </a:rPr>
                                <m:t>モータ</m:t>
                              </m:r>
                              <m:r>
                                <a:rPr lang="ja-JP" altLang="en-US" i="1">
                                  <a:latin typeface="Cambria Math"/>
                                </a:rPr>
                                <m:t>回転角度</m:t>
                              </m:r>
                              <m:r>
                                <a:rPr lang="ja-JP" altLang="en-US" b="0" i="1" smtClean="0">
                                  <a:latin typeface="Cambria Math"/>
                                </a:rPr>
                                <m:t>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b="0" i="1" smtClean="0">
                                      <a:latin typeface="Cambria Math"/>
                                    </a:rPr>
                                    <m:t>度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ja-JP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056899"/>
                <a:ext cx="3926524" cy="7101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378421" y="388747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00B050"/>
                </a:solidFill>
              </a:rPr>
              <a:t>コースの曲率</a:t>
            </a:r>
            <a:r>
              <a:rPr lang="ja-JP" altLang="en-US" sz="2800" dirty="0" smtClean="0">
                <a:solidFill>
                  <a:srgbClr val="00B050"/>
                </a:solidFill>
              </a:rPr>
              <a:t>の例</a:t>
            </a:r>
            <a:endParaRPr kumimoji="1" lang="en-US" altLang="ja-JP" sz="2800" dirty="0" smtClean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37800" y="4553201"/>
                <a:ext cx="3290068" cy="1262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/>
                  <a:t>第一カーブ</a:t>
                </a:r>
                <a:endParaRPr kumimoji="1" lang="en-US" altLang="ja-JP" sz="24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l-GR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400" i="1">
                            <a:latin typeface="Cambria Math"/>
                            <a:ea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kumimoji="1" lang="ja-JP" altLang="en-US" sz="2400" dirty="0" smtClean="0"/>
                  <a:t>　</a:t>
                </a:r>
                <a:r>
                  <a:rPr kumimoji="1" lang="en-US" altLang="ja-JP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/>
                          </a:rPr>
                          <m:t>776</m:t>
                        </m:r>
                      </m:den>
                    </m:f>
                  </m:oMath>
                </a14:m>
                <a:r>
                  <a:rPr kumimoji="1" lang="en-US" altLang="ja-JP" sz="2400" dirty="0" smtClean="0"/>
                  <a:t> = 0.00128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altLang="ja-JP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/>
                              </a:rPr>
                              <m:t>𝑚𝑚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sz="2400" dirty="0" smtClean="0"/>
                  <a:t> </a:t>
                </a:r>
              </a:p>
              <a:p>
                <a:r>
                  <a:rPr lang="ja-JP" altLang="en-US" dirty="0"/>
                  <a:t>　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0" y="4553201"/>
                <a:ext cx="3290068" cy="1262525"/>
              </a:xfrm>
              <a:prstGeom prst="rect">
                <a:avLst/>
              </a:prstGeom>
              <a:blipFill rotWithShape="1">
                <a:blip r:embed="rId7"/>
                <a:stretch>
                  <a:fillRect l="-2778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>
                <a:latin typeface="+mj-ea"/>
              </a:rPr>
              <a:t>輝度＋曲率</a:t>
            </a:r>
            <a:r>
              <a:rPr lang="en-US" altLang="ja-JP" sz="3600" dirty="0">
                <a:latin typeface="+mj-ea"/>
              </a:rPr>
              <a:t>PID</a:t>
            </a:r>
            <a:r>
              <a:rPr lang="ja-JP" altLang="en-US" sz="3600" dirty="0">
                <a:latin typeface="+mj-ea"/>
              </a:rPr>
              <a:t>制御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>
                <a:latin typeface="+mn-ea"/>
              </a:rPr>
              <a:t>ハイブリッド</a:t>
            </a:r>
            <a:r>
              <a:rPr lang="en-US" altLang="ja-JP" sz="2800" dirty="0" smtClean="0">
                <a:latin typeface="+mn-ea"/>
              </a:rPr>
              <a:t>PID</a:t>
            </a:r>
            <a:r>
              <a:rPr lang="ja-JP" altLang="en-US" sz="2800" dirty="0" smtClean="0">
                <a:latin typeface="+mn-ea"/>
              </a:rPr>
              <a:t>制御</a:t>
            </a:r>
            <a:endParaRPr lang="en-US" altLang="ja-JP" sz="2800" dirty="0" smtClean="0">
              <a:latin typeface="+mn-ea"/>
            </a:endParaRPr>
          </a:p>
          <a:p>
            <a:pPr marL="457200" lvl="1" indent="0">
              <a:buNone/>
            </a:pPr>
            <a:r>
              <a:rPr kumimoji="1" lang="ja-JP" altLang="en-US" sz="2400" dirty="0" smtClean="0">
                <a:solidFill>
                  <a:schemeClr val="accent6"/>
                </a:solidFill>
                <a:latin typeface="+mn-ea"/>
              </a:rPr>
              <a:t>輝度値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+mn-ea"/>
              </a:rPr>
              <a:t>PID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+mn-ea"/>
              </a:rPr>
              <a:t>制御の操作量</a:t>
            </a:r>
            <a:r>
              <a:rPr kumimoji="1" lang="ja-JP" altLang="en-US" sz="2400" dirty="0" smtClean="0">
                <a:latin typeface="+mn-ea"/>
              </a:rPr>
              <a:t>と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+mn-ea"/>
              </a:rPr>
              <a:t>曲率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+mn-ea"/>
              </a:rPr>
              <a:t>PID</a:t>
            </a:r>
            <a:r>
              <a:rPr kumimoji="1" lang="ja-JP" altLang="en-US" sz="2400" dirty="0" smtClean="0">
                <a:solidFill>
                  <a:schemeClr val="accent6"/>
                </a:solidFill>
                <a:latin typeface="+mn-ea"/>
              </a:rPr>
              <a:t>制御の操作量</a:t>
            </a:r>
            <a:r>
              <a:rPr kumimoji="1" lang="ja-JP" altLang="en-US" sz="2400" dirty="0" smtClean="0">
                <a:latin typeface="+mn-ea"/>
              </a:rPr>
              <a:t>との和を旋回量とする</a:t>
            </a:r>
            <a:endParaRPr lang="en-US" altLang="ja-JP" sz="2400" dirty="0">
              <a:latin typeface="+mn-ea"/>
            </a:endParaRPr>
          </a:p>
          <a:p>
            <a:pPr marL="457200" lvl="1" indent="0">
              <a:buNone/>
            </a:pPr>
            <a:endParaRPr lang="en-US" altLang="ja-JP" sz="2400" dirty="0">
              <a:latin typeface="+mn-ea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latin typeface="+mn-ea"/>
              </a:rPr>
              <a:t>前提</a:t>
            </a:r>
            <a:r>
              <a:rPr lang="ja-JP" altLang="en-US" sz="2400" dirty="0">
                <a:latin typeface="+mn-ea"/>
              </a:rPr>
              <a:t>：</a:t>
            </a:r>
            <a:endParaRPr lang="en-US" altLang="ja-JP" sz="2400" dirty="0">
              <a:latin typeface="+mn-ea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latin typeface="+mn-ea"/>
              </a:rPr>
              <a:t>・コース</a:t>
            </a:r>
            <a:r>
              <a:rPr lang="ja-JP" altLang="en-US" sz="2400" dirty="0">
                <a:latin typeface="+mn-ea"/>
              </a:rPr>
              <a:t>の各走行区間の曲率をあらかじめ調査</a:t>
            </a:r>
            <a:endParaRPr lang="en-US" altLang="ja-JP" sz="2400" dirty="0">
              <a:latin typeface="+mn-ea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latin typeface="+mn-ea"/>
              </a:rPr>
              <a:t>・走行体</a:t>
            </a:r>
            <a:r>
              <a:rPr lang="ja-JP" altLang="en-US" sz="2400" dirty="0">
                <a:latin typeface="+mn-ea"/>
              </a:rPr>
              <a:t>は現在の走行区間</a:t>
            </a:r>
            <a:r>
              <a:rPr lang="ja-JP" altLang="en-US" sz="2400" dirty="0" smtClean="0">
                <a:latin typeface="+mn-ea"/>
              </a:rPr>
              <a:t>を知る事が</a:t>
            </a:r>
            <a:r>
              <a:rPr lang="ja-JP" altLang="en-US" sz="2400" dirty="0" smtClean="0">
                <a:latin typeface="+mn-ea"/>
              </a:rPr>
              <a:t>できる</a:t>
            </a:r>
            <a:endParaRPr lang="en-US" altLang="ja-JP" sz="24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ja-JP" sz="2400" dirty="0">
              <a:latin typeface="+mn-ea"/>
            </a:endParaRPr>
          </a:p>
          <a:p>
            <a:pPr marL="457200" lvl="1" indent="0">
              <a:buNone/>
            </a:pPr>
            <a:r>
              <a:rPr lang="en-US" altLang="ja-JP" sz="2400" dirty="0" smtClean="0">
                <a:latin typeface="+mn-ea"/>
              </a:rPr>
              <a:t>※</a:t>
            </a:r>
            <a:r>
              <a:rPr lang="ja-JP" altLang="en-US" sz="2400" dirty="0" smtClean="0">
                <a:latin typeface="+mn-ea"/>
              </a:rPr>
              <a:t>走行区間の誤認識・</a:t>
            </a:r>
            <a:r>
              <a:rPr lang="ja-JP" altLang="en-US" sz="2400" dirty="0">
                <a:latin typeface="+mn-ea"/>
              </a:rPr>
              <a:t>ずれ</a:t>
            </a:r>
            <a:r>
              <a:rPr lang="ja-JP" altLang="en-US" sz="2400" dirty="0" smtClean="0">
                <a:latin typeface="+mn-ea"/>
              </a:rPr>
              <a:t>は致命的</a:t>
            </a:r>
            <a:endParaRPr lang="en-US" altLang="ja-JP" sz="2400" dirty="0" smtClean="0">
              <a:latin typeface="+mn-ea"/>
            </a:endParaRPr>
          </a:p>
          <a:p>
            <a:pPr marL="457200" lvl="1" indent="0">
              <a:buNone/>
            </a:pPr>
            <a:r>
              <a:rPr lang="ja-JP" altLang="en-US" sz="2400" dirty="0" smtClean="0">
                <a:latin typeface="+mn-ea"/>
              </a:rPr>
              <a:t>これらを解決する方法につい</a:t>
            </a:r>
            <a:r>
              <a:rPr lang="ja-JP" altLang="en-US" sz="2400" dirty="0">
                <a:latin typeface="+mn-ea"/>
              </a:rPr>
              <a:t>て</a:t>
            </a:r>
            <a:r>
              <a:rPr lang="ja-JP" altLang="en-US" sz="2400" dirty="0" smtClean="0">
                <a:latin typeface="+mn-ea"/>
              </a:rPr>
              <a:t>も考えるべき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0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372</Words>
  <Application>Microsoft Office PowerPoint</Application>
  <PresentationFormat>画面に合わせる (4:3)</PresentationFormat>
  <Paragraphs>50</Paragraphs>
  <Slides>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 輝度PID＋曲率PIDまとめ</vt:lpstr>
      <vt:lpstr>ベーシックコース攻略方針</vt:lpstr>
      <vt:lpstr>PID制御について</vt:lpstr>
      <vt:lpstr>輝度＋曲率PID制御</vt:lpstr>
      <vt:lpstr>PowerPoint プレゼンテーション</vt:lpstr>
      <vt:lpstr>輝度＋曲率PID制御</vt:lpstr>
      <vt:lpstr>PowerPoint プレゼンテーション</vt:lpstr>
      <vt:lpstr>輝度＋曲率PID制御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Osamu</dc:creator>
  <cp:lastModifiedBy>homma</cp:lastModifiedBy>
  <cp:revision>61</cp:revision>
  <dcterms:created xsi:type="dcterms:W3CDTF">2012-08-10T05:10:05Z</dcterms:created>
  <dcterms:modified xsi:type="dcterms:W3CDTF">2013-08-12T15:55:18Z</dcterms:modified>
</cp:coreProperties>
</file>