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4" r:id="rId6"/>
    <p:sldId id="262" r:id="rId7"/>
    <p:sldId id="263" r:id="rId8"/>
    <p:sldId id="266" r:id="rId9"/>
    <p:sldId id="259" r:id="rId10"/>
    <p:sldId id="26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37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71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31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5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6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04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0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5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CE1F-A001-4833-9F20-7A36AD333A5E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5233-5A14-411D-A2E0-5EF1713E1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8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The Simplest Computer</a:t>
            </a:r>
            <a:br>
              <a:rPr lang="en-US" altLang="ja-JP" dirty="0" smtClean="0"/>
            </a:br>
            <a:r>
              <a:rPr lang="en-US" altLang="ja-JP" dirty="0" smtClean="0"/>
              <a:t>~Determination </a:t>
            </a:r>
            <a:r>
              <a:rPr lang="en-US" altLang="ja-JP" dirty="0" smtClean="0"/>
              <a:t>Finite </a:t>
            </a:r>
            <a:r>
              <a:rPr lang="en-US" altLang="ja-JP" dirty="0" err="1" smtClean="0"/>
              <a:t>AutoMaton</a:t>
            </a:r>
            <a:r>
              <a:rPr lang="en-US" altLang="ja-JP" smtClean="0"/>
              <a:t>~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5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79512" y="53752"/>
            <a:ext cx="8229600" cy="8549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決定性について</a:t>
            </a:r>
            <a:endParaRPr lang="ja-JP" altLang="en-US" sz="4800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1" y="2348879"/>
            <a:ext cx="84249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 sz="3600" dirty="0" smtClean="0"/>
              <a:t>どこ</a:t>
            </a:r>
            <a:r>
              <a:rPr lang="ja-JP" altLang="en-US" sz="3600" dirty="0"/>
              <a:t>にステートがいくのか曖昧では</a:t>
            </a:r>
            <a:r>
              <a:rPr lang="ja-JP" altLang="en-US" sz="3600" dirty="0" smtClean="0"/>
              <a:t>ない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200" dirty="0" smtClean="0"/>
              <a:t>(</a:t>
            </a:r>
            <a:r>
              <a:rPr lang="ja-JP" altLang="en-US" sz="3200" dirty="0"/>
              <a:t>入力に対する出力が</a:t>
            </a:r>
            <a:r>
              <a:rPr lang="en-US" altLang="ja-JP" sz="3200" dirty="0"/>
              <a:t>2</a:t>
            </a:r>
            <a:r>
              <a:rPr lang="ja-JP" altLang="en-US" sz="3200" dirty="0"/>
              <a:t>つ以上あることはない</a:t>
            </a:r>
            <a:r>
              <a:rPr lang="en-US" altLang="ja-JP" sz="3200" dirty="0"/>
              <a:t>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39551" y="1268759"/>
            <a:ext cx="5987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ja-JP" altLang="en-US" sz="3600" dirty="0"/>
              <a:t>規則を定義する際の決まり</a:t>
            </a:r>
            <a:endParaRPr lang="en-US" altLang="ja-JP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1" y="3861048"/>
            <a:ext cx="84249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 sz="3600" dirty="0"/>
              <a:t>次にどの状態に行くの</a:t>
            </a:r>
            <a:r>
              <a:rPr lang="ja-JP" altLang="en-US" sz="3600" dirty="0" smtClean="0"/>
              <a:t>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　　　　　　　　　　　不明</a:t>
            </a:r>
            <a:r>
              <a:rPr lang="ja-JP" altLang="en-US" sz="3600" dirty="0"/>
              <a:t>であることは</a:t>
            </a:r>
            <a:r>
              <a:rPr lang="ja-JP" altLang="en-US" sz="3600" dirty="0" smtClean="0"/>
              <a:t>ない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200" smtClean="0"/>
              <a:t>（入力に対して出力は</a:t>
            </a:r>
            <a:r>
              <a:rPr lang="ja-JP" altLang="en-US" sz="3200" dirty="0" smtClean="0"/>
              <a:t>確実にある）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171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6000" dirty="0" smtClean="0"/>
              <a:t>目的</a:t>
            </a:r>
            <a:endParaRPr kumimoji="1" lang="ja-JP" altLang="en-US" sz="6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6764" y="1700808"/>
            <a:ext cx="7576113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ja-JP" altLang="en-US" sz="3200" dirty="0" smtClean="0"/>
              <a:t>コンピューターの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核となる成分</a:t>
            </a:r>
            <a:r>
              <a:rPr kumimoji="1" lang="ja-JP" altLang="en-US" sz="3200" dirty="0" smtClean="0"/>
              <a:t>を暴く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ja-JP" altLang="en-US" sz="3200" dirty="0" smtClean="0"/>
              <a:t>単純な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コンピューターの限界</a:t>
            </a:r>
            <a:r>
              <a:rPr kumimoji="1" lang="ja-JP" altLang="en-US" sz="3200" dirty="0" smtClean="0"/>
              <a:t>を調査する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99992" y="398590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そのための第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段階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764" y="5589239"/>
            <a:ext cx="757611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solidFill>
                  <a:srgbClr val="FF0000"/>
                </a:solidFill>
              </a:rPr>
              <a:t>オートマトンの実装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6" idx="0"/>
          </p:cNvCxnSpPr>
          <p:nvPr/>
        </p:nvCxnSpPr>
        <p:spPr>
          <a:xfrm>
            <a:off x="4534821" y="3270468"/>
            <a:ext cx="0" cy="231877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3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63586" y="1468900"/>
            <a:ext cx="788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オートマトン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状態遷移図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：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　単純化されたコンピューターのモデル</a:t>
            </a:r>
            <a:endParaRPr kumimoji="1" lang="en-US" altLang="ja-JP" sz="36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3586" y="3284984"/>
            <a:ext cx="6205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コンピューターに最低限必要なもの</a:t>
            </a:r>
            <a:endParaRPr kumimoji="1" lang="en-US" altLang="ja-JP" sz="3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ja-JP" altLang="en-US" sz="3200" dirty="0" smtClean="0"/>
              <a:t>恒久的記録媒体</a:t>
            </a:r>
            <a:r>
              <a:rPr lang="en-US" altLang="ja-JP" sz="3200" dirty="0" smtClean="0"/>
              <a:t>(HDD)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kumimoji="1" lang="ja-JP" altLang="en-US" sz="3200" dirty="0" smtClean="0"/>
              <a:t>揮発的記録媒体</a:t>
            </a:r>
            <a:r>
              <a:rPr kumimoji="1" lang="en-US" altLang="ja-JP" sz="3200" dirty="0" smtClean="0"/>
              <a:t>(RAM)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ja-JP" altLang="en-US" sz="3200" dirty="0" smtClean="0"/>
              <a:t>入力装置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マウスなど</a:t>
            </a:r>
            <a:r>
              <a:rPr lang="en-US" altLang="ja-JP" sz="3200" dirty="0" smtClean="0"/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kumimoji="1" lang="ja-JP" altLang="en-US" sz="3200" dirty="0" smtClean="0"/>
              <a:t>出力装置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ディスプレイなど</a:t>
            </a:r>
            <a:r>
              <a:rPr kumimoji="1" lang="en-US" altLang="ja-JP" sz="3200" dirty="0" smtClean="0"/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ja-JP" altLang="en-US" sz="3200" dirty="0" smtClean="0"/>
              <a:t>プロセッサ</a:t>
            </a:r>
            <a:r>
              <a:rPr lang="en-US" altLang="ja-JP" sz="3200" dirty="0" smtClean="0"/>
              <a:t>(CPU)</a:t>
            </a:r>
            <a:endParaRPr kumimoji="1" lang="en-US" altLang="ja-JP" sz="3200" dirty="0" smtClean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43740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なぜオートマトンなのか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269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48228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35778" y="5301208"/>
            <a:ext cx="8310352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3600" dirty="0" smtClean="0"/>
              <a:t>ステート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にいるとき ⇒ 入力</a:t>
            </a:r>
            <a:r>
              <a:rPr kumimoji="1" lang="en-US" altLang="ja-JP" sz="3600" dirty="0" smtClean="0"/>
              <a:t>’a’</a:t>
            </a:r>
            <a:r>
              <a:rPr kumimoji="1" lang="ja-JP" altLang="en-US" sz="3600" dirty="0" smtClean="0"/>
              <a:t>で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に遷移</a:t>
            </a:r>
            <a:endParaRPr kumimoji="1" lang="en-US" altLang="ja-JP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3600" dirty="0" smtClean="0"/>
              <a:t>ステート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に</a:t>
            </a:r>
            <a:r>
              <a:rPr lang="ja-JP" altLang="en-US" sz="3600" dirty="0"/>
              <a:t>いるとき ⇒ 入力</a:t>
            </a:r>
            <a:r>
              <a:rPr lang="en-US" altLang="ja-JP" sz="3600" dirty="0"/>
              <a:t>’a’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に</a:t>
            </a:r>
            <a:r>
              <a:rPr lang="ja-JP" altLang="en-US" sz="3600" dirty="0"/>
              <a:t>遷移</a:t>
            </a:r>
            <a:endParaRPr kumimoji="1" lang="en-US" altLang="ja-JP" sz="3600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3740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なぜオートマトンなのか</a:t>
            </a:r>
            <a:endParaRPr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5778" y="992411"/>
            <a:ext cx="411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ja-JP" altLang="en-US" sz="2800" dirty="0" smtClean="0"/>
              <a:t>状態遷移図で置き換え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74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48228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179512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なぜオートマトンなのか</a:t>
            </a:r>
            <a:endParaRPr lang="ja-JP" altLang="en-US" sz="4800" dirty="0"/>
          </a:p>
        </p:txBody>
      </p:sp>
      <p:sp>
        <p:nvSpPr>
          <p:cNvPr id="5" name="円/楕円 4"/>
          <p:cNvSpPr/>
          <p:nvPr/>
        </p:nvSpPr>
        <p:spPr>
          <a:xfrm>
            <a:off x="3920655" y="2246178"/>
            <a:ext cx="1008112" cy="1008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267744" y="2492896"/>
            <a:ext cx="1872208" cy="19442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57198" y="134076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文字列：入力装置</a:t>
            </a:r>
            <a:endParaRPr kumimoji="1" lang="ja-JP" altLang="en-US" sz="3600" dirty="0"/>
          </a:p>
        </p:txBody>
      </p:sp>
      <p:cxnSp>
        <p:nvCxnSpPr>
          <p:cNvPr id="9" name="直線矢印コネクタ 8"/>
          <p:cNvCxnSpPr>
            <a:stCxn id="7" idx="1"/>
            <a:endCxn id="5" idx="0"/>
          </p:cNvCxnSpPr>
          <p:nvPr/>
        </p:nvCxnSpPr>
        <p:spPr>
          <a:xfrm flipH="1">
            <a:off x="4424711" y="1663934"/>
            <a:ext cx="332487" cy="5822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6901" y="1599847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ステート：</a:t>
            </a:r>
            <a:r>
              <a:rPr kumimoji="1" lang="en-US" altLang="ja-JP" sz="3600" dirty="0" smtClean="0"/>
              <a:t>RAM</a:t>
            </a:r>
            <a:endParaRPr kumimoji="1" lang="ja-JP" altLang="en-US" sz="3600" dirty="0"/>
          </a:p>
        </p:txBody>
      </p:sp>
      <p:cxnSp>
        <p:nvCxnSpPr>
          <p:cNvPr id="12" name="直線矢印コネクタ 11"/>
          <p:cNvCxnSpPr>
            <a:stCxn id="10" idx="2"/>
            <a:endCxn id="6" idx="1"/>
          </p:cNvCxnSpPr>
          <p:nvPr/>
        </p:nvCxnSpPr>
        <p:spPr>
          <a:xfrm>
            <a:off x="1755375" y="2246178"/>
            <a:ext cx="786548" cy="5314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35778" y="5301208"/>
            <a:ext cx="8310352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3600" dirty="0" smtClean="0"/>
              <a:t>ステート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にいるとき ⇒ 入力</a:t>
            </a:r>
            <a:r>
              <a:rPr kumimoji="1" lang="en-US" altLang="ja-JP" sz="3600" dirty="0" smtClean="0"/>
              <a:t>’a’</a:t>
            </a:r>
            <a:r>
              <a:rPr kumimoji="1" lang="ja-JP" altLang="en-US" sz="3600" dirty="0" smtClean="0"/>
              <a:t>で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に遷移</a:t>
            </a:r>
            <a:endParaRPr kumimoji="1" lang="en-US" altLang="ja-JP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3600" dirty="0" smtClean="0"/>
              <a:t>ステート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に</a:t>
            </a:r>
            <a:r>
              <a:rPr lang="ja-JP" altLang="en-US" sz="3600" dirty="0"/>
              <a:t>いるとき ⇒ 入力</a:t>
            </a:r>
            <a:r>
              <a:rPr lang="en-US" altLang="ja-JP" sz="3600" dirty="0"/>
              <a:t>’a’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に</a:t>
            </a:r>
            <a:r>
              <a:rPr lang="ja-JP" altLang="en-US" sz="3600" dirty="0"/>
              <a:t>遷移</a:t>
            </a:r>
            <a:endParaRPr kumimoji="1" lang="en-US" altLang="ja-JP" sz="36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390" y="4581128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規則：プロセッサ</a:t>
            </a:r>
            <a:endParaRPr kumimoji="1" lang="ja-JP" altLang="en-US" sz="3200" dirty="0"/>
          </a:p>
        </p:txBody>
      </p:sp>
      <p:cxnSp>
        <p:nvCxnSpPr>
          <p:cNvPr id="24" name="カギ線コネクタ 23"/>
          <p:cNvCxnSpPr>
            <a:stCxn id="15" idx="3"/>
            <a:endCxn id="14" idx="0"/>
          </p:cNvCxnSpPr>
          <p:nvPr/>
        </p:nvCxnSpPr>
        <p:spPr>
          <a:xfrm>
            <a:off x="3262357" y="4873516"/>
            <a:ext cx="1328597" cy="42769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9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65306" y="1414673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ja-JP" sz="3600" dirty="0" smtClean="0"/>
              <a:t>CPU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2809" y="2204864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任意のプログラムを実行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3098" y="414908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ja-JP" altLang="en-US" sz="3600" dirty="0" smtClean="0"/>
              <a:t>オートマトンのルール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6786" y="4828624"/>
            <a:ext cx="45384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ある状態から別の状態へ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遷移する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ルールの集合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プロセッサについて</a:t>
            </a:r>
            <a:endParaRPr lang="ja-JP" altLang="en-US" sz="4800" dirty="0"/>
          </a:p>
        </p:txBody>
      </p:sp>
      <p:sp>
        <p:nvSpPr>
          <p:cNvPr id="7" name="正方形/長方形 6"/>
          <p:cNvSpPr/>
          <p:nvPr/>
        </p:nvSpPr>
        <p:spPr>
          <a:xfrm>
            <a:off x="467544" y="1414673"/>
            <a:ext cx="8136904" cy="15102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7545" y="4149080"/>
            <a:ext cx="8136904" cy="20882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7" idx="2"/>
            <a:endCxn id="8" idx="0"/>
          </p:cNvCxnSpPr>
          <p:nvPr/>
        </p:nvCxnSpPr>
        <p:spPr>
          <a:xfrm>
            <a:off x="4535996" y="2924944"/>
            <a:ext cx="1" cy="1224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30283" y="3212976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代わりに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7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79512" y="53752"/>
            <a:ext cx="8229600" cy="8549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/>
              <a:t>出力</a:t>
            </a:r>
            <a:r>
              <a:rPr lang="ja-JP" altLang="en-US" sz="4800" dirty="0" smtClean="0"/>
              <a:t>について</a:t>
            </a:r>
            <a:endParaRPr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6838" y="1288050"/>
            <a:ext cx="762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出力：</a:t>
            </a:r>
            <a:r>
              <a:rPr lang="ja-JP" altLang="en-US" sz="3600" dirty="0" smtClean="0">
                <a:solidFill>
                  <a:srgbClr val="FF0000"/>
                </a:solidFill>
              </a:rPr>
              <a:t>受理ステート</a:t>
            </a:r>
            <a:r>
              <a:rPr lang="ja-JP" altLang="en-US" sz="3600" dirty="0" smtClean="0"/>
              <a:t>に到達したかどうか</a:t>
            </a:r>
            <a:endParaRPr lang="en-US" altLang="ja-JP" sz="3600" dirty="0" smtClean="0"/>
          </a:p>
          <a:p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　　　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真か偽</a:t>
            </a:r>
            <a:r>
              <a:rPr kumimoji="1" lang="ja-JP" altLang="en-US" sz="3600" dirty="0" smtClean="0"/>
              <a:t>で表現</a:t>
            </a:r>
            <a:endParaRPr kumimoji="1" lang="ja-JP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6" y="4640942"/>
            <a:ext cx="5642492" cy="20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36838" y="3204265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ja-JP" altLang="en-US" sz="3200" dirty="0" smtClean="0"/>
              <a:t>具体例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73066" y="3933056"/>
            <a:ext cx="256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受理ステート：</a:t>
            </a:r>
            <a:r>
              <a:rPr kumimoji="1" lang="en-US" altLang="ja-JP" sz="40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96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6" y="1544598"/>
            <a:ext cx="5642492" cy="20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31640" y="836712"/>
            <a:ext cx="256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受理ステート：</a:t>
            </a:r>
            <a:r>
              <a:rPr kumimoji="1" lang="en-US" altLang="ja-JP" sz="4000" dirty="0" smtClean="0"/>
              <a:t>2</a:t>
            </a:r>
            <a:endParaRPr kumimoji="1" lang="ja-JP" altLang="en-US" sz="2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9512" y="53752"/>
            <a:ext cx="8229600" cy="8549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/>
              <a:t>出力</a:t>
            </a:r>
            <a:r>
              <a:rPr lang="ja-JP" altLang="en-US" sz="4800" dirty="0" smtClean="0"/>
              <a:t>について</a:t>
            </a:r>
            <a:endParaRPr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1948" y="3284984"/>
            <a:ext cx="64534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kumimoji="1" lang="en-US" altLang="ja-JP" sz="3600" dirty="0" smtClean="0"/>
              <a:t>‘a’</a:t>
            </a:r>
            <a:r>
              <a:rPr kumimoji="1" lang="ja-JP" altLang="en-US" sz="3600" dirty="0" smtClean="0"/>
              <a:t>が入力された場合：</a:t>
            </a:r>
            <a:r>
              <a:rPr kumimoji="1" lang="en-US" altLang="ja-JP" sz="4800" dirty="0" smtClean="0"/>
              <a:t>True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3600" dirty="0" smtClean="0"/>
              <a:t>‘</a:t>
            </a:r>
            <a:r>
              <a:rPr lang="en-US" altLang="ja-JP" sz="3600" dirty="0" err="1" smtClean="0"/>
              <a:t>aa</a:t>
            </a:r>
            <a:r>
              <a:rPr lang="en-US" altLang="ja-JP" sz="3600" dirty="0" smtClean="0"/>
              <a:t>’</a:t>
            </a:r>
            <a:r>
              <a:rPr lang="ja-JP" altLang="en-US" sz="3600" dirty="0" smtClean="0"/>
              <a:t>が入力された場合：</a:t>
            </a:r>
            <a:r>
              <a:rPr lang="en-US" altLang="ja-JP" sz="4800" dirty="0" smtClean="0"/>
              <a:t>False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27910" y="5733256"/>
            <a:ext cx="53643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>
                <a:solidFill>
                  <a:srgbClr val="FF0000"/>
                </a:solidFill>
              </a:rPr>
              <a:t>a</a:t>
            </a:r>
            <a:r>
              <a:rPr lang="ja-JP" altLang="en-US" sz="5400" dirty="0" smtClean="0">
                <a:solidFill>
                  <a:srgbClr val="FF0000"/>
                </a:solidFill>
              </a:rPr>
              <a:t>が奇数個なら真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3340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37419" y="5733256"/>
            <a:ext cx="76789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文字の順番を読み，真・偽で判断</a:t>
            </a:r>
            <a:endParaRPr lang="en-US" altLang="ja-JP" sz="4000" dirty="0" smtClean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9512" y="53752"/>
            <a:ext cx="8229600" cy="8549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応用例</a:t>
            </a:r>
            <a:endParaRPr lang="ja-JP" alt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346442" cy="27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98618" y="4098800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入力が</a:t>
            </a:r>
            <a:r>
              <a:rPr lang="en-US" altLang="ja-JP" sz="3600" dirty="0" smtClean="0"/>
              <a:t>a</a:t>
            </a:r>
            <a:r>
              <a:rPr lang="ja-JP" altLang="en-US" sz="3600" dirty="0" smtClean="0"/>
              <a:t>→</a:t>
            </a:r>
            <a:r>
              <a:rPr lang="en-US" altLang="ja-JP" sz="3600" dirty="0" smtClean="0"/>
              <a:t>b</a:t>
            </a:r>
            <a:r>
              <a:rPr lang="ja-JP" altLang="en-US" sz="3600" dirty="0" smtClean="0"/>
              <a:t>の順番なら</a:t>
            </a:r>
            <a:r>
              <a:rPr lang="ja-JP" altLang="en-US" sz="3600" dirty="0"/>
              <a:t>真</a:t>
            </a:r>
            <a:r>
              <a:rPr lang="ja-JP" altLang="en-US" sz="3600" dirty="0" smtClean="0"/>
              <a:t>を返す処理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8618" y="836712"/>
            <a:ext cx="256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受理ステート：</a:t>
            </a:r>
            <a:r>
              <a:rPr lang="en-US" altLang="ja-JP" sz="40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597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279</Words>
  <Application>Microsoft Office PowerPoint</Application>
  <PresentationFormat>画面に合わせる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The Simplest Computer ~Determination Finite AutoMaton~</vt:lpstr>
      <vt:lpstr>目的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yusan</dc:creator>
  <cp:lastModifiedBy>yusan</cp:lastModifiedBy>
  <cp:revision>18</cp:revision>
  <dcterms:created xsi:type="dcterms:W3CDTF">2015-06-11T01:50:24Z</dcterms:created>
  <dcterms:modified xsi:type="dcterms:W3CDTF">2015-06-15T01:22:11Z</dcterms:modified>
</cp:coreProperties>
</file>