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C2064-0174-4F43-A536-2A1770DD0EE8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24B9A-1897-4277-9097-1866EC393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78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分からないこと：表示的意味論の定義、</a:t>
            </a:r>
            <a:r>
              <a:rPr kumimoji="1" lang="en-US" altLang="ja-JP" smtClean="0"/>
              <a:t>proc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7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4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4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表示的意味論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D</a:t>
            </a:r>
            <a:r>
              <a:rPr lang="en-US" altLang="ja-JP" dirty="0" smtClean="0"/>
              <a:t>enotational Semantics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lang="ja-JP" altLang="en-US" dirty="0" smtClean="0"/>
              <a:t>武研究室</a:t>
            </a:r>
            <a:endParaRPr lang="en-US" altLang="ja-JP" dirty="0" smtClean="0"/>
          </a:p>
          <a:p>
            <a:r>
              <a:rPr kumimoji="1" lang="ja-JP" altLang="en-US" dirty="0" smtClean="0"/>
              <a:t>ＩＳ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　小松　秀生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792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環境を具体的な</a:t>
            </a:r>
            <a:r>
              <a:rPr lang="en-US" altLang="ja-JP" b="1" u="sng" dirty="0" smtClean="0"/>
              <a:t>Ruby</a:t>
            </a:r>
            <a:r>
              <a:rPr lang="ja-JP" altLang="en-US" b="1" u="sng" dirty="0" smtClean="0"/>
              <a:t>オブジェクト</a:t>
            </a:r>
            <a:r>
              <a:rPr lang="ja-JP" altLang="en-US" dirty="0" smtClean="0"/>
              <a:t>として表現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86200" y="1513383"/>
            <a:ext cx="3008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&gt;&gt; </a:t>
            </a:r>
            <a:r>
              <a:rPr lang="en-US" altLang="ja-JP" sz="2800" dirty="0" err="1" smtClean="0"/>
              <a:t>proc.call</a:t>
            </a:r>
            <a:r>
              <a:rPr lang="en-US" altLang="ja-JP" sz="2800" dirty="0"/>
              <a:t>(</a:t>
            </a:r>
            <a:r>
              <a:rPr lang="en-US" altLang="ja-JP" sz="2800" b="1" u="sng" dirty="0"/>
              <a:t>{ x: 1 }</a:t>
            </a:r>
            <a:r>
              <a:rPr lang="en-US" altLang="ja-JP" sz="2800" dirty="0"/>
              <a:t>)</a:t>
            </a:r>
          </a:p>
          <a:p>
            <a:r>
              <a:rPr lang="en-US" altLang="ja-JP" sz="2800" dirty="0" smtClean="0"/>
              <a:t>=&gt; </a:t>
            </a:r>
            <a:r>
              <a:rPr lang="en-US" altLang="ja-JP" sz="2800" b="1" u="sng" dirty="0"/>
              <a:t>{:x=&gt;9}</a:t>
            </a:r>
            <a:endParaRPr kumimoji="1" lang="ja-JP" altLang="en-US" sz="2800" b="1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903" y="2519641"/>
            <a:ext cx="680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⇛</a:t>
            </a:r>
            <a:r>
              <a:rPr kumimoji="1" lang="en-US" altLang="ja-JP" sz="3200" dirty="0" smtClean="0"/>
              <a:t>Ruby</a:t>
            </a:r>
            <a:r>
              <a:rPr kumimoji="1" lang="ja-JP" altLang="en-US" sz="3200" dirty="0" smtClean="0"/>
              <a:t>の仕様におんぶ抱っこではない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932040" y="4423245"/>
            <a:ext cx="1584176" cy="11362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Ruby</a:t>
            </a:r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  <p:sp>
        <p:nvSpPr>
          <p:cNvPr id="8" name="右矢印 7"/>
          <p:cNvSpPr/>
          <p:nvPr/>
        </p:nvSpPr>
        <p:spPr>
          <a:xfrm>
            <a:off x="3419872" y="4365104"/>
            <a:ext cx="137055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>
                <a:solidFill>
                  <a:schemeClr val="bg1"/>
                </a:solidFill>
              </a:rPr>
              <a:t>t</a:t>
            </a:r>
            <a:r>
              <a:rPr lang="en-US" altLang="ja-JP" sz="2000" b="1" dirty="0" err="1" smtClean="0">
                <a:solidFill>
                  <a:schemeClr val="bg1"/>
                </a:solidFill>
              </a:rPr>
              <a:t>o_ruby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03648" y="4423245"/>
            <a:ext cx="1584176" cy="11362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SIMPLE</a:t>
            </a:r>
            <a:endParaRPr kumimoji="1" lang="en-US" altLang="ja-JP" sz="2800" b="1" dirty="0" smtClean="0"/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1903" y="3789851"/>
            <a:ext cx="412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コンパイラの</a:t>
            </a:r>
            <a:r>
              <a:rPr lang="ja-JP" altLang="en-US" sz="3200" dirty="0"/>
              <a:t>ような</a:t>
            </a:r>
            <a:r>
              <a:rPr lang="ja-JP" altLang="en-US" sz="3200" dirty="0" smtClean="0"/>
              <a:t>働き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2636" y="5805264"/>
            <a:ext cx="5583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⇛インタプリタやコンパイラの実装が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効率が良い</a:t>
            </a:r>
            <a:r>
              <a:rPr kumimoji="1" lang="ja-JP" altLang="en-US" sz="2800" dirty="0" smtClean="0"/>
              <a:t>かの判断基準になる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78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表示的意味論とは？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857929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何らかのシンボルを、</a:t>
            </a:r>
            <a:r>
              <a:rPr lang="ja-JP" altLang="en-US" dirty="0" smtClean="0">
                <a:solidFill>
                  <a:srgbClr val="FF0000"/>
                </a:solidFill>
              </a:rPr>
              <a:t>他</a:t>
            </a:r>
            <a:r>
              <a:rPr lang="ja-JP" altLang="en-US" dirty="0">
                <a:solidFill>
                  <a:srgbClr val="FF0000"/>
                </a:solidFill>
              </a:rPr>
              <a:t>の誰か</a:t>
            </a:r>
            <a:r>
              <a:rPr lang="ja-JP" altLang="en-US" dirty="0"/>
              <a:t>が理解</a:t>
            </a:r>
            <a:r>
              <a:rPr lang="ja-JP" altLang="en-US" dirty="0" smtClean="0"/>
              <a:t>できるものに</a:t>
            </a:r>
            <a:r>
              <a:rPr lang="ja-JP" altLang="en-US" dirty="0">
                <a:solidFill>
                  <a:srgbClr val="FF0000"/>
                </a:solidFill>
              </a:rPr>
              <a:t>変換</a:t>
            </a:r>
            <a:r>
              <a:rPr lang="ja-JP" altLang="en-US" dirty="0"/>
              <a:t>する学問</a:t>
            </a:r>
            <a:r>
              <a:rPr lang="en-US" altLang="ja-JP" dirty="0"/>
              <a:t>(</a:t>
            </a:r>
            <a:r>
              <a:rPr lang="ja-JP" altLang="en-US" dirty="0"/>
              <a:t>みたいなもの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他の誰か？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⇒　今回は</a:t>
            </a:r>
            <a:r>
              <a:rPr lang="ja-JP" altLang="en-US" u="sng" dirty="0" smtClean="0"/>
              <a:t>ＳＩＭＰＬＥ</a:t>
            </a:r>
            <a:r>
              <a:rPr lang="ja-JP" altLang="en-US" dirty="0" smtClean="0"/>
              <a:t>コードを</a:t>
            </a:r>
            <a:r>
              <a:rPr lang="ja-JP" altLang="en-US" u="sng" dirty="0" smtClean="0"/>
              <a:t>Ｒｕｂｙ</a:t>
            </a:r>
            <a:r>
              <a:rPr lang="ja-JP" altLang="en-US" dirty="0" smtClean="0"/>
              <a:t>コードにする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何に変換？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⇒　</a:t>
            </a:r>
            <a:r>
              <a:rPr lang="ja-JP" altLang="en-US" dirty="0" smtClean="0">
                <a:solidFill>
                  <a:srgbClr val="FF0000"/>
                </a:solidFill>
              </a:rPr>
              <a:t>数学的オブジェクト　</a:t>
            </a:r>
            <a:r>
              <a:rPr lang="ja-JP" altLang="en-US" dirty="0" smtClean="0"/>
              <a:t>式や値のオブジェクト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1026" name="Picture 2" descr="C:\Users\小松秀生\AppData\Local\Microsoft\Windows\Temporary Internet Files\Content.IE5\C3G57VZN\man-walking-silhouette-clipar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76872"/>
            <a:ext cx="1008112" cy="141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164288" y="27622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英： </a:t>
            </a:r>
            <a:r>
              <a:rPr kumimoji="1" lang="en-US" altLang="ja-JP" dirty="0" smtClean="0"/>
              <a:t>walk</a:t>
            </a:r>
          </a:p>
          <a:p>
            <a:r>
              <a:rPr lang="ja-JP" altLang="en-US" dirty="0" smtClean="0"/>
              <a:t>仏： </a:t>
            </a:r>
            <a:r>
              <a:rPr lang="en-US" altLang="ja-JP" dirty="0" smtClean="0"/>
              <a:t>marcher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34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今までの</a:t>
            </a:r>
            <a:r>
              <a:rPr kumimoji="1" lang="en-US" altLang="ja-JP" dirty="0" smtClean="0"/>
              <a:t>SIMPLE</a:t>
            </a:r>
            <a:endParaRPr kumimoji="1" lang="ja-JP" altLang="en-US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5308"/>
            <a:ext cx="1484085" cy="14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267296" y="4437112"/>
            <a:ext cx="2448272" cy="1740520"/>
          </a:xfrm>
          <a:prstGeom prst="cloudCallout">
            <a:avLst>
              <a:gd name="adj1" fmla="val -20372"/>
              <a:gd name="adj2" fmla="val -9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/>
              <a:t>1 + 2</a:t>
            </a:r>
            <a:endParaRPr kumimoji="1" lang="ja-JP" altLang="en-US" sz="1600" dirty="0"/>
          </a:p>
        </p:txBody>
      </p:sp>
      <p:sp>
        <p:nvSpPr>
          <p:cNvPr id="5" name="右矢印 4"/>
          <p:cNvSpPr/>
          <p:nvPr/>
        </p:nvSpPr>
        <p:spPr>
          <a:xfrm>
            <a:off x="2267744" y="1961571"/>
            <a:ext cx="864096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203848" y="155679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 smtClean="0"/>
              <a:t>Add.new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　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(1),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(2)</a:t>
            </a:r>
            <a:endParaRPr lang="en-US" altLang="ja-JP" sz="3200" dirty="0"/>
          </a:p>
          <a:p>
            <a:r>
              <a:rPr lang="en-US" altLang="ja-JP" sz="3200" dirty="0" smtClean="0"/>
              <a:t>)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540188" y="5157192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6" name="下矢印 5"/>
          <p:cNvSpPr/>
          <p:nvPr/>
        </p:nvSpPr>
        <p:spPr>
          <a:xfrm>
            <a:off x="3959932" y="371703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Run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5345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 smtClean="0"/>
              <a:t>表示的意味論</a:t>
            </a:r>
            <a:r>
              <a:rPr kumimoji="1" lang="ja-JP" altLang="en-US" dirty="0" smtClean="0"/>
              <a:t>が使える</a:t>
            </a:r>
            <a:r>
              <a:rPr kumimoji="1" lang="en-US" altLang="ja-JP" dirty="0" smtClean="0"/>
              <a:t>SIMPLE</a:t>
            </a:r>
            <a:endParaRPr kumimoji="1" lang="ja-JP" altLang="en-US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5308"/>
            <a:ext cx="1484085" cy="14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267296" y="4437112"/>
            <a:ext cx="2448272" cy="1740520"/>
          </a:xfrm>
          <a:prstGeom prst="cloudCallout">
            <a:avLst>
              <a:gd name="adj1" fmla="val -20372"/>
              <a:gd name="adj2" fmla="val -9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/>
              <a:t>1 + 2</a:t>
            </a:r>
            <a:endParaRPr kumimoji="1" lang="ja-JP" altLang="en-US" sz="1600" dirty="0"/>
          </a:p>
        </p:txBody>
      </p:sp>
      <p:sp>
        <p:nvSpPr>
          <p:cNvPr id="5" name="右矢印 4"/>
          <p:cNvSpPr/>
          <p:nvPr/>
        </p:nvSpPr>
        <p:spPr>
          <a:xfrm>
            <a:off x="2267744" y="1961571"/>
            <a:ext cx="864096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203848" y="155679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 smtClean="0"/>
              <a:t>Add.new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　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(1),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(2)</a:t>
            </a:r>
            <a:endParaRPr lang="en-US" altLang="ja-JP" sz="3200" dirty="0"/>
          </a:p>
          <a:p>
            <a:r>
              <a:rPr lang="en-US" altLang="ja-JP" sz="3200" dirty="0" smtClean="0"/>
              <a:t>)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7888560" y="5121495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6" name="下矢印 5"/>
          <p:cNvSpPr/>
          <p:nvPr/>
        </p:nvSpPr>
        <p:spPr>
          <a:xfrm>
            <a:off x="7308304" y="358988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9" name="右矢印 8"/>
          <p:cNvSpPr/>
          <p:nvPr/>
        </p:nvSpPr>
        <p:spPr>
          <a:xfrm>
            <a:off x="6300217" y="1961571"/>
            <a:ext cx="93610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変換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380312" y="2019711"/>
            <a:ext cx="1584176" cy="11362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Ruby</a:t>
            </a:r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4540188" y="5157192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12" name="下矢印 11"/>
          <p:cNvSpPr/>
          <p:nvPr/>
        </p:nvSpPr>
        <p:spPr>
          <a:xfrm>
            <a:off x="3959932" y="371703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Run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8717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これまでの意味論を比較する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３つの意味論を見てきた</a:t>
            </a:r>
            <a:r>
              <a:rPr lang="ja-JP" altLang="en-US" dirty="0" smtClean="0"/>
              <a:t>けど</a:t>
            </a:r>
            <a:r>
              <a:rPr lang="ja-JP" altLang="en-US" dirty="0"/>
              <a:t>、</a:t>
            </a:r>
            <a:r>
              <a:rPr lang="ja-JP" altLang="en-US" dirty="0" smtClean="0"/>
              <a:t>どう違うの？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⇛</a:t>
            </a:r>
            <a:r>
              <a:rPr kumimoji="1" lang="en-US" altLang="ja-JP" dirty="0" smtClean="0">
                <a:solidFill>
                  <a:srgbClr val="FF0000"/>
                </a:solidFill>
              </a:rPr>
              <a:t>While</a:t>
            </a:r>
            <a:r>
              <a:rPr kumimoji="1" lang="ja-JP" altLang="en-US" dirty="0" smtClean="0">
                <a:solidFill>
                  <a:srgbClr val="FF0000"/>
                </a:solidFill>
              </a:rPr>
              <a:t>文</a:t>
            </a:r>
            <a:r>
              <a:rPr kumimoji="1" lang="ja-JP" altLang="en-US" dirty="0" smtClean="0"/>
              <a:t>を比べるとわかりやすい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While</a:t>
            </a:r>
            <a:r>
              <a:rPr lang="ja-JP" altLang="en-US" dirty="0" smtClean="0"/>
              <a:t>クラス以下のメソッドを見てみる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sz="2800" dirty="0" smtClean="0"/>
              <a:t>・</a:t>
            </a:r>
            <a:r>
              <a:rPr lang="en-US" altLang="ja-JP" sz="2800" dirty="0" smtClean="0"/>
              <a:t>reduce(</a:t>
            </a:r>
            <a:r>
              <a:rPr lang="ja-JP" altLang="en-US" sz="2800" dirty="0" smtClean="0"/>
              <a:t>スモールステップ意味論</a:t>
            </a:r>
            <a:r>
              <a:rPr lang="en-US" altLang="ja-JP" sz="2800" dirty="0" smtClean="0"/>
              <a:t>)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・</a:t>
            </a:r>
            <a:r>
              <a:rPr lang="en-US" altLang="ja-JP" sz="2800" dirty="0" smtClean="0"/>
              <a:t>evaluate(</a:t>
            </a:r>
            <a:r>
              <a:rPr lang="ja-JP" altLang="en-US" sz="2800" dirty="0" smtClean="0"/>
              <a:t>ビッグステップ意味論</a:t>
            </a:r>
            <a:r>
              <a:rPr lang="en-US" altLang="ja-JP" sz="2800" dirty="0" smtClean="0"/>
              <a:t>)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・</a:t>
            </a:r>
            <a:r>
              <a:rPr lang="en-US" altLang="ja-JP" sz="2800" dirty="0" err="1" smtClean="0"/>
              <a:t>to_ruby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表示的意味論</a:t>
            </a:r>
            <a:r>
              <a:rPr lang="en-US" altLang="ja-JP" sz="2800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693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dirty="0" smtClean="0"/>
              <a:t>スモールステップ意味論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err="1" smtClean="0"/>
              <a:t>def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reduce(environment)</a:t>
            </a:r>
          </a:p>
          <a:p>
            <a:pPr marL="0" indent="0">
              <a:buNone/>
            </a:pPr>
            <a:r>
              <a:rPr lang="en-US" altLang="ja-JP" sz="2800" dirty="0"/>
              <a:t>	[</a:t>
            </a:r>
            <a:r>
              <a:rPr lang="en-US" altLang="ja-JP" sz="2800" dirty="0" err="1"/>
              <a:t>If.new</a:t>
            </a:r>
            <a:r>
              <a:rPr lang="en-US" altLang="ja-JP" sz="2800" dirty="0"/>
              <a:t>(condition, </a:t>
            </a:r>
            <a:r>
              <a:rPr lang="en-US" altLang="ja-JP" sz="2800" dirty="0" err="1"/>
              <a:t>Sequence.new</a:t>
            </a:r>
            <a:r>
              <a:rPr lang="en-US" altLang="ja-JP" sz="2800" dirty="0"/>
              <a:t>(body, self), 	</a:t>
            </a:r>
            <a:r>
              <a:rPr lang="en-US" altLang="ja-JP" sz="2800" dirty="0" err="1" smtClean="0"/>
              <a:t>DoNothing.new</a:t>
            </a:r>
            <a:r>
              <a:rPr lang="en-US" altLang="ja-JP" sz="2800" dirty="0"/>
              <a:t>), environment]</a:t>
            </a:r>
          </a:p>
          <a:p>
            <a:pPr marL="0" indent="0">
              <a:buNone/>
            </a:pPr>
            <a:r>
              <a:rPr lang="en-US" altLang="ja-JP" sz="2800" dirty="0" smtClean="0"/>
              <a:t>end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・</a:t>
            </a:r>
            <a:r>
              <a:rPr lang="en-US" altLang="ja-JP" sz="2800" dirty="0"/>
              <a:t>W</a:t>
            </a:r>
            <a:r>
              <a:rPr lang="en-US" altLang="ja-JP" sz="2800" dirty="0" smtClean="0"/>
              <a:t>hile</a:t>
            </a:r>
            <a:r>
              <a:rPr lang="ja-JP" altLang="en-US" sz="2800" dirty="0" smtClean="0"/>
              <a:t>文を</a:t>
            </a:r>
            <a:r>
              <a:rPr lang="en-US" altLang="ja-JP" sz="2800" dirty="0" smtClean="0"/>
              <a:t>If</a:t>
            </a:r>
            <a:r>
              <a:rPr lang="ja-JP" altLang="en-US" sz="2800" dirty="0" smtClean="0"/>
              <a:t>文に簡約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sz="2800" dirty="0" smtClean="0"/>
              <a:t>・ループの</a:t>
            </a:r>
            <a:r>
              <a:rPr lang="ja-JP" altLang="en-US" sz="2800" dirty="0" smtClean="0">
                <a:solidFill>
                  <a:srgbClr val="FF0000"/>
                </a:solidFill>
              </a:rPr>
              <a:t>一部分</a:t>
            </a:r>
            <a:r>
              <a:rPr lang="ja-JP" altLang="en-US" sz="2800" dirty="0" smtClean="0"/>
              <a:t>の振る舞い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⇛</a:t>
            </a:r>
            <a:r>
              <a:rPr lang="en-US" altLang="ja-JP" sz="2800" dirty="0" smtClean="0"/>
              <a:t>While</a:t>
            </a:r>
            <a:r>
              <a:rPr lang="ja-JP" altLang="en-US" sz="2800" dirty="0"/>
              <a:t>全体</a:t>
            </a:r>
            <a:r>
              <a:rPr lang="ja-JP" altLang="en-US" sz="2800" dirty="0" smtClean="0"/>
              <a:t>の振る舞いは簡約手順を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　　すべて追えば分かる</a:t>
            </a:r>
            <a:endParaRPr lang="ja-JP" altLang="en-US" sz="28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634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ビッグステップ意味論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800" dirty="0" err="1" smtClean="0"/>
              <a:t>def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evaluate(environment)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	case </a:t>
            </a:r>
            <a:r>
              <a:rPr lang="en-US" altLang="ja-JP" sz="2800" dirty="0" err="1"/>
              <a:t>condition.evaluate</a:t>
            </a:r>
            <a:r>
              <a:rPr lang="en-US" altLang="ja-JP" sz="2800" dirty="0"/>
              <a:t>(environment)</a:t>
            </a:r>
          </a:p>
          <a:p>
            <a:pPr marL="0" indent="0">
              <a:buNone/>
            </a:pPr>
            <a:r>
              <a:rPr lang="en-US" altLang="ja-JP" sz="2800" dirty="0"/>
              <a:t>      </a:t>
            </a:r>
            <a:r>
              <a:rPr lang="en-US" altLang="ja-JP" sz="2800" dirty="0" smtClean="0"/>
              <a:t>	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when </a:t>
            </a:r>
            <a:r>
              <a:rPr lang="en-US" altLang="ja-JP" sz="2800" dirty="0" err="1"/>
              <a:t>Boolean.new</a:t>
            </a:r>
            <a:r>
              <a:rPr lang="en-US" altLang="ja-JP" sz="2800" dirty="0"/>
              <a:t>(true)</a:t>
            </a:r>
          </a:p>
          <a:p>
            <a:pPr marL="0" indent="0">
              <a:buNone/>
            </a:pPr>
            <a:r>
              <a:rPr lang="en-US" altLang="ja-JP" sz="2800" dirty="0"/>
              <a:t>        </a:t>
            </a:r>
            <a:r>
              <a:rPr lang="en-US" altLang="ja-JP" sz="2800" dirty="0" smtClean="0"/>
              <a:t>		evaluate(</a:t>
            </a:r>
            <a:r>
              <a:rPr lang="en-US" altLang="ja-JP" sz="2800" dirty="0" err="1" smtClean="0"/>
              <a:t>body.evaluate</a:t>
            </a:r>
            <a:r>
              <a:rPr lang="en-US" altLang="ja-JP" sz="2800" dirty="0" smtClean="0"/>
              <a:t>(environment</a:t>
            </a:r>
            <a:r>
              <a:rPr lang="en-US" altLang="ja-JP" sz="2800" dirty="0"/>
              <a:t>))</a:t>
            </a:r>
          </a:p>
          <a:p>
            <a:pPr marL="0" indent="0">
              <a:buNone/>
            </a:pPr>
            <a:r>
              <a:rPr lang="en-US" altLang="ja-JP" sz="2800" dirty="0"/>
              <a:t>      </a:t>
            </a:r>
            <a:r>
              <a:rPr lang="en-US" altLang="ja-JP" sz="2800" dirty="0" smtClean="0"/>
              <a:t>	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when </a:t>
            </a:r>
            <a:r>
              <a:rPr lang="en-US" altLang="ja-JP" sz="2800" dirty="0" err="1"/>
              <a:t>Boolean.new</a:t>
            </a:r>
            <a:r>
              <a:rPr lang="en-US" altLang="ja-JP" sz="2800" dirty="0"/>
              <a:t>(false)</a:t>
            </a:r>
          </a:p>
          <a:p>
            <a:pPr marL="0" indent="0">
              <a:buNone/>
            </a:pPr>
            <a:r>
              <a:rPr lang="en-US" altLang="ja-JP" sz="2800" dirty="0"/>
              <a:t>        </a:t>
            </a:r>
            <a:r>
              <a:rPr lang="en-US" altLang="ja-JP" sz="2800" dirty="0" smtClean="0"/>
              <a:t>		environment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    </a:t>
            </a:r>
            <a:r>
              <a:rPr lang="en-US" altLang="ja-JP" sz="2800" dirty="0" smtClean="0"/>
              <a:t>	end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e</a:t>
            </a:r>
            <a:r>
              <a:rPr lang="en-US" altLang="ja-JP" sz="2800" dirty="0" smtClean="0"/>
              <a:t>nd</a:t>
            </a:r>
          </a:p>
          <a:p>
            <a:pPr marL="0" indent="0">
              <a:buNone/>
            </a:pPr>
            <a:r>
              <a:rPr kumimoji="1" lang="en-US" altLang="ja-JP" sz="2800" dirty="0" smtClean="0"/>
              <a:t>	</a:t>
            </a:r>
            <a:r>
              <a:rPr kumimoji="1" lang="ja-JP" altLang="en-US" sz="2800" dirty="0" smtClean="0"/>
              <a:t>・自身を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再帰</a:t>
            </a:r>
            <a:r>
              <a:rPr kumimoji="1" lang="ja-JP" altLang="en-US" sz="2800" dirty="0" smtClean="0"/>
              <a:t>呼び出ししてループ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・ループ全体の振る舞い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682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表示的意味論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800" dirty="0" err="1" smtClean="0"/>
              <a:t>def</a:t>
            </a:r>
            <a:r>
              <a:rPr lang="en-US" altLang="ja-JP" sz="2800" dirty="0" smtClean="0"/>
              <a:t> </a:t>
            </a:r>
            <a:r>
              <a:rPr lang="en-US" altLang="ja-JP" sz="2800" dirty="0" err="1"/>
              <a:t>to_ruby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"-&gt; </a:t>
            </a:r>
            <a:r>
              <a:rPr lang="en-US" altLang="ja-JP" sz="2800" dirty="0"/>
              <a:t>e {" +</a:t>
            </a:r>
          </a:p>
          <a:p>
            <a:pPr marL="0" indent="0">
              <a:buNone/>
            </a:pPr>
            <a:r>
              <a:rPr lang="en-US" altLang="ja-JP" sz="2800" dirty="0" smtClean="0"/>
              <a:t>	" </a:t>
            </a:r>
            <a:r>
              <a:rPr lang="en-US" altLang="ja-JP" sz="2800" dirty="0"/>
              <a:t>while (#{</a:t>
            </a:r>
            <a:r>
              <a:rPr lang="en-US" altLang="ja-JP" sz="2800" dirty="0" err="1"/>
              <a:t>condition.to_ruby</a:t>
            </a:r>
            <a:r>
              <a:rPr lang="en-US" altLang="ja-JP" sz="2800" dirty="0"/>
              <a:t>}).call(e); e = 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en-US" altLang="ja-JP" sz="2800" dirty="0" smtClean="0"/>
              <a:t>   (#{</a:t>
            </a:r>
            <a:r>
              <a:rPr lang="en-US" altLang="ja-JP" sz="2800" dirty="0" err="1"/>
              <a:t>body.to_ruby</a:t>
            </a:r>
            <a:r>
              <a:rPr lang="en-US" altLang="ja-JP" sz="2800" dirty="0"/>
              <a:t>}).call(e); end;" +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en-US" altLang="ja-JP" sz="2800" dirty="0" smtClean="0"/>
              <a:t>" </a:t>
            </a:r>
            <a:r>
              <a:rPr lang="en-US" altLang="ja-JP" sz="2800" dirty="0"/>
              <a:t>e" +</a:t>
            </a:r>
          </a:p>
          <a:p>
            <a:pPr marL="0" indent="0">
              <a:buNone/>
            </a:pPr>
            <a:r>
              <a:rPr lang="en-US" altLang="ja-JP" sz="2800" dirty="0" smtClean="0"/>
              <a:t>	"</a:t>
            </a:r>
            <a:r>
              <a:rPr lang="ja-JP" altLang="en-US" sz="2800" dirty="0" smtClean="0"/>
              <a:t> </a:t>
            </a:r>
            <a:r>
              <a:rPr lang="en-US" altLang="ja-JP" sz="2800" dirty="0"/>
              <a:t>}"</a:t>
            </a:r>
          </a:p>
          <a:p>
            <a:pPr marL="0" indent="0">
              <a:buNone/>
            </a:pPr>
            <a:r>
              <a:rPr lang="en-US" altLang="ja-JP" sz="2800" dirty="0"/>
              <a:t>e</a:t>
            </a:r>
            <a:r>
              <a:rPr lang="en-US" altLang="ja-JP" sz="2800" dirty="0" smtClean="0"/>
              <a:t>nd</a:t>
            </a:r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・今回は</a:t>
            </a:r>
            <a:r>
              <a:rPr lang="en-US" altLang="ja-JP" sz="2800" dirty="0" smtClean="0"/>
              <a:t>Ruby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While</a:t>
            </a:r>
            <a:r>
              <a:rPr lang="ja-JP" altLang="en-US" sz="2800" dirty="0" smtClean="0"/>
              <a:t>へ翻訳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⇛これだけでは振る舞いはわからない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⇛</a:t>
            </a:r>
            <a:r>
              <a:rPr lang="en-US" altLang="ja-JP" sz="2800" dirty="0" smtClean="0">
                <a:solidFill>
                  <a:srgbClr val="FF0000"/>
                </a:solidFill>
              </a:rPr>
              <a:t>Ruby</a:t>
            </a:r>
            <a:r>
              <a:rPr lang="ja-JP" altLang="en-US" sz="2800" dirty="0" smtClean="0">
                <a:solidFill>
                  <a:srgbClr val="FF0000"/>
                </a:solidFill>
              </a:rPr>
              <a:t>の</a:t>
            </a:r>
            <a:r>
              <a:rPr lang="en-US" altLang="ja-JP" sz="2800" dirty="0" smtClean="0">
                <a:solidFill>
                  <a:srgbClr val="FF0000"/>
                </a:solidFill>
              </a:rPr>
              <a:t>while</a:t>
            </a:r>
            <a:r>
              <a:rPr lang="ja-JP" altLang="en-US" sz="2800" dirty="0" smtClean="0"/>
              <a:t>ループの動作理解が必要</a:t>
            </a:r>
            <a:endParaRPr lang="en-US" altLang="ja-JP" sz="2800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368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45761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応用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5076056" y="1442834"/>
            <a:ext cx="1584176" cy="11362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Ruby</a:t>
            </a:r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  <p:sp>
        <p:nvSpPr>
          <p:cNvPr id="5" name="右矢印 4"/>
          <p:cNvSpPr/>
          <p:nvPr/>
        </p:nvSpPr>
        <p:spPr>
          <a:xfrm>
            <a:off x="3851920" y="1326552"/>
            <a:ext cx="93610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変換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3851920" y="3356992"/>
            <a:ext cx="93610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変換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851920" y="4797152"/>
            <a:ext cx="93610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変換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Temp\Temporary Internet Files\Content.IE5\0PIY0UOG\abc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62" y="3641200"/>
            <a:ext cx="1590943" cy="11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5468034" y="33756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英語</a:t>
            </a:r>
            <a:endParaRPr kumimoji="1" lang="ja-JP" altLang="en-US" b="1" dirty="0"/>
          </a:p>
        </p:txBody>
      </p:sp>
      <p:pic>
        <p:nvPicPr>
          <p:cNvPr id="1027" name="Picture 3" descr="D:\Temp\Temporary Internet Files\Content.IE5\G4A5GR24\gi01a2013121114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19" y="5423425"/>
            <a:ext cx="2029447" cy="108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5021251" y="496099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数学的表記</a:t>
            </a:r>
            <a:endParaRPr kumimoji="1" lang="ja-JP" altLang="en-US" b="1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67544" y="1326552"/>
            <a:ext cx="8229600" cy="59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						</a:t>
            </a:r>
            <a:r>
              <a:rPr kumimoji="1" lang="ja-JP" altLang="en-US" dirty="0" smtClean="0"/>
              <a:t>← 今回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どれでも</a:t>
            </a:r>
            <a:r>
              <a:rPr lang="en-US" altLang="ja-JP" sz="3600" dirty="0" smtClean="0"/>
              <a:t>OK</a:t>
            </a:r>
            <a:endParaRPr kumimoji="1" lang="ja-JP" altLang="en-US" sz="3600" dirty="0"/>
          </a:p>
        </p:txBody>
      </p:sp>
      <p:sp>
        <p:nvSpPr>
          <p:cNvPr id="14" name="角丸四角形 13"/>
          <p:cNvSpPr/>
          <p:nvPr/>
        </p:nvSpPr>
        <p:spPr>
          <a:xfrm>
            <a:off x="755576" y="2718869"/>
            <a:ext cx="2448272" cy="22421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SIMPLE</a:t>
            </a:r>
            <a:endParaRPr kumimoji="1" lang="en-US" altLang="ja-JP" sz="2800" b="1" dirty="0" smtClean="0"/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054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181</Words>
  <Application>Microsoft Office PowerPoint</Application>
  <PresentationFormat>画面に合わせる (4:3)</PresentationFormat>
  <Paragraphs>109</Paragraphs>
  <Slides>10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表示的意味論 Denotational Semantics</vt:lpstr>
      <vt:lpstr>表示的意味論とは？</vt:lpstr>
      <vt:lpstr>今までのSIMPLE</vt:lpstr>
      <vt:lpstr>表示的意味論が使えるSIMPLE</vt:lpstr>
      <vt:lpstr>これまでの意味論を比較する</vt:lpstr>
      <vt:lpstr>PowerPoint プレゼンテーション</vt:lpstr>
      <vt:lpstr>PowerPoint プレゼンテーション</vt:lpstr>
      <vt:lpstr>PowerPoint プレゼンテーション</vt:lpstr>
      <vt:lpstr>応用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表示的意味論 Denotational Semantics</dc:title>
  <dc:creator>小松秀生</dc:creator>
  <cp:lastModifiedBy>FJ-USER</cp:lastModifiedBy>
  <cp:revision>20</cp:revision>
  <dcterms:created xsi:type="dcterms:W3CDTF">2015-05-22T09:07:47Z</dcterms:created>
  <dcterms:modified xsi:type="dcterms:W3CDTF">2015-05-26T17:51:40Z</dcterms:modified>
</cp:coreProperties>
</file>