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6" r:id="rId4"/>
    <p:sldId id="272" r:id="rId5"/>
    <p:sldId id="267" r:id="rId6"/>
    <p:sldId id="257" r:id="rId7"/>
    <p:sldId id="270" r:id="rId8"/>
    <p:sldId id="271" r:id="rId9"/>
    <p:sldId id="268" r:id="rId10"/>
    <p:sldId id="269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5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E2C7-4D9E-408A-ACE6-75037F48FA22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63BB-A559-459A-9D66-E763F15C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9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ビッグステップは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省の</a:t>
            </a:r>
            <a:r>
              <a:rPr kumimoji="1" lang="en-US" altLang="ja-JP" dirty="0" smtClean="0"/>
              <a:t>Standard</a:t>
            </a:r>
            <a:r>
              <a:rPr kumimoji="1" lang="en-US" altLang="ja-JP" baseline="0" dirty="0" smtClean="0"/>
              <a:t> ML</a:t>
            </a:r>
            <a:r>
              <a:rPr kumimoji="1" lang="ja-JP" altLang="en-US" baseline="0" dirty="0" smtClean="0"/>
              <a:t>プログラミング言語で最もよく使われている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standardML</a:t>
            </a:r>
            <a:r>
              <a:rPr kumimoji="1" lang="ja-JP" altLang="en-US" baseline="0" dirty="0" smtClean="0"/>
              <a:t>は</a:t>
            </a:r>
            <a:r>
              <a:rPr kumimoji="1" lang="en-US" altLang="ja-JP" baseline="0" dirty="0" smtClean="0"/>
              <a:t>ML</a:t>
            </a:r>
            <a:r>
              <a:rPr kumimoji="1" lang="ja-JP" altLang="en-US" baseline="0" dirty="0" smtClean="0"/>
              <a:t>のランタイムの振る舞いをビッグステップで説明している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例）</a:t>
            </a:r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Ocalm</a:t>
            </a:r>
            <a:r>
              <a:rPr kumimoji="1" lang="ja-JP" altLang="en-US" baseline="0" dirty="0" smtClean="0"/>
              <a:t>という言語はビッグステップを用いている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スモールステップによる定義をより詳細化する</a:t>
            </a:r>
            <a:r>
              <a:rPr kumimoji="1" lang="ja-JP" altLang="en-US" baseline="0" dirty="0" err="1" smtClean="0"/>
              <a:t>た</a:t>
            </a:r>
            <a:endParaRPr kumimoji="1" lang="en-US" altLang="ja-JP" baseline="0" dirty="0" smtClean="0"/>
          </a:p>
          <a:p>
            <a:r>
              <a:rPr kumimoji="1" lang="en-US" altLang="ja-JP" dirty="0" err="1" smtClean="0"/>
              <a:t>Xquery</a:t>
            </a:r>
            <a:r>
              <a:rPr kumimoji="1" lang="en-US" altLang="ja-JP" dirty="0" smtClean="0"/>
              <a:t> 1.0 and </a:t>
            </a:r>
            <a:r>
              <a:rPr kumimoji="1" lang="en-US" altLang="ja-JP" dirty="0" err="1" smtClean="0"/>
              <a:t>Xpath</a:t>
            </a:r>
            <a:r>
              <a:rPr kumimoji="1" lang="en-US" altLang="ja-JP" dirty="0" smtClean="0"/>
              <a:t> 2.0</a:t>
            </a:r>
            <a:r>
              <a:rPr kumimoji="1" lang="ja-JP" altLang="en-US" dirty="0" smtClean="0"/>
              <a:t>も使っている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それらの</a:t>
            </a:r>
            <a:r>
              <a:rPr kumimoji="1" lang="en-US" altLang="ja-JP" dirty="0" smtClean="0"/>
              <a:t>Full text 3.0 </a:t>
            </a:r>
            <a:r>
              <a:rPr kumimoji="1" lang="ja-JP" altLang="en-US" dirty="0" smtClean="0"/>
              <a:t>に</a:t>
            </a:r>
            <a:r>
              <a:rPr kumimoji="1" lang="en-US" altLang="ja-JP" dirty="0" err="1" smtClean="0"/>
              <a:t>Xquery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によって書かれたビッグステップ意味論を見ることが出来ます。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4EC6-FD55-4595-9D27-8A9416A1B1C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3DE3962-EA08-49D7-A2A3-7B3BFFCE8E0F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B2AE7A8-58CE-4EA1-8E95-97C61CCD0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ビッグステップ意味論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1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1700808"/>
            <a:ext cx="770916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ja-JP" sz="3600" b="1" dirty="0"/>
              <a:t>XQuery </a:t>
            </a:r>
            <a:r>
              <a:rPr lang="ja-JP" altLang="en-US" sz="3600" b="1" dirty="0"/>
              <a:t>と</a:t>
            </a:r>
            <a:r>
              <a:rPr lang="en-US" altLang="ja-JP" sz="3600" b="1" dirty="0" err="1"/>
              <a:t>XPath</a:t>
            </a:r>
            <a:endParaRPr lang="en-US" altLang="ja-JP" sz="3600" b="1" dirty="0"/>
          </a:p>
          <a:p>
            <a:pPr lvl="1"/>
            <a:r>
              <a:rPr lang="en-US" altLang="ja-JP" sz="2800" dirty="0"/>
              <a:t>XML</a:t>
            </a:r>
            <a:r>
              <a:rPr lang="ja-JP" altLang="en-US" sz="2800" dirty="0"/>
              <a:t>によるデータベースへの問い合わせ言語と</a:t>
            </a:r>
            <a:endParaRPr lang="en-US" altLang="ja-JP" sz="2800" dirty="0"/>
          </a:p>
          <a:p>
            <a:pPr lvl="1"/>
            <a:r>
              <a:rPr lang="en-US" altLang="ja-JP" sz="2800" dirty="0"/>
              <a:t>XML</a:t>
            </a:r>
            <a:r>
              <a:rPr lang="ja-JP" altLang="en-US" sz="2800" dirty="0"/>
              <a:t>のためにファイルのパスを示す言語</a:t>
            </a:r>
            <a:r>
              <a:rPr lang="ja-JP" altLang="en-US" sz="2800" dirty="0" smtClean="0"/>
              <a:t>構文</a:t>
            </a:r>
            <a:endParaRPr lang="en-US" altLang="ja-JP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3105" y="3790781"/>
            <a:ext cx="571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目的</a:t>
            </a:r>
            <a:r>
              <a:rPr kumimoji="1" lang="ja-JP" altLang="en-US" sz="3600" dirty="0" smtClean="0"/>
              <a:t>：</a:t>
            </a:r>
            <a:r>
              <a:rPr lang="en-US" altLang="ja-JP" sz="3600" dirty="0" smtClean="0">
                <a:solidFill>
                  <a:srgbClr val="FF0000"/>
                </a:solidFill>
              </a:rPr>
              <a:t>Full Text3.0</a:t>
            </a:r>
            <a:r>
              <a:rPr lang="ja-JP" altLang="en-US" sz="3600" dirty="0" smtClean="0">
                <a:solidFill>
                  <a:srgbClr val="FF0000"/>
                </a:solidFill>
              </a:rPr>
              <a:t>内での定義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644385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+mj-ea"/>
                <a:ea typeface="+mj-ea"/>
              </a:rPr>
              <a:t>ビッグステップ</a:t>
            </a:r>
            <a:r>
              <a:rPr lang="ja-JP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意味論</a:t>
            </a:r>
            <a:r>
              <a:rPr lang="ja-JP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の応用例</a:t>
            </a:r>
            <a:endParaRPr kumimoji="1" lang="ja-JP" altLang="en-US" sz="4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スモールステップと何が違うの？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スモールステップ意味論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：仮想マシンが状態を保持し簡約を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繰り返し行う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ビッグステップ意味論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ja-JP" altLang="en-US" u="sng" dirty="0" smtClean="0"/>
              <a:t>一回の試行</a:t>
            </a:r>
            <a:r>
              <a:rPr lang="ja-JP" altLang="en-US" dirty="0" smtClean="0"/>
              <a:t>で構文木をたどってプログラム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全体の結果を計算。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状態保持不要なので</a:t>
            </a:r>
            <a:r>
              <a:rPr lang="ja-JP" altLang="en-US" dirty="0" smtClean="0">
                <a:solidFill>
                  <a:srgbClr val="FF0000"/>
                </a:solidFill>
              </a:rPr>
              <a:t>仮想マシン不要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9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/>
              <a:t>どうやって実現する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evaluate</a:t>
            </a:r>
            <a:r>
              <a:rPr kumimoji="1" lang="ja-JP" altLang="en-US" dirty="0" smtClean="0"/>
              <a:t>メソッドを式と文のクラスに定義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evaluate</a:t>
            </a:r>
            <a:r>
              <a:rPr lang="ja-JP" altLang="en-US" dirty="0" smtClean="0"/>
              <a:t>メソッドを直接呼び出す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37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スモールステップ意味論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簡約可</a:t>
            </a:r>
            <a:r>
              <a:rPr lang="en-US" altLang="ja-JP" dirty="0" smtClean="0"/>
              <a:t>			</a:t>
            </a:r>
            <a:r>
              <a:rPr lang="ja-JP" altLang="en-US" dirty="0" smtClean="0"/>
              <a:t>簡約不可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1 + 2				      3</a:t>
            </a:r>
          </a:p>
          <a:p>
            <a:pPr marL="109728" indent="0">
              <a:buNone/>
            </a:pPr>
            <a:r>
              <a:rPr lang="en-US" altLang="ja-JP" dirty="0" smtClean="0"/>
              <a:t>	1 &lt; 3				    true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ビッグステップ意味論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全ての式は評価可能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・別の式を評価する式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lang="ja-JP" altLang="en-US" dirty="0" smtClean="0"/>
              <a:t>・自身を評価する式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56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Number</a:t>
            </a:r>
            <a:r>
              <a:rPr kumimoji="1" lang="ja-JP" altLang="en-US" dirty="0" smtClean="0"/>
              <a:t>クラスや</a:t>
            </a:r>
            <a:r>
              <a:rPr kumimoji="1" lang="en-US" altLang="ja-JP" dirty="0" smtClean="0"/>
              <a:t>Boolean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スモールステップではこれ以上簡約不可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→自身を評価するだけでいい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Variable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スモールステップでは簡約可能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→環境を見て変数の値を返す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Add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,Multiply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,</a:t>
            </a:r>
            <a:r>
              <a:rPr kumimoji="1" lang="en-US" altLang="ja-JP" dirty="0" err="1" smtClean="0"/>
              <a:t>LessThan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→自身の左右の値を再帰的に評価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　その後値を合成する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094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スモールステップ意味論では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do-nothing</a:t>
            </a:r>
            <a:r>
              <a:rPr lang="ja-JP" altLang="en-US" dirty="0" err="1" smtClean="0"/>
              <a:t>に簡</a:t>
            </a:r>
            <a:r>
              <a:rPr lang="ja-JP" altLang="en-US" dirty="0" smtClean="0"/>
              <a:t>約され変更された環境が残る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ビッグステップ意味論では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文を評価する前の環境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文</a:t>
            </a:r>
            <a:r>
              <a:rPr lang="ja-JP" altLang="en-US" dirty="0"/>
              <a:t> </a:t>
            </a:r>
            <a:r>
              <a:rPr lang="ja-JP" altLang="en-US" dirty="0" smtClean="0"/>
              <a:t>を使って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最終的な環境をつくる</a:t>
            </a:r>
            <a:r>
              <a:rPr lang="ja-JP" altLang="en-US" dirty="0" smtClean="0">
                <a:solidFill>
                  <a:srgbClr val="FF0000"/>
                </a:solidFill>
              </a:rPr>
              <a:t>プロセス</a:t>
            </a:r>
            <a:r>
              <a:rPr lang="ja-JP" altLang="en-US" dirty="0" smtClean="0"/>
              <a:t>と捉える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メソッドで作られた中間状態を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扱う必要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439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Assign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与えられた式を完全に評価し、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評価結果の値を含んだ新しい環境を返す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Do-Nothing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評価前後で変更されてない環境を返す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If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与えられた状態を評価し、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帰結か</a:t>
            </a:r>
            <a:r>
              <a:rPr lang="ja-JP" altLang="en-US" dirty="0" smtClean="0"/>
              <a:t>代替の内容の評価結果の環境を返す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45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Sequence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一つ目の文の評価結果の環境を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二つ目の文の評価で使う環境として評価し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評価結果の環境を返す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While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状態の真偽を評価する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・真なら</a:t>
            </a:r>
            <a:r>
              <a:rPr kumimoji="1" lang="en-US" altLang="ja-JP" dirty="0" smtClean="0"/>
              <a:t>while</a:t>
            </a:r>
            <a:r>
              <a:rPr kumimoji="1" lang="ja-JP" altLang="en-US" dirty="0" smtClean="0"/>
              <a:t>文の中身を評価し、出来た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新しい環境で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文を再び評価する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・偽なら</a:t>
            </a:r>
            <a:r>
              <a:rPr lang="ja-JP" altLang="en-US" dirty="0"/>
              <a:t>環境を変更せず返す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297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</p:spPr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スモールステップ意味論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：仮想機械で繰り返し簡約を行うことが必要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特徴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/>
              <a:t>複雑なプログラム</a:t>
            </a:r>
            <a:r>
              <a:rPr lang="en-US" altLang="ja-JP" dirty="0" smtClean="0"/>
              <a:t>	</a:t>
            </a:r>
            <a:r>
              <a:rPr lang="ja-JP" altLang="en-US" dirty="0" smtClean="0"/>
              <a:t>説明や分析が簡単な欠片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3633392"/>
            <a:ext cx="2952328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644008" y="3617437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6176" y="3617437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48064" y="3617437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52120" y="3617504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664323" y="3617504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153436" y="3617504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668344" y="3617504"/>
            <a:ext cx="360040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3877072" y="4149080"/>
            <a:ext cx="7669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9848"/>
          </a:xfrm>
        </p:spPr>
        <p:txBody>
          <a:bodyPr/>
          <a:lstStyle/>
          <a:p>
            <a:r>
              <a:rPr kumimoji="1" lang="ja-JP" altLang="en-US" dirty="0" smtClean="0"/>
              <a:t>ソースコードで確認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60640"/>
              </p:ext>
            </p:extLst>
          </p:nvPr>
        </p:nvGraphicFramePr>
        <p:xfrm>
          <a:off x="395536" y="1772816"/>
          <a:ext cx="8208912" cy="3457575"/>
        </p:xfrm>
        <a:graphic>
          <a:graphicData uri="http://schemas.openxmlformats.org/drawingml/2006/table">
            <a:tbl>
              <a:tblPr/>
              <a:tblGrid>
                <a:gridCol w="837644"/>
                <a:gridCol w="7371268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class</a:t>
                      </a: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Add</a:t>
                      </a:r>
                      <a:endParaRPr lang="en-US" sz="2000" b="1" i="0" u="none" strike="noStrike" dirty="0">
                        <a:solidFill>
                          <a:srgbClr val="006699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20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def</a:t>
                      </a:r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reduce</a:t>
                      </a:r>
                      <a:endParaRPr lang="en-US" sz="20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if</a:t>
                      </a: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left.reducible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?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Add.</a:t>
                      </a:r>
                      <a:r>
                        <a:rPr lang="en-US" sz="20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(left.reduce, right)</a:t>
                      </a:r>
                      <a:endParaRPr lang="en-US" sz="20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20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elsif</a:t>
                      </a: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right.reducible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?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Add.</a:t>
                      </a:r>
                      <a:r>
                        <a:rPr lang="en-US" sz="20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(left,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right.reduce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7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20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else</a:t>
                      </a:r>
                      <a:endParaRPr lang="en-US" sz="20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8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Number.</a:t>
                      </a:r>
                      <a:r>
                        <a:rPr lang="en-US" sz="20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left.value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right.value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9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10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20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20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11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907704" y="2097448"/>
            <a:ext cx="6336704" cy="2880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89583" y="6381328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expression_script.rb</a:t>
            </a:r>
            <a:r>
              <a:rPr kumimoji="1" lang="ja-JP" altLang="en-US" dirty="0" smtClean="0"/>
              <a:t>から抜粋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54640" y="5572764"/>
            <a:ext cx="5472608" cy="5847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小規模な関数呼び出しで簡約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6" idx="0"/>
            <a:endCxn id="4" idx="2"/>
          </p:cNvCxnSpPr>
          <p:nvPr/>
        </p:nvCxnSpPr>
        <p:spPr>
          <a:xfrm flipH="1" flipV="1">
            <a:off x="5076056" y="4977768"/>
            <a:ext cx="14888" cy="5949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0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42808"/>
              </p:ext>
            </p:extLst>
          </p:nvPr>
        </p:nvGraphicFramePr>
        <p:xfrm>
          <a:off x="395536" y="1484787"/>
          <a:ext cx="5976664" cy="5265873"/>
        </p:xfrm>
        <a:graphic>
          <a:graphicData uri="http://schemas.openxmlformats.org/drawingml/2006/table">
            <a:tbl>
              <a:tblPr/>
              <a:tblGrid>
                <a:gridCol w="707764"/>
                <a:gridCol w="5268900"/>
              </a:tblGrid>
              <a:tr h="3276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# </a:t>
                      </a:r>
                      <a:r>
                        <a:rPr lang="ja-JP" altLang="en-US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式オブジェクトを渡すと簡約し続ける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Machine &lt; Struct.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FF1493"/>
                          </a:solidFill>
                          <a:effectLst/>
                          <a:latin typeface="Consolas"/>
                        </a:rPr>
                        <a:t>:expression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6699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altLang="ja-JP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# </a:t>
                      </a:r>
                      <a:r>
                        <a:rPr lang="ja-JP" altLang="en-US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簡約を</a:t>
                      </a:r>
                      <a:r>
                        <a:rPr lang="en-US" altLang="ja-JP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1</a:t>
                      </a:r>
                      <a:r>
                        <a:rPr lang="ja-JP" altLang="en-US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ステップ進める</a:t>
                      </a:r>
                      <a:endParaRPr lang="ja-JP" alt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def</a:t>
                      </a:r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step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6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1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self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.expression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expression.reduce</a:t>
                      </a:r>
                      <a:endParaRPr lang="en-US" sz="11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7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1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11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8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9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altLang="ja-JP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# </a:t>
                      </a:r>
                      <a:r>
                        <a:rPr lang="ja-JP" altLang="en-US" sz="1100" b="0" i="0" u="none" strike="noStrike">
                          <a:solidFill>
                            <a:srgbClr val="008200"/>
                          </a:solidFill>
                          <a:effectLst/>
                          <a:latin typeface="Consolas"/>
                        </a:rPr>
                        <a:t>式の途中経過を表示しながら、簡約できなくなるまで簡約する。</a:t>
                      </a:r>
                      <a:endParaRPr lang="ja-JP" alt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10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def</a:t>
                      </a:r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run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11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while</a:t>
                      </a:r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expression.reducible?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12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puts expression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13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self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.step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14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15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16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puts expression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17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11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18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19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9848"/>
          </a:xfrm>
        </p:spPr>
        <p:txBody>
          <a:bodyPr/>
          <a:lstStyle/>
          <a:p>
            <a:r>
              <a:rPr kumimoji="1" lang="ja-JP" altLang="en-US" dirty="0" smtClean="0"/>
              <a:t>ソースコードで確認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47664" y="3674396"/>
            <a:ext cx="4608512" cy="1698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89583" y="6381328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expression_script.rb</a:t>
            </a:r>
            <a:r>
              <a:rPr kumimoji="1" lang="ja-JP" altLang="en-US" dirty="0" smtClean="0"/>
              <a:t>から抜粋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02444" y="1893362"/>
            <a:ext cx="3031936" cy="10772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</a:rPr>
              <a:t>小規模な関数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</a:rPr>
              <a:t>呼び出しで簡約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 flipH="1">
            <a:off x="3851920" y="2970580"/>
            <a:ext cx="3566492" cy="7038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スモールステップ意味論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2241294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228" indent="-571500">
              <a:buFont typeface="Wingdings" pitchFamily="2" charset="2"/>
              <a:buChar char="Ø"/>
            </a:pPr>
            <a:r>
              <a:rPr lang="ja-JP" altLang="en-US" sz="3600" dirty="0" smtClean="0"/>
              <a:t>特徴</a:t>
            </a:r>
            <a:endParaRPr lang="en-US" altLang="ja-JP" sz="36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600" dirty="0" smtClean="0"/>
              <a:t>遠回し</a:t>
            </a:r>
            <a:r>
              <a:rPr lang="ja-JP" altLang="en-US" sz="3600" dirty="0"/>
              <a:t>でわかりづらく感じる</a:t>
            </a:r>
            <a:endParaRPr lang="en-US" altLang="ja-JP" sz="3600" dirty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600" b="1" dirty="0"/>
              <a:t>→</a:t>
            </a:r>
            <a:r>
              <a:rPr lang="ja-JP" altLang="en-US" sz="3600" dirty="0"/>
              <a:t>もっと直接的に文の説明がしたい</a:t>
            </a:r>
            <a:endParaRPr lang="en-US" altLang="ja-JP" sz="36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sz="3600" dirty="0"/>
              <a:t>	</a:t>
            </a:r>
            <a:r>
              <a:rPr lang="ja-JP" altLang="en-US" sz="3600" b="1" dirty="0"/>
              <a:t>→</a:t>
            </a:r>
            <a:r>
              <a:rPr lang="ja-JP" altLang="en-US" sz="3600" u="sng" dirty="0">
                <a:solidFill>
                  <a:srgbClr val="FF0000"/>
                </a:solidFill>
              </a:rPr>
              <a:t>ビッグステップ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意味論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ビッグステップ</a:t>
            </a:r>
            <a:r>
              <a:rPr kumimoji="1" lang="ja-JP" altLang="en-US" dirty="0" smtClean="0"/>
              <a:t>意味論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どのように式や文から直接結果を得るか明示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大きな式を評価するために</a:t>
            </a:r>
            <a:r>
              <a:rPr lang="ja-JP" altLang="en-US" dirty="0"/>
              <a:t>全て</a:t>
            </a:r>
            <a:r>
              <a:rPr kumimoji="1" lang="ja-JP" altLang="en-US" dirty="0" smtClean="0"/>
              <a:t>の小さな部分式の評価結果を合成して結果を得る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部分式１</a:t>
            </a:r>
            <a:r>
              <a:rPr lang="ja-JP" altLang="en-US" dirty="0"/>
              <a:t>の結果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部分式２の結果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大きな式の結果</a:t>
            </a:r>
            <a:r>
              <a:rPr kumimoji="1" lang="en-US" altLang="ja-JP" dirty="0" smtClean="0"/>
              <a:t>		</a:t>
            </a:r>
            <a:r>
              <a:rPr lang="en-US" altLang="ja-JP" dirty="0" smtClean="0"/>
              <a:t>…</a:t>
            </a:r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部分式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の結果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4499992" y="4437111"/>
            <a:ext cx="136815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/>
          <p:cNvSpPr/>
          <p:nvPr/>
        </p:nvSpPr>
        <p:spPr>
          <a:xfrm rot="3219402">
            <a:off x="2163366" y="3846321"/>
            <a:ext cx="2304256" cy="1800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ソースコードで確認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10635"/>
              </p:ext>
            </p:extLst>
          </p:nvPr>
        </p:nvGraphicFramePr>
        <p:xfrm>
          <a:off x="261864" y="1556792"/>
          <a:ext cx="8640960" cy="1876425"/>
        </p:xfrm>
        <a:graphic>
          <a:graphicData uri="http://schemas.openxmlformats.org/drawingml/2006/table">
            <a:tbl>
              <a:tblPr/>
              <a:tblGrid>
                <a:gridCol w="776392"/>
                <a:gridCol w="7864568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class</a:t>
                      </a: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Add</a:t>
                      </a:r>
                      <a:endParaRPr lang="en-US" sz="2000" b="1" i="0" u="none" strike="noStrike" dirty="0">
                        <a:solidFill>
                          <a:srgbClr val="006699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20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def</a:t>
                      </a:r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evaluate(environment)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Number.</a:t>
                      </a:r>
                      <a:r>
                        <a:rPr lang="en-US" sz="2000" b="1" i="0" u="none" strike="noStrike" dirty="0" err="1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left.evaluate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(environment).value + 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　　　　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right.evaluate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(environment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).value)</a:t>
                      </a:r>
                      <a:endParaRPr lang="en-US" sz="2000" b="0" i="0" u="none" strike="noStrike" dirty="0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666666"/>
                          </a:solidFill>
                          <a:effectLst/>
                          <a:latin typeface="Consolas"/>
                        </a:rPr>
                        <a:t>    </a:t>
                      </a:r>
                      <a:r>
                        <a:rPr lang="en-US" sz="2000" b="1" i="0" u="none" strike="noStrike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  <a:endParaRPr lang="en-US" sz="2000" b="0" i="0" u="none" strike="noStrike">
                        <a:solidFill>
                          <a:srgbClr val="666666"/>
                        </a:solidFill>
                        <a:effectLst/>
                        <a:latin typeface="Consola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9525" marR="171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6699"/>
                          </a:solidFill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125960" y="1916832"/>
            <a:ext cx="763284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224" y="4636293"/>
            <a:ext cx="8622873" cy="13849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 err="1" smtClean="0">
                <a:latin typeface="+mj-ea"/>
                <a:ea typeface="+mj-ea"/>
              </a:rPr>
              <a:t>Number.</a:t>
            </a:r>
            <a:r>
              <a:rPr kumimoji="1" lang="en-US" altLang="ja-JP" sz="2800" dirty="0" err="1" smtClean="0">
                <a:solidFill>
                  <a:schemeClr val="accent1"/>
                </a:solidFill>
                <a:latin typeface="+mj-ea"/>
                <a:ea typeface="+mj-ea"/>
              </a:rPr>
              <a:t>new</a:t>
            </a:r>
            <a:r>
              <a:rPr kumimoji="1" lang="en-US" altLang="ja-JP" sz="2800" dirty="0" smtClean="0">
                <a:latin typeface="+mj-ea"/>
                <a:ea typeface="+mj-ea"/>
              </a:rPr>
              <a:t>( </a:t>
            </a:r>
            <a:r>
              <a:rPr kumimoji="1" lang="en-US" altLang="ja-JP" sz="2800" dirty="0" err="1" smtClean="0">
                <a:latin typeface="+mj-ea"/>
                <a:ea typeface="+mj-ea"/>
              </a:rPr>
              <a:t>left.evaluate</a:t>
            </a:r>
            <a:r>
              <a:rPr kumimoji="1" lang="en-US" altLang="ja-JP" sz="2800" dirty="0" smtClean="0">
                <a:latin typeface="+mj-ea"/>
                <a:ea typeface="+mj-ea"/>
              </a:rPr>
              <a:t>(environment).value +</a:t>
            </a: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+mj-ea"/>
                <a:ea typeface="+mj-ea"/>
              </a:rPr>
              <a:t> </a:t>
            </a:r>
            <a:r>
              <a:rPr lang="en-US" altLang="ja-JP" sz="2800" dirty="0" smtClean="0">
                <a:latin typeface="+mj-ea"/>
                <a:ea typeface="+mj-ea"/>
              </a:rPr>
              <a:t>          </a:t>
            </a:r>
            <a:r>
              <a:rPr kumimoji="1" lang="en-US" altLang="ja-JP" sz="2800" dirty="0" err="1" smtClean="0">
                <a:latin typeface="+mj-ea"/>
                <a:ea typeface="+mj-ea"/>
              </a:rPr>
              <a:t>right.evaluate</a:t>
            </a:r>
            <a:r>
              <a:rPr kumimoji="1" lang="en-US" altLang="ja-JP" sz="2800" dirty="0" smtClean="0">
                <a:latin typeface="+mj-ea"/>
                <a:ea typeface="+mj-ea"/>
              </a:rPr>
              <a:t>(environment).value ) 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27784" y="4846262"/>
            <a:ext cx="5760640" cy="360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83768" y="5494334"/>
            <a:ext cx="5904656" cy="360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130" y="37122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大きな式の結果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8" idx="2"/>
          </p:cNvCxnSpPr>
          <p:nvPr/>
        </p:nvCxnSpPr>
        <p:spPr>
          <a:xfrm>
            <a:off x="2047218" y="4235459"/>
            <a:ext cx="0" cy="4008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85697" y="3973849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部分式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の結果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>
            <a:stCxn id="11" idx="1"/>
            <a:endCxn id="6" idx="0"/>
          </p:cNvCxnSpPr>
          <p:nvPr/>
        </p:nvCxnSpPr>
        <p:spPr>
          <a:xfrm rot="10800000" flipV="1">
            <a:off x="5508105" y="4235458"/>
            <a:ext cx="777593" cy="610803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95434" y="6290156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部分式</a:t>
            </a:r>
            <a:r>
              <a:rPr lang="en-US" altLang="ja-JP" sz="2800" dirty="0"/>
              <a:t>2</a:t>
            </a:r>
            <a:r>
              <a:rPr kumimoji="1" lang="ja-JP" altLang="en-US" sz="2800" dirty="0" smtClean="0"/>
              <a:t>の結果</a:t>
            </a:r>
            <a:endParaRPr kumimoji="1" lang="ja-JP" altLang="en-US" sz="2800" dirty="0"/>
          </a:p>
        </p:txBody>
      </p:sp>
      <p:cxnSp>
        <p:nvCxnSpPr>
          <p:cNvPr id="17" name="直線矢印コネクタ 13"/>
          <p:cNvCxnSpPr>
            <a:stCxn id="16" idx="1"/>
            <a:endCxn id="7" idx="2"/>
          </p:cNvCxnSpPr>
          <p:nvPr/>
        </p:nvCxnSpPr>
        <p:spPr>
          <a:xfrm rot="10800000">
            <a:off x="5436096" y="5854374"/>
            <a:ext cx="459338" cy="697392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98130" y="1556792"/>
            <a:ext cx="8194350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457200" y="1143000"/>
            <a:ext cx="8229600" cy="70182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ビッグステップ意味論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91806" y="2492896"/>
            <a:ext cx="5160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ja-JP" altLang="en-US" sz="3600" dirty="0" smtClean="0"/>
              <a:t>特徴</a:t>
            </a:r>
            <a:endParaRPr lang="en-US" altLang="ja-JP" sz="3600" dirty="0" smtClean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ja-JP" altLang="en-US" sz="3200" dirty="0" smtClean="0"/>
              <a:t>直接的に理解可能</a:t>
            </a:r>
            <a:endParaRPr kumimoji="1"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　</a:t>
            </a:r>
            <a:r>
              <a:rPr lang="ja-JP" altLang="en-US" sz="3200" dirty="0" smtClean="0"/>
              <a:t>アセンブリングの</a:t>
            </a:r>
            <a:r>
              <a:rPr lang="ja-JP" altLang="en-US" sz="3200" dirty="0" smtClean="0">
                <a:solidFill>
                  <a:srgbClr val="FF0000"/>
                </a:solidFill>
              </a:rPr>
              <a:t>負担</a:t>
            </a:r>
            <a:r>
              <a:rPr lang="ja-JP" altLang="en-US" sz="3200" dirty="0" smtClean="0">
                <a:solidFill>
                  <a:srgbClr val="FF0000"/>
                </a:solidFill>
              </a:rPr>
              <a:t>大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55455" y="1340768"/>
            <a:ext cx="60724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3600" b="1" dirty="0" smtClean="0"/>
              <a:t>Standard ML</a:t>
            </a:r>
          </a:p>
          <a:p>
            <a:pPr lvl="1"/>
            <a:r>
              <a:rPr lang="ja-JP" altLang="en-US" sz="2800" dirty="0" smtClean="0"/>
              <a:t>関数型言語の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つ</a:t>
            </a:r>
            <a:r>
              <a:rPr lang="en-US" altLang="ja-JP" sz="2800" dirty="0" smtClean="0"/>
              <a:t>(6</a:t>
            </a:r>
            <a:r>
              <a:rPr lang="ja-JP" altLang="en-US" sz="2800" dirty="0" smtClean="0"/>
              <a:t>章にて説明あり</a:t>
            </a:r>
            <a:r>
              <a:rPr lang="en-US" altLang="ja-JP" sz="2800" dirty="0" smtClean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455" y="4005064"/>
            <a:ext cx="8129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ja-JP" sz="3600" b="1" dirty="0" err="1" smtClean="0"/>
              <a:t>OCaml</a:t>
            </a:r>
            <a:endParaRPr lang="en-US" altLang="ja-JP" sz="3600" b="1" dirty="0"/>
          </a:p>
          <a:p>
            <a:pPr lvl="1"/>
            <a:r>
              <a:rPr lang="en-US" altLang="ja-JP" sz="2800" dirty="0"/>
              <a:t>Standard ML</a:t>
            </a:r>
            <a:r>
              <a:rPr lang="ja-JP" altLang="en-US" sz="2800" dirty="0"/>
              <a:t>にオブジェクト指向を加えた</a:t>
            </a:r>
            <a:r>
              <a:rPr lang="ja-JP" altLang="en-US" sz="2800" dirty="0" smtClean="0"/>
              <a:t>言語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7934" y="2802673"/>
            <a:ext cx="6833922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</a:rPr>
              <a:t>目的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：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ランタイムの振る舞い</a:t>
            </a:r>
            <a:r>
              <a:rPr kumimoji="1" lang="ja-JP" altLang="en-US" sz="3600" dirty="0" smtClean="0"/>
              <a:t>を説明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5499295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ja-JP" altLang="en-US" sz="3600" b="1" dirty="0" smtClean="0"/>
              <a:t>目的</a:t>
            </a:r>
            <a:r>
              <a:rPr kumimoji="1" lang="ja-JP" altLang="en-US" sz="3600" dirty="0" smtClean="0"/>
              <a:t>：</a:t>
            </a:r>
            <a:r>
              <a:rPr lang="ja-JP" altLang="en-US" sz="3600" dirty="0">
                <a:solidFill>
                  <a:srgbClr val="FF0000"/>
                </a:solidFill>
              </a:rPr>
              <a:t>スモールステップによる定義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補完</a:t>
            </a:r>
            <a:endParaRPr lang="en-US" altLang="ja-JP" sz="36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53527" y="3717032"/>
            <a:ext cx="812273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9512" y="644385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+mj-ea"/>
                <a:ea typeface="+mj-ea"/>
              </a:rPr>
              <a:t>ビッグステップ</a:t>
            </a:r>
            <a:r>
              <a:rPr lang="ja-JP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意味論</a:t>
            </a:r>
            <a:r>
              <a:rPr lang="ja-JP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の応用例</a:t>
            </a:r>
            <a:endParaRPr kumimoji="1" lang="ja-JP" altLang="en-US" sz="4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88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253</TotalTime>
  <Words>352</Words>
  <Application>Microsoft Office PowerPoint</Application>
  <PresentationFormat>画面に合わせる (4:3)</PresentationFormat>
  <Paragraphs>186</Paragraphs>
  <Slides>17</Slides>
  <Notes>1</Notes>
  <HiddenSlides>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アーバン</vt:lpstr>
      <vt:lpstr>ビッグステップ意味論</vt:lpstr>
      <vt:lpstr>PowerPoint プレゼンテーション</vt:lpstr>
      <vt:lpstr>ソースコードで確認</vt:lpstr>
      <vt:lpstr>ソースコードで確認</vt:lpstr>
      <vt:lpstr>スモールステップ意味論</vt:lpstr>
      <vt:lpstr>ビッグステップ意味論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式について</vt:lpstr>
      <vt:lpstr>PowerPoint プレゼンテーション</vt:lpstr>
      <vt:lpstr>文について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yusan</cp:lastModifiedBy>
  <cp:revision>18</cp:revision>
  <dcterms:created xsi:type="dcterms:W3CDTF">2015-05-19T17:11:27Z</dcterms:created>
  <dcterms:modified xsi:type="dcterms:W3CDTF">2015-05-20T03:32:39Z</dcterms:modified>
</cp:coreProperties>
</file>