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98B9-4ED4-4C92-A5F7-A8A9007E83C2}" type="datetimeFigureOut">
              <a:rPr kumimoji="1" lang="ja-JP" altLang="en-US" smtClean="0"/>
              <a:t>2015/7/15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5BC-8C65-4932-878C-1C82680D4F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861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98B9-4ED4-4C92-A5F7-A8A9007E83C2}" type="datetimeFigureOut">
              <a:rPr kumimoji="1" lang="ja-JP" altLang="en-US" smtClean="0"/>
              <a:t>2015/7/15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5BC-8C65-4932-878C-1C82680D4F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42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98B9-4ED4-4C92-A5F7-A8A9007E83C2}" type="datetimeFigureOut">
              <a:rPr kumimoji="1" lang="ja-JP" altLang="en-US" smtClean="0"/>
              <a:t>2015/7/15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5BC-8C65-4932-878C-1C82680D4F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38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98B9-4ED4-4C92-A5F7-A8A9007E83C2}" type="datetimeFigureOut">
              <a:rPr kumimoji="1" lang="ja-JP" altLang="en-US" smtClean="0"/>
              <a:t>2015/7/15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5BC-8C65-4932-878C-1C82680D4F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27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98B9-4ED4-4C92-A5F7-A8A9007E83C2}" type="datetimeFigureOut">
              <a:rPr kumimoji="1" lang="ja-JP" altLang="en-US" smtClean="0"/>
              <a:t>2015/7/15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5BC-8C65-4932-878C-1C82680D4F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726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98B9-4ED4-4C92-A5F7-A8A9007E83C2}" type="datetimeFigureOut">
              <a:rPr kumimoji="1" lang="ja-JP" altLang="en-US" smtClean="0"/>
              <a:t>2015/7/15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5BC-8C65-4932-878C-1C82680D4F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07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98B9-4ED4-4C92-A5F7-A8A9007E83C2}" type="datetimeFigureOut">
              <a:rPr kumimoji="1" lang="ja-JP" altLang="en-US" smtClean="0"/>
              <a:t>2015/7/15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5BC-8C65-4932-878C-1C82680D4F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22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98B9-4ED4-4C92-A5F7-A8A9007E83C2}" type="datetimeFigureOut">
              <a:rPr kumimoji="1" lang="ja-JP" altLang="en-US" smtClean="0"/>
              <a:t>2015/7/15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5BC-8C65-4932-878C-1C82680D4F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64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98B9-4ED4-4C92-A5F7-A8A9007E83C2}" type="datetimeFigureOut">
              <a:rPr kumimoji="1" lang="ja-JP" altLang="en-US" smtClean="0"/>
              <a:t>2015/7/15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5BC-8C65-4932-878C-1C82680D4F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68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98B9-4ED4-4C92-A5F7-A8A9007E83C2}" type="datetimeFigureOut">
              <a:rPr kumimoji="1" lang="ja-JP" altLang="en-US" smtClean="0"/>
              <a:t>2015/7/15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5BC-8C65-4932-878C-1C82680D4F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33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98B9-4ED4-4C92-A5F7-A8A9007E83C2}" type="datetimeFigureOut">
              <a:rPr kumimoji="1" lang="ja-JP" altLang="en-US" smtClean="0"/>
              <a:t>2015/7/15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5BC-8C65-4932-878C-1C82680D4F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798B9-4ED4-4C92-A5F7-A8A9007E83C2}" type="datetimeFigureOut">
              <a:rPr kumimoji="1" lang="ja-JP" altLang="en-US" smtClean="0"/>
              <a:t>2015/7/15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D85BC-8C65-4932-878C-1C82680D4F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08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等価性について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53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u="sng" dirty="0" smtClean="0">
                <a:solidFill>
                  <a:srgbClr val="FF0000"/>
                </a:solidFill>
              </a:rPr>
              <a:t>DFA </a:t>
            </a:r>
            <a:r>
              <a:rPr lang="ja-JP" altLang="en-US" u="sng" dirty="0" smtClean="0">
                <a:solidFill>
                  <a:srgbClr val="FF0000"/>
                </a:solidFill>
              </a:rPr>
              <a:t>を使って</a:t>
            </a:r>
            <a:r>
              <a:rPr lang="en-US" altLang="ja-JP" u="sng" dirty="0" smtClean="0">
                <a:solidFill>
                  <a:srgbClr val="FF0000"/>
                </a:solidFill>
              </a:rPr>
              <a:t>NFA</a:t>
            </a:r>
            <a:r>
              <a:rPr lang="ja-JP" altLang="en-US" u="sng" dirty="0" smtClean="0">
                <a:solidFill>
                  <a:srgbClr val="FF0000"/>
                </a:solidFill>
              </a:rPr>
              <a:t>を構築できることを確認できた</a:t>
            </a:r>
            <a:endParaRPr lang="en-US" altLang="ja-JP" u="sng" dirty="0" smtClean="0">
              <a:solidFill>
                <a:srgbClr val="FF0000"/>
              </a:solidFill>
            </a:endParaRPr>
          </a:p>
        </p:txBody>
      </p:sp>
      <p:pic>
        <p:nvPicPr>
          <p:cNvPr id="3074" name="Picture 2" descr="C:\Users\ootomo\Desktop\キャプチャ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87633"/>
            <a:ext cx="6391921" cy="395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30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 smtClean="0"/>
              <a:t>NFA</a:t>
            </a:r>
            <a:r>
              <a:rPr kumimoji="1" lang="ja-JP" altLang="en-US" dirty="0" smtClean="0"/>
              <a:t>は　</a:t>
            </a:r>
            <a:r>
              <a:rPr kumimoji="1" lang="ja-JP" altLang="en-US" u="sng" dirty="0" smtClean="0"/>
              <a:t>非決定性</a:t>
            </a:r>
            <a:r>
              <a:rPr kumimoji="1" lang="ja-JP" altLang="en-US" dirty="0" smtClean="0"/>
              <a:t>　と　</a:t>
            </a:r>
            <a:r>
              <a:rPr kumimoji="1" lang="ja-JP" altLang="en-US" u="sng" dirty="0" smtClean="0"/>
              <a:t>自由移動</a:t>
            </a:r>
            <a:r>
              <a:rPr kumimoji="1" lang="ja-JP" altLang="en-US" dirty="0" smtClean="0"/>
              <a:t>　によって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規則的な状態を表すことにとても便利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それで</a:t>
            </a:r>
            <a:r>
              <a:rPr lang="ja-JP" altLang="en-US" dirty="0" smtClean="0"/>
              <a:t>は</a:t>
            </a:r>
            <a:r>
              <a:rPr lang="en-US" altLang="ja-JP" dirty="0" smtClean="0"/>
              <a:t>…</a:t>
            </a:r>
          </a:p>
          <a:p>
            <a:pPr marL="0" indent="0">
              <a:buNone/>
            </a:pPr>
            <a:r>
              <a:rPr kumimoji="1" lang="ja-JP" altLang="en-US" dirty="0" smtClean="0"/>
              <a:t>→普通の</a:t>
            </a:r>
            <a:r>
              <a:rPr kumimoji="1" lang="en-US" altLang="ja-JP" dirty="0" smtClean="0"/>
              <a:t>DFA</a:t>
            </a:r>
            <a:r>
              <a:rPr kumimoji="1" lang="ja-JP" altLang="en-US" dirty="0" smtClean="0"/>
              <a:t>ではできないこともできるのか？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236543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・</a:t>
            </a:r>
            <a:r>
              <a:rPr kumimoji="1" lang="en-US" altLang="ja-JP" u="sng" dirty="0" smtClean="0"/>
              <a:t>NFA</a:t>
            </a:r>
            <a:r>
              <a:rPr lang="ja-JP" altLang="en-US" u="sng" dirty="0"/>
              <a:t> </a:t>
            </a:r>
            <a:r>
              <a:rPr kumimoji="1" lang="ja-JP" altLang="en-US" u="sng" dirty="0" smtClean="0"/>
              <a:t>はすべて </a:t>
            </a:r>
            <a:r>
              <a:rPr kumimoji="1" lang="en-US" altLang="ja-JP" u="sng" dirty="0" smtClean="0"/>
              <a:t>DFA</a:t>
            </a:r>
            <a:r>
              <a:rPr lang="ja-JP" altLang="en-US" u="sng" dirty="0"/>
              <a:t> </a:t>
            </a:r>
            <a:r>
              <a:rPr kumimoji="1" lang="ja-JP" altLang="en-US" u="sng" dirty="0" smtClean="0"/>
              <a:t>でも表すことができる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→既出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 smtClean="0"/>
              <a:t>だが</a:t>
            </a:r>
            <a:r>
              <a:rPr lang="en-US" altLang="ja-JP" dirty="0" smtClean="0"/>
              <a:t>DFA</a:t>
            </a:r>
            <a:r>
              <a:rPr lang="ja-JP" altLang="en-US" dirty="0" err="1" smtClean="0"/>
              <a:t>には</a:t>
            </a:r>
            <a:r>
              <a:rPr lang="ja-JP" altLang="en-US" dirty="0" smtClean="0"/>
              <a:t>制約が存在するのでは？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・</a:t>
            </a:r>
            <a:r>
              <a:rPr lang="ja-JP" altLang="en-US" dirty="0" smtClean="0"/>
              <a:t>入力に対して出力が必ず存在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・</a:t>
            </a:r>
            <a:r>
              <a:rPr lang="ja-JP" altLang="en-US" dirty="0" smtClean="0"/>
              <a:t>入出力が</a:t>
            </a:r>
            <a:r>
              <a:rPr lang="en-US" altLang="ja-JP" dirty="0" smtClean="0"/>
              <a:t>1</a:t>
            </a:r>
            <a:r>
              <a:rPr lang="ja-JP" altLang="en-US" dirty="0" smtClean="0"/>
              <a:t>対１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→両方で実行シュミレーション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1210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3600" dirty="0" smtClean="0"/>
              <a:t>DFA</a:t>
            </a:r>
            <a:r>
              <a:rPr kumimoji="1" lang="ja-JP" altLang="en-US" sz="3600" dirty="0" smtClean="0"/>
              <a:t>のシミュレーション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lang="ja-JP" altLang="en-US" dirty="0"/>
              <a:t>シミュレーション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lang="ja-JP" altLang="en-US" sz="2800" dirty="0" smtClean="0"/>
              <a:t>・何</a:t>
            </a:r>
            <a:r>
              <a:rPr lang="ja-JP" altLang="en-US" sz="2800" dirty="0"/>
              <a:t>か入力を読む前は、状態は</a:t>
            </a:r>
            <a:r>
              <a:rPr lang="ja-JP" altLang="en-US" sz="2800" dirty="0" smtClean="0"/>
              <a:t>１</a:t>
            </a:r>
            <a:endParaRPr lang="ja-JP" altLang="en-US" sz="2800" dirty="0"/>
          </a:p>
          <a:p>
            <a:pPr marL="0" indent="0">
              <a:buNone/>
            </a:pPr>
            <a:r>
              <a:rPr lang="ja-JP" altLang="en-US" sz="2800" dirty="0" smtClean="0"/>
              <a:t>・</a:t>
            </a:r>
            <a:r>
              <a:rPr lang="en-US" altLang="ja-JP" sz="2800" dirty="0" smtClean="0"/>
              <a:t>a</a:t>
            </a:r>
            <a:r>
              <a:rPr lang="ja-JP" altLang="en-US" sz="2800" dirty="0"/>
              <a:t>の文字</a:t>
            </a:r>
            <a:r>
              <a:rPr lang="ja-JP" altLang="en-US" sz="2800" dirty="0" smtClean="0"/>
              <a:t>を</a:t>
            </a:r>
            <a:r>
              <a:rPr lang="ja-JP" altLang="en-US" sz="2800" dirty="0"/>
              <a:t>読むと</a:t>
            </a:r>
            <a:r>
              <a:rPr lang="ja-JP" altLang="en-US" sz="2800" dirty="0" smtClean="0"/>
              <a:t>、状態２</a:t>
            </a:r>
            <a:r>
              <a:rPr lang="ja-JP" altLang="en-US" sz="2800" dirty="0"/>
              <a:t>へ</a:t>
            </a:r>
          </a:p>
          <a:p>
            <a:pPr marL="0" indent="0">
              <a:buNone/>
            </a:pPr>
            <a:r>
              <a:rPr lang="ja-JP" altLang="en-US" sz="2800" dirty="0" smtClean="0"/>
              <a:t>・</a:t>
            </a:r>
            <a:r>
              <a:rPr lang="en-US" altLang="ja-JP" sz="2800" dirty="0" smtClean="0"/>
              <a:t>b</a:t>
            </a:r>
            <a:r>
              <a:rPr lang="ja-JP" altLang="en-US" sz="2800" dirty="0"/>
              <a:t>の文字を</a:t>
            </a:r>
            <a:r>
              <a:rPr lang="ja-JP" altLang="en-US" sz="2800" dirty="0" smtClean="0"/>
              <a:t>読むと、状態３</a:t>
            </a:r>
            <a:r>
              <a:rPr lang="ja-JP" altLang="en-US" sz="2800" dirty="0"/>
              <a:t>へ</a:t>
            </a:r>
          </a:p>
          <a:p>
            <a:pPr marL="0" indent="0">
              <a:buNone/>
            </a:pPr>
            <a:r>
              <a:rPr lang="ja-JP" altLang="en-US" sz="2800" dirty="0" smtClean="0"/>
              <a:t>・読む入力</a:t>
            </a:r>
            <a:r>
              <a:rPr lang="ja-JP" altLang="en-US" sz="2800" dirty="0"/>
              <a:t>がなく</a:t>
            </a:r>
            <a:r>
              <a:rPr lang="ja-JP" altLang="en-US" sz="2800" dirty="0" smtClean="0"/>
              <a:t>なり、</a:t>
            </a:r>
            <a:r>
              <a:rPr lang="ja-JP" altLang="en-US" sz="2800" dirty="0"/>
              <a:t>そして状態３は</a:t>
            </a:r>
            <a:r>
              <a:rPr lang="ja-JP" altLang="en-US" sz="2800" dirty="0" smtClean="0"/>
              <a:t>受理</a:t>
            </a:r>
            <a:r>
              <a:rPr lang="ja-JP" altLang="en-US" sz="2800" dirty="0"/>
              <a:t>状態</a:t>
            </a:r>
            <a:r>
              <a:rPr lang="ja-JP" altLang="en-US" sz="2800" dirty="0" smtClean="0"/>
              <a:t>なので、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/>
              <a:t>　</a:t>
            </a:r>
            <a:r>
              <a:rPr lang="en-US" altLang="ja-JP" sz="2800" dirty="0" err="1" smtClean="0"/>
              <a:t>ab</a:t>
            </a:r>
            <a:r>
              <a:rPr lang="ja-JP" altLang="en-US" sz="2800" dirty="0"/>
              <a:t>という文字列は受理</a:t>
            </a:r>
            <a:r>
              <a:rPr lang="ja-JP" altLang="en-US" sz="2800" dirty="0" smtClean="0"/>
              <a:t>される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これと等価</a:t>
            </a:r>
            <a:r>
              <a:rPr lang="ja-JP" altLang="en-US" dirty="0" smtClean="0"/>
              <a:t>な</a:t>
            </a:r>
            <a:r>
              <a:rPr lang="en-US" altLang="ja-JP" dirty="0" smtClean="0"/>
              <a:t>DFA</a:t>
            </a:r>
            <a:r>
              <a:rPr lang="ja-JP" altLang="en-US" dirty="0" smtClean="0"/>
              <a:t>とは状態が</a:t>
            </a:r>
            <a:r>
              <a:rPr lang="ja-JP" altLang="en-US" dirty="0" smtClean="0">
                <a:solidFill>
                  <a:srgbClr val="FF0000"/>
                </a:solidFill>
              </a:rPr>
              <a:t>一致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42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3600" dirty="0" smtClean="0"/>
              <a:t>NFA</a:t>
            </a:r>
            <a:r>
              <a:rPr kumimoji="1" lang="ja-JP" altLang="en-US" sz="3600" dirty="0" smtClean="0"/>
              <a:t>のシミュレーション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シミュレーション</a:t>
            </a:r>
            <a:endParaRPr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・入力を読む前は、状態１か３のどちらかの可能性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・</a:t>
            </a:r>
            <a:r>
              <a:rPr kumimoji="1" lang="en-US" altLang="ja-JP" sz="2800" dirty="0" smtClean="0"/>
              <a:t>c</a:t>
            </a:r>
            <a:r>
              <a:rPr kumimoji="1" lang="ja-JP" altLang="en-US" sz="2800" dirty="0" smtClean="0"/>
              <a:t>の文字を読むと、状態</a:t>
            </a:r>
            <a:r>
              <a:rPr kumimoji="1" lang="en-US" altLang="ja-JP" sz="2800" dirty="0" smtClean="0"/>
              <a:t>1,3,4</a:t>
            </a:r>
            <a:r>
              <a:rPr kumimoji="1" lang="ja-JP" altLang="en-US" sz="2800" dirty="0" smtClean="0"/>
              <a:t>の中の一つの可能性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・</a:t>
            </a:r>
            <a:r>
              <a:rPr kumimoji="1" lang="en-US" altLang="ja-JP" sz="2800" dirty="0" smtClean="0"/>
              <a:t>d</a:t>
            </a:r>
            <a:r>
              <a:rPr kumimoji="1" lang="ja-JP" altLang="en-US" sz="2800" dirty="0" smtClean="0"/>
              <a:t>の文字を読むと、状態</a:t>
            </a:r>
            <a:r>
              <a:rPr kumimoji="1" lang="en-US" altLang="ja-JP" sz="2800" dirty="0" smtClean="0"/>
              <a:t>2</a:t>
            </a:r>
            <a:r>
              <a:rPr kumimoji="1" lang="ja-JP" altLang="en-US" sz="2800" dirty="0" smtClean="0"/>
              <a:t>か</a:t>
            </a:r>
            <a:r>
              <a:rPr kumimoji="1" lang="en-US" altLang="ja-JP" sz="2800" dirty="0" smtClean="0"/>
              <a:t>5</a:t>
            </a:r>
            <a:r>
              <a:rPr kumimoji="1" lang="ja-JP" altLang="en-US" sz="2800" dirty="0" smtClean="0"/>
              <a:t>のどちらかの可能性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・読む入力がなくなり、状態</a:t>
            </a:r>
            <a:r>
              <a:rPr kumimoji="1" lang="en-US" altLang="ja-JP" sz="2800" dirty="0" smtClean="0"/>
              <a:t>5</a:t>
            </a:r>
            <a:r>
              <a:rPr kumimoji="1" lang="ja-JP" altLang="en-US" sz="2800" dirty="0" smtClean="0"/>
              <a:t>が受理状態なので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lang="ja-JP" altLang="en-US" sz="2800" dirty="0"/>
              <a:t>　</a:t>
            </a:r>
            <a:r>
              <a:rPr lang="ja-JP" altLang="en-US" sz="2800" dirty="0" smtClean="0"/>
              <a:t>文字列</a:t>
            </a:r>
            <a:r>
              <a:rPr lang="en-US" altLang="ja-JP" sz="2800" dirty="0" smtClean="0"/>
              <a:t>cd</a:t>
            </a:r>
            <a:r>
              <a:rPr lang="ja-JP" altLang="en-US" sz="2800" dirty="0" smtClean="0"/>
              <a:t>は受理される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kumimoji="1" lang="ja-JP" altLang="en-US" dirty="0" smtClean="0"/>
              <a:t>これと等価な</a:t>
            </a:r>
            <a:r>
              <a:rPr kumimoji="1" lang="en-US" altLang="ja-JP" dirty="0" smtClean="0"/>
              <a:t>NFA</a:t>
            </a:r>
            <a:r>
              <a:rPr kumimoji="1" lang="ja-JP" altLang="en-US" dirty="0" smtClean="0"/>
              <a:t>とは状態が</a:t>
            </a:r>
            <a:r>
              <a:rPr kumimoji="1" lang="ja-JP" altLang="en-US" dirty="0" smtClean="0">
                <a:solidFill>
                  <a:srgbClr val="FF0000"/>
                </a:solidFill>
              </a:rPr>
              <a:t>不一致</a:t>
            </a:r>
            <a:endParaRPr kumimoji="1" lang="en-US" altLang="ja-JP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724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sz="3600" dirty="0" smtClean="0"/>
              <a:t>不一致とはどういうことか？</a:t>
            </a:r>
            <a:endParaRPr kumimoji="1" lang="en-US" altLang="ja-JP" sz="3600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状態○と</a:t>
            </a:r>
            <a:r>
              <a:rPr lang="en-US" altLang="ja-JP" dirty="0" smtClean="0"/>
              <a:t>×</a:t>
            </a:r>
            <a:r>
              <a:rPr lang="ja-JP" altLang="en-US" dirty="0" smtClean="0"/>
              <a:t>どちらかの可能性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→取りうる状態の集合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 smtClean="0"/>
              <a:t>		</a:t>
            </a:r>
            <a:r>
              <a:rPr kumimoji="1" lang="ja-JP" altLang="en-US" dirty="0" smtClean="0"/>
              <a:t>→シミュレーションには</a:t>
            </a:r>
            <a:r>
              <a:rPr kumimoji="1" lang="ja-JP" altLang="en-US" u="sng" dirty="0" smtClean="0"/>
              <a:t>決定性</a:t>
            </a:r>
            <a:r>
              <a:rPr kumimoji="1" lang="ja-JP" altLang="en-US" dirty="0" smtClean="0"/>
              <a:t>がある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	</a:t>
            </a:r>
            <a:r>
              <a:rPr lang="ja-JP" altLang="en-US" dirty="0" smtClean="0"/>
              <a:t>・入力に出力が必ず存在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		</a:t>
            </a:r>
            <a:r>
              <a:rPr lang="ja-JP" altLang="en-US" dirty="0" smtClean="0"/>
              <a:t>・入出力が</a:t>
            </a:r>
            <a:r>
              <a:rPr lang="en-US" altLang="ja-JP" dirty="0" smtClean="0"/>
              <a:t>1</a:t>
            </a:r>
            <a:r>
              <a:rPr lang="ja-JP" altLang="en-US" dirty="0" smtClean="0"/>
              <a:t>対１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「状態の集合」を「状態」としてみなす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</a:t>
            </a:r>
            <a:r>
              <a:rPr lang="en-US" altLang="ja-JP" dirty="0" smtClean="0"/>
              <a:t>NFA</a:t>
            </a:r>
            <a:r>
              <a:rPr lang="ja-JP" altLang="en-US" dirty="0" smtClean="0"/>
              <a:t>を</a:t>
            </a:r>
            <a:r>
              <a:rPr lang="en-US" altLang="ja-JP" dirty="0" smtClean="0"/>
              <a:t>DFA</a:t>
            </a:r>
            <a:r>
              <a:rPr lang="ja-JP" altLang="en-US" dirty="0" smtClean="0"/>
              <a:t>として再構築できる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6955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3047082"/>
            <a:ext cx="8229600" cy="3079081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未入力の</a:t>
            </a:r>
            <a:r>
              <a:rPr lang="ja-JP" altLang="en-US" dirty="0" smtClean="0"/>
              <a:t>時は状態</a:t>
            </a:r>
            <a:r>
              <a:rPr lang="en-US" altLang="ja-JP" dirty="0" smtClean="0"/>
              <a:t>1</a:t>
            </a:r>
            <a:r>
              <a:rPr lang="ja-JP" altLang="en-US" dirty="0" smtClean="0"/>
              <a:t>か</a:t>
            </a:r>
            <a:r>
              <a:rPr lang="en-US" altLang="ja-JP" dirty="0" smtClean="0"/>
              <a:t>2</a:t>
            </a:r>
            <a:r>
              <a:rPr lang="ja-JP" altLang="en-US" dirty="0" smtClean="0"/>
              <a:t>のどちらかの</a:t>
            </a:r>
            <a:r>
              <a:rPr lang="ja-JP" altLang="en-US" u="sng" dirty="0" smtClean="0"/>
              <a:t>可能性</a:t>
            </a:r>
            <a:endParaRPr lang="en-US" altLang="ja-JP" u="sng" dirty="0" smtClean="0"/>
          </a:p>
          <a:p>
            <a:pPr marL="0" indent="0">
              <a:buNone/>
            </a:pPr>
            <a:r>
              <a:rPr kumimoji="1" lang="ja-JP" altLang="en-US" dirty="0" smtClean="0"/>
              <a:t>→シミュレーションは</a:t>
            </a:r>
            <a:r>
              <a:rPr lang="ja-JP" altLang="en-US" dirty="0" smtClean="0"/>
              <a:t>「</a:t>
            </a:r>
            <a:r>
              <a:rPr lang="en-US" altLang="ja-JP" dirty="0" smtClean="0"/>
              <a:t>1or2</a:t>
            </a:r>
            <a:r>
              <a:rPr lang="ja-JP" altLang="en-US" dirty="0" smtClean="0"/>
              <a:t>」という状態から開始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を読んだとき、</a:t>
            </a:r>
            <a:r>
              <a:rPr lang="ja-JP" altLang="en-US" dirty="0" smtClean="0"/>
              <a:t>「</a:t>
            </a:r>
            <a:r>
              <a:rPr lang="en-US" altLang="ja-JP" dirty="0" smtClean="0"/>
              <a:t>1or2</a:t>
            </a:r>
            <a:r>
              <a:rPr lang="ja-JP" altLang="en-US" dirty="0" smtClean="0"/>
              <a:t>」</a:t>
            </a:r>
            <a:r>
              <a:rPr lang="en-US" altLang="ja-JP" dirty="0" smtClean="0"/>
              <a:t>(1</a:t>
            </a:r>
            <a:r>
              <a:rPr lang="ja-JP" altLang="en-US" dirty="0" smtClean="0"/>
              <a:t>→</a:t>
            </a:r>
            <a:r>
              <a:rPr lang="en-US" altLang="ja-JP" dirty="0" smtClean="0"/>
              <a:t>1</a:t>
            </a:r>
            <a:r>
              <a:rPr lang="ja-JP" altLang="en-US" dirty="0" smtClean="0"/>
              <a:t>と</a:t>
            </a:r>
            <a:r>
              <a:rPr lang="en-US" altLang="ja-JP" dirty="0" smtClean="0"/>
              <a:t>1</a:t>
            </a:r>
            <a:r>
              <a:rPr lang="ja-JP" altLang="en-US" dirty="0" smtClean="0"/>
              <a:t>→</a:t>
            </a:r>
            <a:r>
              <a:rPr lang="en-US" altLang="ja-JP" dirty="0" smtClean="0"/>
              <a:t>2</a:t>
            </a:r>
            <a:r>
              <a:rPr lang="ja-JP" altLang="en-US" dirty="0" smtClean="0"/>
              <a:t>より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を読んだとき、「</a:t>
            </a:r>
            <a:r>
              <a:rPr kumimoji="1" lang="en-US" altLang="ja-JP" dirty="0" smtClean="0"/>
              <a:t>2or3</a:t>
            </a:r>
            <a:r>
              <a:rPr kumimoji="1" lang="ja-JP" altLang="en-US" dirty="0" smtClean="0"/>
              <a:t>」</a:t>
            </a:r>
            <a:r>
              <a:rPr kumimoji="1" lang="en-US" altLang="ja-JP" dirty="0" smtClean="0"/>
              <a:t>(2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より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1026" name="Picture 2" descr="C:\Users\ootomo\Desktop\キャプチャ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7806977" cy="271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873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34950"/>
            <a:ext cx="8229600" cy="589121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ここまでを</a:t>
            </a:r>
            <a:r>
              <a:rPr kumimoji="1" lang="en-US" altLang="ja-JP" dirty="0" smtClean="0"/>
              <a:t>DFA</a:t>
            </a:r>
            <a:r>
              <a:rPr kumimoji="1" lang="ja-JP" altLang="en-US" dirty="0" smtClean="0"/>
              <a:t>で表すと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元の</a:t>
            </a:r>
            <a:r>
              <a:rPr kumimoji="1" lang="en-US" altLang="ja-JP" dirty="0" smtClean="0"/>
              <a:t>NFA</a:t>
            </a:r>
            <a:r>
              <a:rPr kumimoji="1" lang="ja-JP" altLang="en-US" dirty="0" smtClean="0"/>
              <a:t>にとっては</a:t>
            </a:r>
            <a:r>
              <a:rPr lang="ja-JP" altLang="en-US" dirty="0" smtClean="0"/>
              <a:t>状態</a:t>
            </a:r>
            <a:r>
              <a:rPr lang="en-US" altLang="ja-JP" dirty="0" smtClean="0"/>
              <a:t>3</a:t>
            </a:r>
            <a:r>
              <a:rPr lang="ja-JP" altLang="en-US" dirty="0" smtClean="0"/>
              <a:t>が受理状態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2or3</a:t>
            </a:r>
            <a:r>
              <a:rPr kumimoji="1" lang="ja-JP" altLang="en-US" dirty="0" smtClean="0"/>
              <a:t>が受理状態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このように新しい状態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状態の集合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が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見つからなくなるまで繰り返す</a:t>
            </a:r>
            <a:endParaRPr kumimoji="1" lang="ja-JP" altLang="en-US" dirty="0"/>
          </a:p>
        </p:txBody>
      </p:sp>
      <p:pic>
        <p:nvPicPr>
          <p:cNvPr id="2050" name="Picture 2" descr="C:\Users\ootomo\Desktop\キャプチャ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1" y="767185"/>
            <a:ext cx="4752528" cy="235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375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797382"/>
              </p:ext>
            </p:extLst>
          </p:nvPr>
        </p:nvGraphicFramePr>
        <p:xfrm>
          <a:off x="179512" y="1628800"/>
          <a:ext cx="8686800" cy="4205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467942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NFA</a:t>
                      </a:r>
                      <a:r>
                        <a:rPr kumimoji="1" lang="ja-JP" altLang="en-US" dirty="0" smtClean="0"/>
                        <a:t>の状態</a:t>
                      </a:r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の集合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読んだ文字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取りうる状態</a:t>
                      </a:r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の集合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67942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 or 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 or 2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6794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 or 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67942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 or 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None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6794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 1 , 2, or 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67942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None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None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6794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None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61531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 ,2 , or 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 or 2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6794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 , 2, or 3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947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303</Words>
  <Application>Microsoft Office PowerPoint</Application>
  <PresentationFormat>画面に合わせる (4:3)</PresentationFormat>
  <Paragraphs>84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Office ​​テーマ</vt:lpstr>
      <vt:lpstr>等価性について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等価性について</dc:title>
  <dc:creator>ootomo</dc:creator>
  <cp:lastModifiedBy>ootomo</cp:lastModifiedBy>
  <cp:revision>6</cp:revision>
  <dcterms:created xsi:type="dcterms:W3CDTF">2015-07-15T04:18:49Z</dcterms:created>
  <dcterms:modified xsi:type="dcterms:W3CDTF">2015-07-15T05:18:42Z</dcterms:modified>
</cp:coreProperties>
</file>