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801600" cy="9601200" type="A3"/>
  <p:notesSz cx="6797675" cy="9872663"/>
  <p:defaultTextStyle>
    <a:defPPr>
      <a:defRPr lang="ja-JP"/>
    </a:defPPr>
    <a:lvl1pPr marL="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44" autoAdjust="0"/>
  </p:normalViewPr>
  <p:slideViewPr>
    <p:cSldViewPr>
      <p:cViewPr>
        <p:scale>
          <a:sx n="75" d="100"/>
          <a:sy n="75" d="100"/>
        </p:scale>
        <p:origin x="-210" y="1068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70A06-F2D3-45A5-8CBA-0AAA8C67E922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0BF9C-EE01-4023-9F4A-05B89A3D4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670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0BF9C-EE01-4023-9F4A-05B89A3D472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5326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50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21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97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50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37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03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30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95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49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61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62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C3579-71A0-4B81-AD3A-70821F25B07F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97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kumimoji="1"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>
            <a:off x="7408912" y="875592"/>
            <a:ext cx="5112568" cy="39848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650" y="1374404"/>
            <a:ext cx="2907647" cy="2377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正方形/長方形 19"/>
          <p:cNvSpPr/>
          <p:nvPr/>
        </p:nvSpPr>
        <p:spPr>
          <a:xfrm>
            <a:off x="7408912" y="4836032"/>
            <a:ext cx="5112568" cy="45010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80120" y="875592"/>
            <a:ext cx="7128792" cy="39604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80120" y="120080"/>
            <a:ext cx="122413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 anchorCtr="0"/>
          <a:lstStyle/>
          <a:p>
            <a:r>
              <a:rPr kumimoji="1" lang="en-US" altLang="ja-JP" sz="3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4.</a:t>
            </a:r>
            <a:r>
              <a:rPr kumimoji="1" lang="ja-JP" altLang="en-US" sz="3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走行戦略</a:t>
            </a:r>
            <a:r>
              <a:rPr kumimoji="1" lang="en-US" altLang="ja-JP" sz="3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						</a:t>
            </a:r>
            <a:r>
              <a:rPr kumimoji="1" lang="ja-JP" altLang="en-US" sz="3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kumimoji="1" lang="ja-JP" altLang="en-US" sz="36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良いこん</a:t>
            </a:r>
            <a:r>
              <a:rPr kumimoji="1" lang="ja-JP" altLang="en-US" sz="3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ぶ</a:t>
            </a:r>
            <a:endParaRPr kumimoji="1" lang="ja-JP" altLang="en-US" sz="3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80120" y="4838699"/>
            <a:ext cx="7128792" cy="44984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80120" y="4832538"/>
            <a:ext cx="2034512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ドリフトターン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68152" y="5736704"/>
            <a:ext cx="2682584" cy="22322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アクティビティ図</a:t>
            </a:r>
            <a:endParaRPr kumimoji="1" lang="en-US" altLang="ja-JP" dirty="0" smtClean="0"/>
          </a:p>
          <a:p>
            <a:pPr algn="ctr"/>
            <a:r>
              <a:rPr lang="ja-JP" altLang="en-US" smtClean="0"/>
              <a:t>（未確定）</a:t>
            </a:r>
            <a:endParaRPr lang="en-US" altLang="ja-JP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632" y="8336584"/>
            <a:ext cx="2754592" cy="776906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7390624" y="840160"/>
            <a:ext cx="2538568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ルックアップゲート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14" y="3792488"/>
            <a:ext cx="2118678" cy="97390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28" y="8112968"/>
            <a:ext cx="4166884" cy="1158891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4155852" y="940470"/>
            <a:ext cx="3194124" cy="11958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r>
              <a:rPr lang="ja-JP" altLang="en-US" sz="120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危険</a:t>
            </a:r>
            <a:r>
              <a:rPr lang="ja-JP" altLang="en-US" sz="120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ポイント</a:t>
            </a:r>
            <a:r>
              <a:rPr lang="en-US" altLang="ja-JP" sz="120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endParaRPr lang="en-US" altLang="ja-JP" sz="1200">
              <a:ln w="3175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u="sng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段差通過</a:t>
            </a: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失敗</a:t>
            </a:r>
            <a:endParaRPr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u="sng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段上でライントレース</a:t>
            </a: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失敗</a:t>
            </a:r>
            <a:endParaRPr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u="sng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直角カーブ検知</a:t>
            </a: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失敗でコースアウト</a:t>
            </a:r>
            <a:endParaRPr lang="en-US" altLang="ja-JP" sz="105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u="sng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直角</a:t>
            </a:r>
            <a:r>
              <a:rPr lang="ja-JP" altLang="en-US" sz="1050" u="sng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カーブ旋回</a:t>
            </a: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失敗でコースアウト</a:t>
            </a:r>
            <a:endParaRPr lang="en-US" altLang="ja-JP" sz="105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u="sng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段差からの落下</a:t>
            </a: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失敗</a:t>
            </a:r>
            <a:endParaRPr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4168552" y="2204055"/>
            <a:ext cx="3168352" cy="14530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r>
              <a:rPr lang="ja-JP" altLang="en-US" sz="120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難関クリア</a:t>
            </a:r>
            <a:r>
              <a:rPr lang="en-US" altLang="ja-JP" sz="120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短距離での十分な加速を実現</a:t>
            </a:r>
            <a:endParaRPr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段上での目標輝度値を変更</a:t>
            </a:r>
            <a:endParaRPr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走行ログから、直角カーブ時の輝度値の変化の傾向を算出し実装</a:t>
            </a:r>
            <a:endParaRPr lang="en-US" altLang="ja-JP" sz="105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検出後、その場で回転することで安定した旋回を実現</a:t>
            </a:r>
            <a:endParaRPr lang="en-US" altLang="ja-JP" sz="105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低速落下及び落下後のライン復帰でクリア</a:t>
            </a:r>
            <a:endParaRPr lang="en-US" altLang="ja-JP" sz="105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4142780" y="4944616"/>
            <a:ext cx="3194124" cy="11958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r>
              <a:rPr lang="ja-JP" altLang="en-US" sz="120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危険</a:t>
            </a:r>
            <a:r>
              <a:rPr lang="ja-JP" altLang="en-US" sz="120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ポイント</a:t>
            </a:r>
            <a:r>
              <a:rPr lang="en-US" altLang="ja-JP" sz="120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endParaRPr lang="en-US" altLang="ja-JP" sz="1200">
              <a:ln w="3175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u="sng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ペットボトル検知</a:t>
            </a: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で誤判定</a:t>
            </a:r>
            <a:endParaRPr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ペットボトル検知後の</a:t>
            </a:r>
            <a:r>
              <a:rPr lang="en-US" altLang="ja-JP" sz="105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u="sng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ライントレース再開</a:t>
            </a: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失敗</a:t>
            </a:r>
            <a:endParaRPr lang="en-US" altLang="ja-JP" sz="105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u="sng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ライン消滅エリアでのコース選択</a:t>
            </a: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ミス</a:t>
            </a:r>
            <a:endParaRPr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u="sng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ライン消滅エリア走行</a:t>
            </a: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時のコースアウト</a:t>
            </a:r>
            <a:endParaRPr lang="en-US" altLang="ja-JP" sz="105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ライン消滅エリア終了後の</a:t>
            </a:r>
            <a:r>
              <a:rPr lang="ja-JP" altLang="en-US" sz="1050" u="sng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ライン復帰</a:t>
            </a: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ミス</a:t>
            </a:r>
            <a:endParaRPr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4168552" y="6227871"/>
            <a:ext cx="3168352" cy="14530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r>
              <a:rPr lang="ja-JP" altLang="en-US" sz="120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難関クリア</a:t>
            </a:r>
            <a:r>
              <a:rPr lang="en-US" altLang="ja-JP" sz="120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ライン上かつペットボトルに</a:t>
            </a:r>
            <a: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最も近い位置での検知</a:t>
            </a:r>
            <a:endParaRPr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安定した旋回の実現によって検知前の</a:t>
            </a:r>
            <a: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正確な位置に復帰（階段と同様）</a:t>
            </a:r>
            <a:endParaRPr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の実現により達成</a:t>
            </a:r>
            <a:endParaRPr lang="en-US" altLang="ja-JP" sz="105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曲率制御によって</a:t>
            </a:r>
            <a: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擬似ライントレースを実現</a:t>
            </a:r>
            <a:endParaRPr lang="en-US" altLang="ja-JP" sz="105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</a:t>
            </a: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の実現により達成</a:t>
            </a:r>
            <a:endParaRPr lang="en-US" altLang="ja-JP" sz="105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172953" y="4949180"/>
            <a:ext cx="2317965" cy="11958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r>
              <a:rPr lang="ja-JP" altLang="en-US" sz="1200" dirty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危険</a:t>
            </a:r>
            <a:r>
              <a:rPr lang="ja-JP" altLang="en-US" sz="1200" dirty="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ポイント</a:t>
            </a:r>
            <a:r>
              <a:rPr lang="en-US" altLang="ja-JP" sz="1200" dirty="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endParaRPr lang="en-US" altLang="ja-JP" sz="1200" dirty="0">
              <a:ln w="3175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シーソー突入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失敗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シーソー走行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中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、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傾きに耐えられず落下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シーソーの降下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に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耐えられず落下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シーソーからの落下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失敗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0172953" y="6232435"/>
            <a:ext cx="2317966" cy="14530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r>
              <a:rPr lang="ja-JP" altLang="en-US" sz="120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難関クリア</a:t>
            </a:r>
            <a:r>
              <a:rPr lang="en-US" altLang="ja-JP" sz="120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段差</a:t>
            </a:r>
            <a: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と同様の技術でクリア</a:t>
            </a:r>
            <a:endParaRPr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倒立制御の基準を変更し、</a:t>
            </a:r>
            <a: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安定した斜面走行を実現</a:t>
            </a:r>
            <a:endParaRPr lang="en-US" altLang="ja-JP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シーソーの降下を検知し、</a:t>
            </a:r>
            <a: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衝撃を吸収してクリア</a:t>
            </a:r>
            <a:endParaRPr lang="en-US" altLang="ja-JP" sz="105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段差</a:t>
            </a:r>
            <a: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5</a:t>
            </a: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と同様の技術でクリア</a:t>
            </a:r>
            <a:endParaRPr lang="en-US" altLang="ja-JP" sz="105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999" y="5208083"/>
            <a:ext cx="2413209" cy="3128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正方形/長方形 14"/>
          <p:cNvSpPr/>
          <p:nvPr/>
        </p:nvSpPr>
        <p:spPr>
          <a:xfrm>
            <a:off x="7408912" y="4832538"/>
            <a:ext cx="1224136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シーソー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544084" y="6096744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rgbClr val="00B05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endParaRPr kumimoji="1" lang="ja-JP" altLang="en-US" sz="1400" dirty="0">
              <a:solidFill>
                <a:srgbClr val="00B05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554596" y="729579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endParaRPr kumimoji="1" lang="ja-JP" altLang="en-US" sz="14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9903561" y="6071179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rgbClr val="FF33CC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</a:t>
            </a:r>
            <a:endParaRPr kumimoji="1" lang="ja-JP" altLang="en-US" sz="1400" dirty="0">
              <a:solidFill>
                <a:srgbClr val="FF33CC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920348" y="6698939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rgbClr val="FFC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5</a:t>
            </a:r>
            <a:endParaRPr kumimoji="1" lang="ja-JP" altLang="en-US" sz="1400" dirty="0">
              <a:solidFill>
                <a:srgbClr val="FFC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593141" y="5448672"/>
            <a:ext cx="197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endParaRPr kumimoji="1" lang="ja-JP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328770" y="912168"/>
            <a:ext cx="2120702" cy="105840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r>
              <a:rPr lang="ja-JP" altLang="en-US" sz="1200" dirty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危険</a:t>
            </a:r>
            <a:r>
              <a:rPr lang="ja-JP" altLang="en-US" sz="1200" dirty="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ポイント</a:t>
            </a:r>
            <a:r>
              <a:rPr lang="en-US" altLang="ja-JP" sz="1200" dirty="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endParaRPr lang="en-US" altLang="ja-JP" sz="1200" dirty="0">
              <a:ln w="3175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ゲート検知失敗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ゲート通過角度で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ライントレース</a:t>
            </a:r>
            <a:r>
              <a:rPr lang="ja-JP" altLang="en-US" sz="105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失敗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ゲート通過後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</a:t>
            </a:r>
            <a:r>
              <a:rPr lang="en-US" altLang="ja-JP" sz="105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角度</a:t>
            </a:r>
            <a:r>
              <a:rPr lang="ja-JP" altLang="en-US" sz="105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復帰失敗</a:t>
            </a:r>
          </a:p>
        </p:txBody>
      </p:sp>
      <p:sp>
        <p:nvSpPr>
          <p:cNvPr id="32" name="角丸四角形 31"/>
          <p:cNvSpPr/>
          <p:nvPr/>
        </p:nvSpPr>
        <p:spPr>
          <a:xfrm>
            <a:off x="10317807" y="2022770"/>
            <a:ext cx="2131665" cy="15536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r>
              <a:rPr lang="ja-JP" altLang="en-US" sz="1200" dirty="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難関クリア</a:t>
            </a:r>
            <a:r>
              <a:rPr lang="en-US" altLang="ja-JP" sz="1200" dirty="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endParaRPr lang="en-US" altLang="ja-JP" sz="1200" dirty="0">
              <a:ln w="3175">
                <a:solidFill>
                  <a:srgbClr val="0070C0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滑らかな尻尾走行で区間突入。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ゲート通過時に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目標輝度値を変更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安定した尻尾角度制御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(p.5 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要素技術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920348" y="7695853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92D05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6</a:t>
            </a:r>
            <a:endParaRPr kumimoji="1" lang="ja-JP" altLang="en-US" sz="1400" dirty="0">
              <a:solidFill>
                <a:srgbClr val="92D05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480473" y="1538387"/>
            <a:ext cx="197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endParaRPr kumimoji="1" lang="ja-JP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444703" y="2098413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rgbClr val="00B05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endParaRPr kumimoji="1" lang="ja-JP" altLang="en-US" sz="1400" dirty="0">
              <a:solidFill>
                <a:srgbClr val="00B05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474607" y="2714116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endParaRPr kumimoji="1" lang="ja-JP" altLang="en-US" sz="14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001200" y="1577066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rgbClr val="FF33CC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</a:t>
            </a:r>
            <a:endParaRPr kumimoji="1" lang="ja-JP" altLang="en-US" sz="1400" dirty="0">
              <a:solidFill>
                <a:srgbClr val="FF33CC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9996003" y="2714115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rgbClr val="FFC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5</a:t>
            </a:r>
            <a:endParaRPr kumimoji="1" lang="ja-JP" altLang="en-US" sz="1400" dirty="0">
              <a:solidFill>
                <a:srgbClr val="FFC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1 つの角を切り取った四角形 2"/>
          <p:cNvSpPr/>
          <p:nvPr/>
        </p:nvSpPr>
        <p:spPr>
          <a:xfrm>
            <a:off x="3844516" y="3863876"/>
            <a:ext cx="3348372" cy="792088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tIns="108000" rtlCol="0" anchor="ctr" anchorCtr="0"/>
          <a:lstStyle/>
          <a:p>
            <a:r>
              <a:rPr kumimoji="1" lang="ja-JP" altLang="en-US" sz="1600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要素技術</a:t>
            </a:r>
            <a:r>
              <a:rPr kumimoji="1" lang="en-US" altLang="ja-JP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kumimoji="1"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詳細</a:t>
            </a:r>
            <a:r>
              <a:rPr kumimoji="1" lang="en-US" altLang="ja-JP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:p.5):</a:t>
            </a:r>
          </a:p>
          <a:p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方位計測、路面輝度値変化検出、車体傾き検知、衝撃吸収、ライン復帰</a:t>
            </a:r>
            <a:endParaRPr kumimoji="1"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kumimoji="1" lang="ja-JP" altLang="en-US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9" name="1 つの角を切り取った四角形 58"/>
          <p:cNvSpPr/>
          <p:nvPr/>
        </p:nvSpPr>
        <p:spPr>
          <a:xfrm>
            <a:off x="10073208" y="3801120"/>
            <a:ext cx="2305031" cy="854844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tIns="108000" rtlCol="0" anchor="ctr" anchorCtr="0"/>
          <a:lstStyle/>
          <a:p>
            <a:r>
              <a:rPr lang="ja-JP" altLang="en-US" sz="16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要素技術</a:t>
            </a:r>
            <a:r>
              <a:rPr lang="en-US" altLang="ja-JP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詳細</a:t>
            </a:r>
            <a:r>
              <a:rPr lang="en-US" altLang="ja-JP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:p.5):</a:t>
            </a:r>
          </a:p>
          <a:p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車体仰角制御、前方障害物検知</a:t>
            </a:r>
            <a:endParaRPr kumimoji="1"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kumimoji="1" lang="ja-JP" altLang="en-US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0" name="1 つの角を切り取った四角形 59"/>
          <p:cNvSpPr/>
          <p:nvPr/>
        </p:nvSpPr>
        <p:spPr>
          <a:xfrm>
            <a:off x="4672608" y="8112967"/>
            <a:ext cx="2577065" cy="975489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tIns="108000" rtlCol="0" anchor="ctr" anchorCtr="0"/>
          <a:lstStyle/>
          <a:p>
            <a:r>
              <a:rPr lang="ja-JP" altLang="en-US" sz="16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要素技術</a:t>
            </a:r>
            <a:r>
              <a:rPr lang="en-US" altLang="ja-JP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詳細</a:t>
            </a:r>
            <a:r>
              <a:rPr lang="en-US" altLang="ja-JP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:p.5):</a:t>
            </a:r>
          </a:p>
          <a:p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前方障害物検知、方位計測</a:t>
            </a:r>
            <a:endParaRPr kumimoji="1"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kumimoji="1" lang="ja-JP" altLang="en-US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1" name="1 つの角を切り取った四角形 60"/>
          <p:cNvSpPr/>
          <p:nvPr/>
        </p:nvSpPr>
        <p:spPr>
          <a:xfrm>
            <a:off x="10317807" y="7968952"/>
            <a:ext cx="2131665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tIns="180000" rtlCol="0" anchor="ctr" anchorCtr="0"/>
          <a:lstStyle/>
          <a:p>
            <a:r>
              <a:rPr lang="ja-JP" altLang="en-US" sz="16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要素</a:t>
            </a:r>
            <a:r>
              <a:rPr lang="ja-JP" altLang="en-US" sz="1600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技術</a:t>
            </a:r>
            <a:r>
              <a:rPr lang="en-US" altLang="ja-JP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en-US" altLang="ja-JP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詳細</a:t>
            </a:r>
            <a:r>
              <a:rPr lang="en-US" altLang="ja-JP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:p.5):</a:t>
            </a:r>
          </a:p>
          <a:p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車体傾き検知、衝撃吸収、ライン復帰</a:t>
            </a:r>
            <a:endParaRPr kumimoji="1"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kumimoji="1" lang="ja-JP" altLang="en-US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15" y="1228156"/>
            <a:ext cx="3268005" cy="264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正方形/長方形 10"/>
          <p:cNvSpPr/>
          <p:nvPr/>
        </p:nvSpPr>
        <p:spPr>
          <a:xfrm>
            <a:off x="236687" y="840160"/>
            <a:ext cx="1224136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階段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36" y="3700129"/>
            <a:ext cx="2976672" cy="1078407"/>
          </a:xfrm>
          <a:prstGeom prst="rect">
            <a:avLst/>
          </a:prstGeom>
        </p:spPr>
      </p:pic>
      <p:sp>
        <p:nvSpPr>
          <p:cNvPr id="63" name="テキスト ボックス 62"/>
          <p:cNvSpPr txBox="1"/>
          <p:nvPr/>
        </p:nvSpPr>
        <p:spPr>
          <a:xfrm>
            <a:off x="469642" y="1424864"/>
            <a:ext cx="197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endParaRPr kumimoji="1" lang="ja-JP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19713" y="1944524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rgbClr val="00B05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endParaRPr kumimoji="1" lang="ja-JP" altLang="en-US" sz="1400" dirty="0">
              <a:solidFill>
                <a:srgbClr val="00B05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74845" y="300211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endParaRPr kumimoji="1" lang="ja-JP" altLang="en-US" sz="14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512368" y="1538386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rgbClr val="FF33CC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</a:t>
            </a:r>
            <a:endParaRPr kumimoji="1" lang="ja-JP" altLang="en-US" sz="1400" dirty="0">
              <a:solidFill>
                <a:srgbClr val="FF33CC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543647" y="2667245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rgbClr val="FFC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5</a:t>
            </a:r>
            <a:endParaRPr kumimoji="1" lang="ja-JP" altLang="en-US" sz="1400" dirty="0">
              <a:solidFill>
                <a:srgbClr val="FFC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2562226" y="324442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92D05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6</a:t>
            </a:r>
            <a:endParaRPr kumimoji="1" lang="ja-JP" altLang="en-US" sz="1400" dirty="0">
              <a:solidFill>
                <a:srgbClr val="92D05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3696078" y="1493855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>
                <a:solidFill>
                  <a:srgbClr val="7030A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7</a:t>
            </a:r>
            <a:endParaRPr kumimoji="1" lang="ja-JP" altLang="en-US" sz="1400" dirty="0">
              <a:solidFill>
                <a:srgbClr val="7030A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732082" y="202277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accent6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8</a:t>
            </a:r>
            <a:endParaRPr kumimoji="1" lang="en-US" altLang="ja-JP" sz="1400" dirty="0" smtClean="0">
              <a:solidFill>
                <a:schemeClr val="accent6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3732082" y="2564783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9</a:t>
            </a:r>
            <a:endParaRPr kumimoji="1" lang="ja-JP" altLang="en-US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589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720280" y="1488232"/>
            <a:ext cx="3888432" cy="50405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しっぽ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を用いた車体仰角制御</a:t>
            </a: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endParaRPr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しっぽの角度を制御する際、</a:t>
            </a:r>
            <a:r>
              <a:rPr lang="en-US" altLang="ja-JP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PID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制御だけでは</a:t>
            </a:r>
            <a:endParaRPr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sz="1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以下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の問題が生じてしまった</a:t>
            </a:r>
            <a:endParaRPr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endParaRPr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85750" indent="-285750" algn="ctr">
              <a:buFont typeface="Arial" pitchFamily="34" charset="0"/>
              <a:buChar char="•"/>
            </a:pP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モータを制御する強さが足りずに車体を支えられない</a:t>
            </a:r>
            <a:endParaRPr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85750" indent="-285750" algn="ctr">
              <a:buFont typeface="Arial" pitchFamily="34" charset="0"/>
              <a:buChar char="•"/>
            </a:pP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モータ制御が強すぎて持ち上げる際に勢いで車体を倒してしまう</a:t>
            </a:r>
            <a:endParaRPr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endParaRPr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sz="1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そこ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で、目標角度まで一気に駆動させるのではなく、小刻みに角度を制御していくことで、強いモータ制御でも車体を倒さないような仰角制御を実現した。</a:t>
            </a:r>
            <a:endParaRPr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endParaRPr lang="en-US" altLang="ja-JP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以下、写真 </a:t>
            </a:r>
            <a:r>
              <a:rPr lang="en-US" altLang="ja-JP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or 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グラフ</a:t>
            </a:r>
            <a:endParaRPr lang="en-US" altLang="ja-JP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endParaRPr lang="en-US" altLang="ja-JP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7048872" y="1490564"/>
            <a:ext cx="4464496" cy="50405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ジャイロセンサを使った衝撃吸収</a:t>
            </a:r>
            <a:endParaRPr lang="en-US" altLang="ja-JP" sz="1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endParaRPr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endParaRPr lang="en-US" altLang="ja-JP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endParaRPr lang="en-US" altLang="ja-JP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4631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348</Words>
  <Application>Microsoft Office PowerPoint</Application>
  <PresentationFormat>A3 297x420 mm</PresentationFormat>
  <Paragraphs>91</Paragraphs>
  <Slides>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N_MURA</dc:creator>
  <cp:lastModifiedBy>N_MURA</cp:lastModifiedBy>
  <cp:revision>31</cp:revision>
  <cp:lastPrinted>2012-09-06T00:32:12Z</cp:lastPrinted>
  <dcterms:created xsi:type="dcterms:W3CDTF">2012-09-04T00:13:29Z</dcterms:created>
  <dcterms:modified xsi:type="dcterms:W3CDTF">2012-09-06T00:34:37Z</dcterms:modified>
</cp:coreProperties>
</file>