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Lst>
  <p:sldSz cx="9144000" cy="6858000" type="screen4x3"/>
  <p:notesSz cx="9926638" cy="6669088"/>
  <p:defaultTextStyle>
    <a:defPPr>
      <a:defRPr lang="en-US"/>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000" autoAdjust="0"/>
  </p:normalViewPr>
  <p:slideViewPr>
    <p:cSldViewPr>
      <p:cViewPr>
        <p:scale>
          <a:sx n="65" d="100"/>
          <a:sy n="65" d="100"/>
        </p:scale>
        <p:origin x="-1536"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0538" cy="3333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5624513" y="0"/>
            <a:ext cx="4300537" cy="333375"/>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0722C3B-8FC9-4F8A-862A-5B75BA256ADD}" type="datetimeFigureOut">
              <a:rPr lang="ja-JP" altLang="en-US"/>
              <a:pPr>
                <a:defRPr/>
              </a:pPr>
              <a:t>2012/4/27</a:t>
            </a:fld>
            <a:endParaRPr lang="ja-JP" altLang="en-US"/>
          </a:p>
        </p:txBody>
      </p:sp>
      <p:sp>
        <p:nvSpPr>
          <p:cNvPr id="4" name="フッター プレースホルダー 3"/>
          <p:cNvSpPr>
            <a:spLocks noGrp="1"/>
          </p:cNvSpPr>
          <p:nvPr>
            <p:ph type="ftr" sz="quarter" idx="2"/>
          </p:nvPr>
        </p:nvSpPr>
        <p:spPr>
          <a:xfrm>
            <a:off x="0" y="6334125"/>
            <a:ext cx="4300538" cy="3333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5624513" y="6334125"/>
            <a:ext cx="4300537" cy="333375"/>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16C5B5F-B2E2-48DB-A2AF-941CDB34B106}" type="slidenum">
              <a:rPr lang="ja-JP" altLang="en-US"/>
              <a:pPr>
                <a:defRPr/>
              </a:pPr>
              <a:t>‹#›</a:t>
            </a:fld>
            <a:endParaRPr lang="ja-JP" altLang="en-US"/>
          </a:p>
        </p:txBody>
      </p:sp>
    </p:spTree>
    <p:extLst>
      <p:ext uri="{BB962C8B-B14F-4D97-AF65-F5344CB8AC3E}">
        <p14:creationId xmlns:p14="http://schemas.microsoft.com/office/powerpoint/2010/main" val="305811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3375"/>
          </a:xfrm>
          <a:prstGeom prst="rect">
            <a:avLst/>
          </a:prstGeom>
        </p:spPr>
        <p:txBody>
          <a:bodyPr vert="horz" wrap="square" lIns="91440" tIns="45720" rIns="91440" bIns="45720" numCol="1" anchor="t" anchorCtr="0" compatLnSpc="1">
            <a:prstTxWarp prst="textNoShape">
              <a:avLst/>
            </a:prstTxWarp>
          </a:bodyPr>
          <a:lstStyle>
            <a:lvl1pPr>
              <a:defRPr kumimoji="0" sz="1200"/>
            </a:lvl1pPr>
          </a:lstStyle>
          <a:p>
            <a:endParaRPr lang="en-CA" altLang="ja-JP"/>
          </a:p>
        </p:txBody>
      </p:sp>
      <p:sp>
        <p:nvSpPr>
          <p:cNvPr id="3" name="Date Placeholder 2"/>
          <p:cNvSpPr>
            <a:spLocks noGrp="1"/>
          </p:cNvSpPr>
          <p:nvPr>
            <p:ph type="dt" idx="1"/>
          </p:nvPr>
        </p:nvSpPr>
        <p:spPr>
          <a:xfrm>
            <a:off x="5622925" y="0"/>
            <a:ext cx="4302125" cy="333375"/>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D457768B-18B4-4BB4-B811-2560DC7216E9}" type="datetimeFigureOut">
              <a:rPr lang="en-CA" altLang="ja-JP"/>
              <a:pPr/>
              <a:t>27/04/2012</a:t>
            </a:fld>
            <a:endParaRPr lang="en-CA" altLang="ja-JP"/>
          </a:p>
        </p:txBody>
      </p:sp>
      <p:sp>
        <p:nvSpPr>
          <p:cNvPr id="4" name="Slide Image Placeholder 3"/>
          <p:cNvSpPr>
            <a:spLocks noGrp="1" noRot="1" noChangeAspect="1"/>
          </p:cNvSpPr>
          <p:nvPr>
            <p:ph type="sldImg" idx="2"/>
          </p:nvPr>
        </p:nvSpPr>
        <p:spPr>
          <a:xfrm>
            <a:off x="3295650" y="500063"/>
            <a:ext cx="3335338" cy="25019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992188" y="3167063"/>
            <a:ext cx="7942262" cy="30019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6334125"/>
            <a:ext cx="4302125" cy="333375"/>
          </a:xfrm>
          <a:prstGeom prst="rect">
            <a:avLst/>
          </a:prstGeom>
        </p:spPr>
        <p:txBody>
          <a:bodyPr vert="horz" wrap="square" lIns="91440" tIns="45720" rIns="91440" bIns="45720" numCol="1" anchor="b" anchorCtr="0" compatLnSpc="1">
            <a:prstTxWarp prst="textNoShape">
              <a:avLst/>
            </a:prstTxWarp>
          </a:bodyPr>
          <a:lstStyle>
            <a:lvl1pPr>
              <a:defRPr kumimoji="0" sz="1200"/>
            </a:lvl1pPr>
          </a:lstStyle>
          <a:p>
            <a:endParaRPr lang="en-CA" altLang="ja-JP"/>
          </a:p>
        </p:txBody>
      </p:sp>
      <p:sp>
        <p:nvSpPr>
          <p:cNvPr id="7" name="Slide Number Placeholder 6"/>
          <p:cNvSpPr>
            <a:spLocks noGrp="1"/>
          </p:cNvSpPr>
          <p:nvPr>
            <p:ph type="sldNum" sz="quarter" idx="5"/>
          </p:nvPr>
        </p:nvSpPr>
        <p:spPr>
          <a:xfrm>
            <a:off x="5622925" y="6334125"/>
            <a:ext cx="4302125" cy="333375"/>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0B5CC2BE-76E1-43F2-9DBD-FA6FECFAD3B1}" type="slidenum">
              <a:rPr lang="en-CA" altLang="ja-JP"/>
              <a:pPr/>
              <a:t>‹#›</a:t>
            </a:fld>
            <a:endParaRPr lang="en-CA" altLang="ja-JP"/>
          </a:p>
        </p:txBody>
      </p:sp>
    </p:spTree>
    <p:extLst>
      <p:ext uri="{BB962C8B-B14F-4D97-AF65-F5344CB8AC3E}">
        <p14:creationId xmlns:p14="http://schemas.microsoft.com/office/powerpoint/2010/main" val="2102532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ltLang="ja-JP"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2765B3C-470B-4C9E-ABDD-2C0DDF8BC5D5}" type="slidenum">
              <a:rPr lang="en-CA" altLang="ja-JP"/>
              <a:pPr/>
              <a:t>1</a:t>
            </a:fld>
            <a:endParaRPr lang="en-CA"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必要となるであろう期待される能力やどんな種類のスキルが必要なのかについて書きこもう。</a:t>
            </a:r>
            <a:endParaRPr lang="en-CA" smtClean="0"/>
          </a:p>
          <a:p>
            <a:pPr>
              <a:spcBef>
                <a:spcPct val="0"/>
              </a:spcBef>
            </a:pPr>
            <a:r>
              <a:rPr lang="ja-JP" altLang="en-US" smtClean="0"/>
              <a:t>もし特定の人物が重要なのであれば、その名前を書こう（例えば、</a:t>
            </a:r>
            <a:r>
              <a:rPr lang="en-US" altLang="ja-JP" smtClean="0"/>
              <a:t>X</a:t>
            </a:r>
            <a:r>
              <a:rPr lang="ja-JP" altLang="en-US" smtClean="0"/>
              <a:t>ができるのはビリーだけだ、とか）</a:t>
            </a:r>
            <a:endParaRPr lang="en-CA"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C995F7E-8C33-4C4F-8E04-5CA727622CBF}" type="slidenum">
              <a:rPr lang="en-CA" altLang="ja-JP"/>
              <a:pPr/>
              <a:t>10</a:t>
            </a:fld>
            <a:endParaRPr lang="en-CA"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スポンサーに対してどれくらいの大きさなのかを示そう（１ヶ月なのか３ヶ月なのか６ヶ月以上なのか）</a:t>
            </a:r>
            <a:endParaRPr lang="en-CA" smtClean="0"/>
          </a:p>
          <a:p>
            <a:pPr>
              <a:spcBef>
                <a:spcPct val="0"/>
              </a:spcBef>
            </a:pPr>
            <a:r>
              <a:rPr lang="ja-JP" altLang="en-US" smtClean="0"/>
              <a:t>このスライドを仕上げる前に、あなたとチームはプロジェクトのハイレベルのストーリーのリストを作成して見積もりをしておくべきだ。</a:t>
            </a:r>
            <a:endParaRPr lang="en-CA" smtClean="0"/>
          </a:p>
          <a:p>
            <a:pPr>
              <a:spcBef>
                <a:spcPct val="0"/>
              </a:spcBef>
            </a:pPr>
            <a:r>
              <a:rPr lang="ja-JP" altLang="en-US" smtClean="0"/>
              <a:t>これは約束ではなくい（不明なことが多すぎるもん！）。これは単に本当にラフな想定である。それ以上のものとして扱ってはいけない。</a:t>
            </a:r>
            <a:endParaRPr lang="en-CA"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3DD66C-F980-43E4-BE3A-DFD02CE977E6}" type="slidenum">
              <a:rPr lang="en-CA" altLang="ja-JP"/>
              <a:pPr/>
              <a:t>11</a:t>
            </a:fld>
            <a:endParaRPr lang="en-CA"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z="200" smtClean="0"/>
              <a:t>いざとなったとき何かを与えなきゃならない。ここではそれがなんなのかをはっきりさせたい。</a:t>
            </a:r>
            <a:endParaRPr lang="en-CA" sz="200" smtClean="0"/>
          </a:p>
          <a:p>
            <a:pPr>
              <a:spcBef>
                <a:spcPct val="0"/>
              </a:spcBef>
            </a:pPr>
            <a:r>
              <a:rPr lang="ja-JP" altLang="en-US" sz="200" smtClean="0"/>
              <a:t>アジャイルプロジェクトではスコープは可変だ。しかしここでは他のファクターも存在しうる。どのフォースを可変にして、どれは石のように固定するのか</a:t>
            </a:r>
            <a:r>
              <a:rPr lang="en-US" altLang="ja-JP" sz="200" smtClean="0"/>
              <a:t>(</a:t>
            </a:r>
            <a:r>
              <a:rPr lang="ja-JP" altLang="en-US" sz="200" smtClean="0"/>
              <a:t>通常は予算だ</a:t>
            </a:r>
            <a:r>
              <a:rPr lang="en-US" altLang="ja-JP" sz="200" smtClean="0"/>
              <a:t>)</a:t>
            </a:r>
            <a:r>
              <a:rPr lang="ja-JP" altLang="en-US" sz="200" smtClean="0"/>
              <a:t>顧客に聞けるようにしとかなきゃならない。</a:t>
            </a:r>
            <a:endParaRPr lang="en-CA" sz="200" smtClean="0"/>
          </a:p>
          <a:p>
            <a:pPr>
              <a:spcBef>
                <a:spcPct val="0"/>
              </a:spcBef>
            </a:pPr>
            <a:endParaRPr lang="en-CA" sz="200" smtClean="0"/>
          </a:p>
          <a:p>
            <a:pPr>
              <a:spcBef>
                <a:spcPct val="0"/>
              </a:spcBef>
            </a:pPr>
            <a:r>
              <a:rPr lang="ja-JP" altLang="en-US" sz="1000" smtClean="0"/>
              <a:t>スライドのルール</a:t>
            </a:r>
            <a:r>
              <a:rPr lang="en-CA" altLang="ja-JP" sz="1000" smtClean="0"/>
              <a:t>:</a:t>
            </a:r>
          </a:p>
          <a:p>
            <a:pPr>
              <a:spcBef>
                <a:spcPct val="0"/>
              </a:spcBef>
            </a:pPr>
            <a:r>
              <a:rPr lang="en-CA" altLang="ja-JP" sz="1000" smtClean="0"/>
              <a:t>1. </a:t>
            </a:r>
            <a:r>
              <a:rPr lang="ja-JP" altLang="en-US" sz="1000" smtClean="0"/>
              <a:t>同一レベルにはスライダーは１個しか入らない。（訳注：縦位置が同じスライダーは存在しえないということ）</a:t>
            </a:r>
            <a:endParaRPr lang="en-CA" sz="200" smtClean="0"/>
          </a:p>
          <a:p>
            <a:pPr>
              <a:spcBef>
                <a:spcPct val="0"/>
              </a:spcBef>
            </a:pPr>
            <a:r>
              <a:rPr lang="en-CA" altLang="ja-JP" sz="200" smtClean="0"/>
              <a:t>2. </a:t>
            </a:r>
            <a:r>
              <a:rPr lang="ja-JP" altLang="en-US" sz="200" smtClean="0"/>
              <a:t>他に重要なファクターがあったら下の段に入れる。</a:t>
            </a:r>
            <a:endParaRPr lang="en-CA" sz="20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E4F71EB-EF12-49E1-BFA3-760063372D1B}" type="slidenum">
              <a:rPr lang="en-CA" altLang="ja-JP"/>
              <a:pPr/>
              <a:t>12</a:t>
            </a:fld>
            <a:endParaRPr lang="en-CA"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ステークホルダーは通常以下の２つのことに関心がある。</a:t>
            </a:r>
            <a:endParaRPr lang="en-US" altLang="ja-JP" smtClean="0"/>
          </a:p>
          <a:p>
            <a:pPr>
              <a:spcBef>
                <a:spcPct val="0"/>
              </a:spcBef>
            </a:pPr>
            <a:r>
              <a:rPr lang="ja-JP" altLang="en-US" smtClean="0"/>
              <a:t>・どれくらいコストがかかるだろうか？</a:t>
            </a:r>
            <a:endParaRPr lang="en-CA" smtClean="0"/>
          </a:p>
          <a:p>
            <a:pPr>
              <a:spcBef>
                <a:spcPct val="0"/>
              </a:spcBef>
            </a:pPr>
            <a:r>
              <a:rPr lang="ja-JP" altLang="en-US" smtClean="0"/>
              <a:t>・いつ終わるだろうか</a:t>
            </a:r>
            <a:endParaRPr lang="en-CA" smtClean="0"/>
          </a:p>
          <a:p>
            <a:pPr>
              <a:spcBef>
                <a:spcPct val="0"/>
              </a:spcBef>
            </a:pPr>
            <a:r>
              <a:rPr lang="ja-JP" altLang="en-US" smtClean="0"/>
              <a:t>ここでは、これら２つの質問にできるかぎり答える。そして、これを見せることでステークホルダーはプロジェクトはまだ続ける価値があるかどうかを決めることができる。</a:t>
            </a:r>
            <a:endParaRPr lang="en-CA"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647F0E3-F118-4C44-95AA-DC3A3F10E460}" type="slidenum">
              <a:rPr lang="en-CA" altLang="ja-JP"/>
              <a:pPr/>
              <a:t>13</a:t>
            </a:fld>
            <a:endParaRPr lang="en-CA"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プロジェクト名</a:t>
            </a:r>
            <a:r>
              <a:rPr lang="en-CA" altLang="ja-JP" smtClean="0"/>
              <a:t>– </a:t>
            </a:r>
            <a:r>
              <a:rPr lang="ja-JP" altLang="en-US" smtClean="0"/>
              <a:t>あなたのプロジェクトの格好良い名前</a:t>
            </a:r>
            <a:endParaRPr lang="en-CA" smtClean="0"/>
          </a:p>
          <a:p>
            <a:pPr>
              <a:spcBef>
                <a:spcPct val="0"/>
              </a:spcBef>
            </a:pPr>
            <a:r>
              <a:rPr lang="ja-JP" altLang="en-US" smtClean="0"/>
              <a:t>スポンサー</a:t>
            </a:r>
            <a:r>
              <a:rPr lang="en-CA" altLang="ja-JP" smtClean="0"/>
              <a:t>– </a:t>
            </a:r>
            <a:r>
              <a:rPr lang="ja-JP" altLang="en-US" smtClean="0"/>
              <a:t>プロジェクトのスポンサーをリストアップする</a:t>
            </a:r>
            <a:r>
              <a:rPr lang="en-CA" smtClean="0"/>
              <a:t> </a:t>
            </a:r>
            <a:r>
              <a:rPr lang="en-CA" altLang="ja-JP" smtClean="0"/>
              <a:t>(</a:t>
            </a:r>
            <a:r>
              <a:rPr lang="ja-JP" altLang="en-US" smtClean="0"/>
              <a:t>お金を出す人</a:t>
            </a:r>
            <a:r>
              <a:rPr lang="en-CA" altLang="ja-JP" smtClean="0"/>
              <a:t>)</a:t>
            </a:r>
          </a:p>
          <a:p>
            <a:pPr>
              <a:spcBef>
                <a:spcPct val="0"/>
              </a:spcBef>
            </a:pPr>
            <a:endParaRPr lang="en-CA" smtClean="0"/>
          </a:p>
          <a:p>
            <a:pPr>
              <a:spcBef>
                <a:spcPct val="0"/>
              </a:spcBef>
            </a:pPr>
            <a:r>
              <a:rPr lang="ja-JP" altLang="en-US" smtClean="0"/>
              <a:t>スポンサー名を太字にして出して皆んなが見えるようにしておくことは、スポンサーの関与と注意を引き出すための素晴らしい方法だ</a:t>
            </a:r>
            <a:r>
              <a:rPr lang="en-CA" smtClean="0"/>
              <a:t> </a:t>
            </a:r>
            <a:r>
              <a:rPr lang="en-CA" altLang="ja-JP" smtClean="0"/>
              <a:t>(</a:t>
            </a:r>
            <a:r>
              <a:rPr lang="ja-JP" altLang="en-US" smtClean="0"/>
              <a:t>全てのうまくいくプロジェクトで必要だ</a:t>
            </a:r>
            <a:r>
              <a:rPr lang="en-CA" altLang="ja-JP" smtClean="0"/>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9C35DC4-F97D-4A2F-92CA-C20571BFDEB0}" type="slidenum">
              <a:rPr lang="en-CA" altLang="ja-JP"/>
              <a:pPr/>
              <a:t>2</a:t>
            </a:fld>
            <a:endParaRPr lang="en-CA"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何故あなたの会社がこのプロジェクトにお金を使うのか、その理由を全部冒頭に書く</a:t>
            </a:r>
            <a:r>
              <a:rPr lang="en-CA" altLang="ja-JP" smtClean="0"/>
              <a:t>.</a:t>
            </a:r>
          </a:p>
          <a:p>
            <a:pPr>
              <a:spcBef>
                <a:spcPct val="0"/>
              </a:spcBef>
            </a:pPr>
            <a:r>
              <a:rPr lang="ja-JP" altLang="en-US" smtClean="0"/>
              <a:t>それから最も大事な奴をピックアップして、下のエリアに入れる。</a:t>
            </a:r>
            <a:endParaRPr lang="en-CA" smtClean="0"/>
          </a:p>
          <a:p>
            <a:pPr>
              <a:spcBef>
                <a:spcPct val="0"/>
              </a:spcBef>
            </a:pPr>
            <a:endParaRPr lang="en-CA"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9D10A2D-38E7-4981-8251-D91F788A0938}" type="slidenum">
              <a:rPr lang="en-CA" altLang="ja-JP"/>
              <a:pPr/>
              <a:t>3</a:t>
            </a:fld>
            <a:endParaRPr lang="en-CA"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4</a:t>
            </a:fld>
            <a:endParaRPr lang="en-CA"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もし店に行ってあなたのソフトウェアがパッケージに入って売られていたとしたら</a:t>
            </a:r>
            <a:r>
              <a:rPr lang="en-CA" altLang="ja-JP" smtClean="0"/>
              <a:t>, </a:t>
            </a:r>
            <a:r>
              <a:rPr lang="ja-JP" altLang="en-US" smtClean="0"/>
              <a:t>箱はどんな感じで何を買い手に伝えるべきか？</a:t>
            </a:r>
            <a:endParaRPr lang="en-US" altLang="ja-JP" smtClean="0"/>
          </a:p>
          <a:p>
            <a:pPr>
              <a:spcBef>
                <a:spcPct val="0"/>
              </a:spcBef>
            </a:pPr>
            <a:r>
              <a:rPr lang="ja-JP" altLang="en-US" smtClean="0"/>
              <a:t>ここでのポイントは、プロジェクトを顧客の視点で見るようにチームを仕向けることだ。</a:t>
            </a:r>
            <a:endParaRPr lang="en-CA"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9B1C47B-A7D8-45EF-ADC5-E2FB2F39FD9D}" type="slidenum">
              <a:rPr lang="en-CA" altLang="ja-JP"/>
              <a:pPr/>
              <a:t>5</a:t>
            </a:fld>
            <a:endParaRPr lang="en-CA"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このプロジェクトのスコープでデリバリする（もしくはしない）大きなチケット項目を全て列挙する。</a:t>
            </a:r>
            <a:endParaRPr lang="en-US" altLang="ja-JP" smtClean="0"/>
          </a:p>
          <a:p>
            <a:pPr>
              <a:spcBef>
                <a:spcPct val="0"/>
              </a:spcBef>
            </a:pPr>
            <a:r>
              <a:rPr lang="ja-JP" altLang="en-US" smtClean="0"/>
              <a:t>プロジェクト開始前に、未解決の項目は「やらない」か「やる」のどちらかに入れること。</a:t>
            </a:r>
            <a:endParaRPr lang="en-CA"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D2372A-9735-4A91-8BD6-CC814D602E9A}" type="slidenum">
              <a:rPr lang="en-CA" altLang="ja-JP"/>
              <a:pPr/>
              <a:t>6</a:t>
            </a:fld>
            <a:endParaRPr lang="en-CA"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あなたのプロジェクト期間中にどこかのタイミングでかかわることになる人すべてを列挙する。</a:t>
            </a:r>
            <a:endParaRPr lang="en-CA" smtClean="0"/>
          </a:p>
          <a:p>
            <a:pPr>
              <a:spcBef>
                <a:spcPct val="0"/>
              </a:spcBef>
            </a:pPr>
            <a:r>
              <a:rPr lang="ja-JP" altLang="en-US" smtClean="0"/>
              <a:t>ゴールはこれらの人たちとリレーションシップを築いて、我々がトラックを進んでいくこと</a:t>
            </a:r>
            <a:r>
              <a:rPr lang="en-US" altLang="ja-JP" smtClean="0"/>
              <a:t>(</a:t>
            </a:r>
            <a:r>
              <a:rPr lang="ja-JP" altLang="en-US" smtClean="0"/>
              <a:t>プロジェクトを進めていずれ何らかの関わり合いがあること</a:t>
            </a:r>
            <a:r>
              <a:rPr lang="en-US" altLang="ja-JP" smtClean="0"/>
              <a:t>)</a:t>
            </a:r>
            <a:r>
              <a:rPr lang="ja-JP" altLang="en-US" smtClean="0"/>
              <a:t>を知らせることだ（実際に着いてしまう前に）</a:t>
            </a:r>
            <a:endParaRPr lang="en-CA" smtClean="0"/>
          </a:p>
          <a:p>
            <a:pPr>
              <a:spcBef>
                <a:spcPct val="0"/>
              </a:spcBef>
            </a:pPr>
            <a:endParaRPr lang="en-CA"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8C6668E-29CB-458A-B11D-C2A465FE02DD}" type="slidenum">
              <a:rPr lang="en-CA" altLang="ja-JP"/>
              <a:pPr/>
              <a:t>7</a:t>
            </a:fld>
            <a:endParaRPr lang="en-CA"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これはどうやって作ろうとしているかを知らしめるためのものだ。</a:t>
            </a:r>
            <a:endParaRPr lang="en-US" altLang="ja-JP" smtClean="0"/>
          </a:p>
          <a:p>
            <a:pPr>
              <a:spcBef>
                <a:spcPct val="0"/>
              </a:spcBef>
            </a:pPr>
            <a:r>
              <a:rPr lang="ja-JP" altLang="en-US" smtClean="0"/>
              <a:t>もしツールやライブラリを利用する想定があればそれらをリストアップしておく。</a:t>
            </a:r>
            <a:endParaRPr lang="en-CA" smtClean="0"/>
          </a:p>
          <a:p>
            <a:pPr>
              <a:spcBef>
                <a:spcPct val="0"/>
              </a:spcBef>
            </a:pPr>
            <a:r>
              <a:rPr lang="ja-JP" altLang="en-US" smtClean="0"/>
              <a:t>もしアーキテクチャにリスキーなところがあれば、それらもハイライトしておく。</a:t>
            </a:r>
            <a:endParaRPr lang="en-CA" smtClean="0"/>
          </a:p>
          <a:p>
            <a:pPr>
              <a:spcBef>
                <a:spcPct val="0"/>
              </a:spcBef>
            </a:pPr>
            <a:endParaRPr lang="en-CA"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195CD49-A174-4ADD-B9AC-D508BC523873}" type="slidenum">
              <a:rPr lang="en-CA" altLang="ja-JP"/>
              <a:pPr/>
              <a:t>8</a:t>
            </a:fld>
            <a:endParaRPr lang="en-CA"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これはデッキを作っている最中や、スポンサーとチームとの間のどうやってそれを扱うのかについてのフランクな会話の中で聞いたクレイジーなことを晒す機会だ。</a:t>
            </a:r>
            <a:endParaRPr lang="en-US" altLang="ja-JP" smtClean="0"/>
          </a:p>
          <a:p>
            <a:pPr>
              <a:spcBef>
                <a:spcPct val="0"/>
              </a:spcBef>
            </a:pPr>
            <a:r>
              <a:rPr lang="ja-JP" altLang="en-US" smtClean="0"/>
              <a:t>これはデッキのスライドの中のもっともパワフルなものの１つだ。成功するために必要なことなんでも、もしそれがなかった場合の結果について尋ねるチャンスだ</a:t>
            </a:r>
            <a:endParaRPr lang="en-US" altLang="ja-JP" smtClean="0"/>
          </a:p>
          <a:p>
            <a:pPr>
              <a:spcBef>
                <a:spcPct val="0"/>
              </a:spcBef>
            </a:pPr>
            <a:r>
              <a:rPr lang="ja-JP" altLang="en-US" smtClean="0"/>
              <a:t>是非使おう。</a:t>
            </a:r>
            <a:endParaRPr lang="en-CA" smtClean="0"/>
          </a:p>
          <a:p>
            <a:pPr>
              <a:spcBef>
                <a:spcPct val="0"/>
              </a:spcBef>
            </a:pPr>
            <a:endParaRPr lang="en-CA"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BFA6125-ED89-4B66-AC87-D9344BFA7BD4}" type="slidenum">
              <a:rPr lang="en-CA" altLang="ja-JP"/>
              <a:pPr/>
              <a:t>9</a:t>
            </a:fld>
            <a:endParaRPr lang="en-CA"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4D503C28-CB75-411E-A71B-16475452A523}" type="datetimeFigureOut">
              <a:rPr lang="en-US" altLang="ja-JP"/>
              <a:pPr/>
              <a:t>4/27/2012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2742A6F7-645D-4844-8DBF-49489BE94E16}"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975A37-314E-4EB0-A335-F7A68EC12349}" type="datetimeFigureOut">
              <a:rPr lang="en-US" altLang="ja-JP"/>
              <a:pPr/>
              <a:t>4/27/2012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77735D-5954-48EF-AFC1-D6FA520D852C}"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5A0135E-DC64-4D73-B239-157BBD9509A0}" type="datetimeFigureOut">
              <a:rPr lang="en-US" altLang="ja-JP"/>
              <a:pPr/>
              <a:t>4/27/2012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8162D4-2E2E-46E3-965B-9C956B4F5A1E}"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BF5F205-7AE9-4F1C-838B-F8784F4628AE}" type="datetimeFigureOut">
              <a:rPr lang="en-US" altLang="ja-JP"/>
              <a:pPr/>
              <a:t>4/27/2012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64B99C58-4EA8-46C9-9ADB-D8307C517457}"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8A0D29-F788-4CA6-99BB-336490DBEF54}" type="datetimeFigureOut">
              <a:rPr lang="en-US" altLang="ja-JP"/>
              <a:pPr/>
              <a:t>4/27/2012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F4169CC8-3B7E-4E61-BFD7-095535684824}"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DFFA818-6A01-4D30-9E65-273E0DA157AC}" type="datetimeFigureOut">
              <a:rPr lang="en-US" altLang="ja-JP"/>
              <a:pPr/>
              <a:t>4/27/2012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60D728D0-78EC-44F3-9C62-8534DC8D968B}"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3F4A837-5AA7-4262-A3F2-0A9F08A8920C}" type="datetimeFigureOut">
              <a:rPr lang="en-US" altLang="ja-JP"/>
              <a:pPr/>
              <a:t>4/27/2012</a:t>
            </a:fld>
            <a:endParaRPr lang="en-US" altLang="ja-JP"/>
          </a:p>
        </p:txBody>
      </p:sp>
      <p:sp>
        <p:nvSpPr>
          <p:cNvPr id="8" name="Footer Placeholder 4"/>
          <p:cNvSpPr>
            <a:spLocks noGrp="1"/>
          </p:cNvSpPr>
          <p:nvPr>
            <p:ph type="ftr" sz="quarter" idx="11"/>
          </p:nvPr>
        </p:nvSpPr>
        <p:spPr/>
        <p:txBody>
          <a:bodyPr/>
          <a:lstStyle>
            <a:lvl1pPr>
              <a:defRPr/>
            </a:lvl1pPr>
          </a:lstStyle>
          <a:p>
            <a:endParaRPr lang="en-US" altLang="ja-JP"/>
          </a:p>
        </p:txBody>
      </p:sp>
      <p:sp>
        <p:nvSpPr>
          <p:cNvPr id="9" name="Slide Number Placeholder 5"/>
          <p:cNvSpPr>
            <a:spLocks noGrp="1"/>
          </p:cNvSpPr>
          <p:nvPr>
            <p:ph type="sldNum" sz="quarter" idx="12"/>
          </p:nvPr>
        </p:nvSpPr>
        <p:spPr/>
        <p:txBody>
          <a:bodyPr/>
          <a:lstStyle>
            <a:lvl1pPr>
              <a:defRPr/>
            </a:lvl1pPr>
          </a:lstStyle>
          <a:p>
            <a:fld id="{DED34555-208E-4DED-90A0-5B901E2CDE33}"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09511DC-4CF9-47B2-9881-81E0BDA19979}" type="datetimeFigureOut">
              <a:rPr lang="en-US" altLang="ja-JP"/>
              <a:pPr/>
              <a:t>4/27/2012</a:t>
            </a:fld>
            <a:endParaRPr lang="en-US" altLang="ja-JP"/>
          </a:p>
        </p:txBody>
      </p:sp>
      <p:sp>
        <p:nvSpPr>
          <p:cNvPr id="4" name="Footer Placeholder 4"/>
          <p:cNvSpPr>
            <a:spLocks noGrp="1"/>
          </p:cNvSpPr>
          <p:nvPr>
            <p:ph type="ftr" sz="quarter" idx="11"/>
          </p:nvPr>
        </p:nvSpPr>
        <p:spPr/>
        <p:txBody>
          <a:bodyPr/>
          <a:lstStyle>
            <a:lvl1pPr>
              <a:defRPr/>
            </a:lvl1pPr>
          </a:lstStyle>
          <a:p>
            <a:endParaRPr lang="en-US" altLang="ja-JP"/>
          </a:p>
        </p:txBody>
      </p:sp>
      <p:sp>
        <p:nvSpPr>
          <p:cNvPr id="5" name="Slide Number Placeholder 5"/>
          <p:cNvSpPr>
            <a:spLocks noGrp="1"/>
          </p:cNvSpPr>
          <p:nvPr>
            <p:ph type="sldNum" sz="quarter" idx="12"/>
          </p:nvPr>
        </p:nvSpPr>
        <p:spPr/>
        <p:txBody>
          <a:bodyPr/>
          <a:lstStyle>
            <a:lvl1pPr>
              <a:defRPr/>
            </a:lvl1pPr>
          </a:lstStyle>
          <a:p>
            <a:fld id="{A8481685-3BD3-4B32-966E-E33F30100D2A}"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071A48A-1C32-4813-85B4-E513093FFF85}" type="datetimeFigureOut">
              <a:rPr lang="en-US" altLang="ja-JP"/>
              <a:pPr/>
              <a:t>4/27/2012</a:t>
            </a:fld>
            <a:endParaRPr lang="en-US" altLang="ja-JP"/>
          </a:p>
        </p:txBody>
      </p:sp>
      <p:sp>
        <p:nvSpPr>
          <p:cNvPr id="3" name="Footer Placeholder 4"/>
          <p:cNvSpPr>
            <a:spLocks noGrp="1"/>
          </p:cNvSpPr>
          <p:nvPr>
            <p:ph type="ftr" sz="quarter" idx="11"/>
          </p:nvPr>
        </p:nvSpPr>
        <p:spPr/>
        <p:txBody>
          <a:bodyPr/>
          <a:lstStyle>
            <a:lvl1pPr>
              <a:defRPr/>
            </a:lvl1pPr>
          </a:lstStyle>
          <a:p>
            <a:endParaRPr lang="en-US" altLang="ja-JP"/>
          </a:p>
        </p:txBody>
      </p:sp>
      <p:sp>
        <p:nvSpPr>
          <p:cNvPr id="4" name="Slide Number Placeholder 5"/>
          <p:cNvSpPr>
            <a:spLocks noGrp="1"/>
          </p:cNvSpPr>
          <p:nvPr>
            <p:ph type="sldNum" sz="quarter" idx="12"/>
          </p:nvPr>
        </p:nvSpPr>
        <p:spPr/>
        <p:txBody>
          <a:bodyPr/>
          <a:lstStyle>
            <a:lvl1pPr>
              <a:defRPr/>
            </a:lvl1pPr>
          </a:lstStyle>
          <a:p>
            <a:fld id="{B03ED052-DCCC-4BF1-907E-BA39A9D720F8}"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59E4454-C8A4-4F73-A1C5-D097F20520B9}" type="datetimeFigureOut">
              <a:rPr lang="en-US" altLang="ja-JP"/>
              <a:pPr/>
              <a:t>4/27/2012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9B1C0260-98B1-4B23-80A9-42701CE1C968}"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38D56D-1A56-463E-8FA3-AAD6CE0D13B7}" type="datetimeFigureOut">
              <a:rPr lang="en-US" altLang="ja-JP"/>
              <a:pPr/>
              <a:t>4/27/2012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A7D19343-C8E2-4710-81D4-52025C74AB1C}"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defRPr>
            </a:lvl1pPr>
          </a:lstStyle>
          <a:p>
            <a:fld id="{E1B472F8-1BB2-4186-96EC-7D282FB36EBD}" type="datetimeFigureOut">
              <a:rPr lang="en-US" altLang="ja-JP"/>
              <a:pPr/>
              <a:t>4/27/2012</a:t>
            </a:fld>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defRPr>
            </a:lvl1pPr>
          </a:lstStyle>
          <a:p>
            <a:fld id="{56436723-FB28-4896-ABBB-11661B4DB358}" type="slidenum">
              <a:rPr lang="en-US" altLang="ja-JP"/>
              <a:pPr/>
              <a:t>‹#›</a:t>
            </a:fld>
            <a:endParaRPr lang="en-US" altLang="ja-JP"/>
          </a:p>
        </p:txBody>
      </p:sp>
      <p:pic>
        <p:nvPicPr>
          <p:cNvPr id="1031"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4400" kern="1200">
          <a:solidFill>
            <a:srgbClr val="17375E"/>
          </a:solidFill>
          <a:latin typeface="+mj-lt"/>
          <a:ea typeface="+mj-ea"/>
          <a:cs typeface="+mj-cs"/>
        </a:defRPr>
      </a:lvl1pPr>
      <a:lvl2pPr algn="l" rtl="0" fontAlgn="base">
        <a:spcBef>
          <a:spcPct val="0"/>
        </a:spcBef>
        <a:spcAft>
          <a:spcPct val="0"/>
        </a:spcAft>
        <a:defRPr sz="4400">
          <a:solidFill>
            <a:srgbClr val="17375E"/>
          </a:solidFill>
          <a:latin typeface="Calibri" pitchFamily="34" charset="0"/>
        </a:defRPr>
      </a:lvl2pPr>
      <a:lvl3pPr algn="l" rtl="0" fontAlgn="base">
        <a:spcBef>
          <a:spcPct val="0"/>
        </a:spcBef>
        <a:spcAft>
          <a:spcPct val="0"/>
        </a:spcAft>
        <a:defRPr sz="4400">
          <a:solidFill>
            <a:srgbClr val="17375E"/>
          </a:solidFill>
          <a:latin typeface="Calibri" pitchFamily="34" charset="0"/>
        </a:defRPr>
      </a:lvl3pPr>
      <a:lvl4pPr algn="l" rtl="0" fontAlgn="base">
        <a:spcBef>
          <a:spcPct val="0"/>
        </a:spcBef>
        <a:spcAft>
          <a:spcPct val="0"/>
        </a:spcAft>
        <a:defRPr sz="4400">
          <a:solidFill>
            <a:srgbClr val="17375E"/>
          </a:solidFill>
          <a:latin typeface="Calibri" pitchFamily="34" charset="0"/>
        </a:defRPr>
      </a:lvl4pPr>
      <a:lvl5pPr algn="l" rtl="0" fontAlgn="base">
        <a:spcBef>
          <a:spcPct val="0"/>
        </a:spcBef>
        <a:spcAft>
          <a:spcPct val="0"/>
        </a:spcAft>
        <a:defRPr sz="4400">
          <a:solidFill>
            <a:srgbClr val="17375E"/>
          </a:solidFill>
          <a:latin typeface="Calibri" pitchFamily="34" charset="0"/>
        </a:defRPr>
      </a:lvl5pPr>
      <a:lvl6pPr marL="457200" algn="l" rtl="0" fontAlgn="base">
        <a:spcBef>
          <a:spcPct val="0"/>
        </a:spcBef>
        <a:spcAft>
          <a:spcPct val="0"/>
        </a:spcAft>
        <a:defRPr sz="4400">
          <a:solidFill>
            <a:srgbClr val="17375E"/>
          </a:solidFill>
          <a:latin typeface="Calibri" pitchFamily="34" charset="0"/>
        </a:defRPr>
      </a:lvl6pPr>
      <a:lvl7pPr marL="914400" algn="l" rtl="0" fontAlgn="base">
        <a:spcBef>
          <a:spcPct val="0"/>
        </a:spcBef>
        <a:spcAft>
          <a:spcPct val="0"/>
        </a:spcAft>
        <a:defRPr sz="4400">
          <a:solidFill>
            <a:srgbClr val="17375E"/>
          </a:solidFill>
          <a:latin typeface="Calibri" pitchFamily="34" charset="0"/>
        </a:defRPr>
      </a:lvl7pPr>
      <a:lvl8pPr marL="1371600" algn="l" rtl="0" fontAlgn="base">
        <a:spcBef>
          <a:spcPct val="0"/>
        </a:spcBef>
        <a:spcAft>
          <a:spcPct val="0"/>
        </a:spcAft>
        <a:defRPr sz="4400">
          <a:solidFill>
            <a:srgbClr val="17375E"/>
          </a:solidFill>
          <a:latin typeface="Calibri" pitchFamily="34" charset="0"/>
        </a:defRPr>
      </a:lvl8pPr>
      <a:lvl9pPr marL="1828800" algn="l" rtl="0" fontAlgn="base">
        <a:spcBef>
          <a:spcPct val="0"/>
        </a:spcBef>
        <a:spcAft>
          <a:spcPct val="0"/>
        </a:spcAft>
        <a:defRPr sz="4400">
          <a:solidFill>
            <a:srgbClr val="17375E"/>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3"/>
          <p:cNvSpPr>
            <a:spLocks noGrp="1"/>
          </p:cNvSpPr>
          <p:nvPr>
            <p:ph type="ctrTitle"/>
          </p:nvPr>
        </p:nvSpPr>
        <p:spPr/>
        <p:txBody>
          <a:bodyPr/>
          <a:lstStyle/>
          <a:p>
            <a:r>
              <a:rPr lang="ja-JP" altLang="en-US" smtClean="0"/>
              <a:t>アジャイル</a:t>
            </a:r>
            <a:r>
              <a:rPr lang="en-US" altLang="ja-JP" smtClean="0"/>
              <a:t> </a:t>
            </a:r>
            <a:r>
              <a:rPr lang="ja-JP" altLang="en-US" smtClean="0"/>
              <a:t>インセプション</a:t>
            </a:r>
            <a:r>
              <a:rPr lang="en-US" altLang="ja-JP" smtClean="0"/>
              <a:t> </a:t>
            </a:r>
            <a:r>
              <a:rPr lang="ja-JP" altLang="en-US" smtClean="0"/>
              <a:t>デッキ</a:t>
            </a:r>
            <a:endParaRPr lang="en-CA" smtClean="0"/>
          </a:p>
        </p:txBody>
      </p:sp>
      <p:sp>
        <p:nvSpPr>
          <p:cNvPr id="5" name="Subtitle 4"/>
          <p:cNvSpPr>
            <a:spLocks noGrp="1"/>
          </p:cNvSpPr>
          <p:nvPr>
            <p:ph type="subTitle" idx="1"/>
          </p:nvPr>
        </p:nvSpPr>
        <p:spPr/>
        <p:txBody>
          <a:bodyPr rtlCol="0">
            <a:normAutofit/>
          </a:bodyPr>
          <a:lstStyle/>
          <a:p>
            <a:pPr fontAlgn="auto">
              <a:spcAft>
                <a:spcPts val="0"/>
              </a:spcAft>
              <a:buFont typeface="Arial" pitchFamily="34" charset="0"/>
              <a:buNone/>
              <a:defRPr/>
            </a:pPr>
            <a:r>
              <a:rPr lang="ja-JP" altLang="en-US" dirty="0" smtClean="0"/>
              <a:t>テンプレート</a:t>
            </a:r>
            <a:endParaRPr lang="en-CA"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ja-JP" smtClean="0"/>
              <a:t>A</a:t>
            </a:r>
            <a:r>
              <a:rPr lang="ja-JP" altLang="en-US" smtClean="0"/>
              <a:t>チーム</a:t>
            </a:r>
            <a:endParaRPr lang="en-CA" smtClean="0"/>
          </a:p>
        </p:txBody>
      </p:sp>
      <p:graphicFrame>
        <p:nvGraphicFramePr>
          <p:cNvPr id="4" name="Table 3"/>
          <p:cNvGraphicFramePr>
            <a:graphicFrameLocks noGrp="1"/>
          </p:cNvGraphicFramePr>
          <p:nvPr/>
        </p:nvGraphicFramePr>
        <p:xfrm>
          <a:off x="685800" y="1397000"/>
          <a:ext cx="7924800" cy="3223260"/>
        </p:xfrm>
        <a:graphic>
          <a:graphicData uri="http://schemas.openxmlformats.org/drawingml/2006/table">
            <a:tbl>
              <a:tblPr/>
              <a:tblGrid>
                <a:gridCol w="609600"/>
                <a:gridCol w="1752600"/>
                <a:gridCol w="5562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役割</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能力</a:t>
                      </a: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期待すること</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リーダー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チームの牽引すること。また、チームメンバーと同等の能力。</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チームメンバー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C</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（プログラミング）</a:t>
                      </a: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,UML</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（モデリングデザイン）</a:t>
                      </a: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デザイン、コミュニケーション能力、積極性、</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ja-JP" altLang="en-US" smtClean="0"/>
              <a:t>どのくらい大きいのか？</a:t>
            </a:r>
            <a:endParaRPr lang="en-CA" smtClean="0"/>
          </a:p>
        </p:txBody>
      </p:sp>
      <p:sp>
        <p:nvSpPr>
          <p:cNvPr id="4" name="Chevron 3"/>
          <p:cNvSpPr/>
          <p:nvPr/>
        </p:nvSpPr>
        <p:spPr>
          <a:xfrm>
            <a:off x="1660525" y="287655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4893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4705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4517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3319" name="TextBox 9"/>
          <p:cNvSpPr txBox="1">
            <a:spLocks noChangeArrowheads="1"/>
          </p:cNvSpPr>
          <p:nvPr/>
        </p:nvSpPr>
        <p:spPr bwMode="auto">
          <a:xfrm>
            <a:off x="7229475" y="1371600"/>
            <a:ext cx="1381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4000" b="1"/>
              <a:t>出走</a:t>
            </a:r>
            <a:r>
              <a:rPr kumimoji="0" lang="en-CA" altLang="ja-JP" sz="4000" b="1"/>
              <a:t>!</a:t>
            </a:r>
          </a:p>
        </p:txBody>
      </p:sp>
      <p:sp>
        <p:nvSpPr>
          <p:cNvPr id="13320" name="TextBox 10"/>
          <p:cNvSpPr txBox="1">
            <a:spLocks noChangeArrowheads="1"/>
          </p:cNvSpPr>
          <p:nvPr/>
        </p:nvSpPr>
        <p:spPr bwMode="auto">
          <a:xfrm>
            <a:off x="1660525" y="2209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各難所攻略</a:t>
            </a:r>
            <a:endParaRPr kumimoji="0" lang="en-CA" sz="2800"/>
          </a:p>
        </p:txBody>
      </p:sp>
      <p:sp>
        <p:nvSpPr>
          <p:cNvPr id="13321" name="TextBox 11"/>
          <p:cNvSpPr txBox="1">
            <a:spLocks noChangeArrowheads="1"/>
          </p:cNvSpPr>
          <p:nvPr/>
        </p:nvSpPr>
        <p:spPr bwMode="auto">
          <a:xfrm>
            <a:off x="41148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速度調整</a:t>
            </a:r>
            <a:endParaRPr kumimoji="0" lang="en-CA" sz="2800"/>
          </a:p>
        </p:txBody>
      </p:sp>
      <p:sp>
        <p:nvSpPr>
          <p:cNvPr id="13322" name="TextBox 12"/>
          <p:cNvSpPr txBox="1">
            <a:spLocks noChangeArrowheads="1"/>
          </p:cNvSpPr>
          <p:nvPr/>
        </p:nvSpPr>
        <p:spPr bwMode="auto">
          <a:xfrm>
            <a:off x="60960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最終調整</a:t>
            </a:r>
            <a:endParaRPr kumimoji="0" lang="en-CA" sz="2800"/>
          </a:p>
        </p:txBody>
      </p:sp>
      <p:sp>
        <p:nvSpPr>
          <p:cNvPr id="13323" name="TextBox 13"/>
          <p:cNvSpPr txBox="1">
            <a:spLocks noChangeArrowheads="1"/>
          </p:cNvSpPr>
          <p:nvPr/>
        </p:nvSpPr>
        <p:spPr bwMode="auto">
          <a:xfrm>
            <a:off x="2041525" y="2895600"/>
            <a:ext cx="118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~3</a:t>
            </a:r>
            <a:r>
              <a:rPr kumimoji="0" lang="ja-JP" altLang="en-US" sz="2800">
                <a:solidFill>
                  <a:schemeClr val="bg1"/>
                </a:solidFill>
              </a:rPr>
              <a:t>ヶ月</a:t>
            </a:r>
            <a:endParaRPr kumimoji="0" lang="en-CA" sz="2800">
              <a:solidFill>
                <a:schemeClr val="bg1"/>
              </a:solidFill>
            </a:endParaRPr>
          </a:p>
        </p:txBody>
      </p:sp>
      <p:sp>
        <p:nvSpPr>
          <p:cNvPr id="13324" name="TextBox 14"/>
          <p:cNvSpPr txBox="1">
            <a:spLocks noChangeArrowheads="1"/>
          </p:cNvSpPr>
          <p:nvPr/>
        </p:nvSpPr>
        <p:spPr bwMode="auto">
          <a:xfrm>
            <a:off x="4368800" y="2895600"/>
            <a:ext cx="108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2</a:t>
            </a:r>
            <a:r>
              <a:rPr kumimoji="0" lang="ja-JP" altLang="en-US" sz="2800">
                <a:solidFill>
                  <a:schemeClr val="bg1"/>
                </a:solidFill>
              </a:rPr>
              <a:t>ヶ月</a:t>
            </a:r>
            <a:endParaRPr kumimoji="0" lang="en-CA" sz="2800">
              <a:solidFill>
                <a:schemeClr val="bg1"/>
              </a:solidFill>
            </a:endParaRPr>
          </a:p>
        </p:txBody>
      </p:sp>
      <p:sp>
        <p:nvSpPr>
          <p:cNvPr id="13325" name="TextBox 15"/>
          <p:cNvSpPr txBox="1">
            <a:spLocks noChangeArrowheads="1"/>
          </p:cNvSpPr>
          <p:nvPr/>
        </p:nvSpPr>
        <p:spPr bwMode="auto">
          <a:xfrm>
            <a:off x="6350000" y="2895600"/>
            <a:ext cx="114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a:t>
            </a:r>
            <a:r>
              <a:rPr kumimoji="0" lang="ja-JP" altLang="en-US" sz="2800">
                <a:solidFill>
                  <a:schemeClr val="bg1"/>
                </a:solidFill>
              </a:rPr>
              <a:t>１ヶ月</a:t>
            </a:r>
            <a:endParaRPr kumimoji="0" lang="en-CA" sz="2800">
              <a:solidFill>
                <a:schemeClr val="bg1"/>
              </a:solidFill>
            </a:endParaRPr>
          </a:p>
        </p:txBody>
      </p:sp>
      <p:sp>
        <p:nvSpPr>
          <p:cNvPr id="13326" name="TextBox 16"/>
          <p:cNvSpPr txBox="1">
            <a:spLocks noChangeArrowheads="1"/>
          </p:cNvSpPr>
          <p:nvPr/>
        </p:nvSpPr>
        <p:spPr bwMode="auto">
          <a:xfrm>
            <a:off x="1668463" y="3886200"/>
            <a:ext cx="6681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3200">
                <a:latin typeface="Calibri Bold" pitchFamily="34" charset="0"/>
                <a:cs typeface="Calibri Bold" pitchFamily="34" charset="0"/>
              </a:rPr>
              <a:t>これは想定です</a:t>
            </a:r>
            <a:r>
              <a:rPr kumimoji="0" lang="en-CA" altLang="ja-JP" sz="3200">
                <a:latin typeface="Calibri Bold" pitchFamily="34" charset="0"/>
                <a:cs typeface="Calibri Bold" pitchFamily="34" charset="0"/>
              </a:rPr>
              <a:t>. </a:t>
            </a:r>
            <a:r>
              <a:rPr kumimoji="0" lang="ja-JP" altLang="en-US" sz="3200">
                <a:latin typeface="Calibri Bold" pitchFamily="34" charset="0"/>
                <a:cs typeface="Calibri Bold" pitchFamily="34" charset="0"/>
              </a:rPr>
              <a:t>約束ではありません</a:t>
            </a:r>
            <a:r>
              <a:rPr kumimoji="0" lang="en-CA" altLang="ja-JP" sz="3200">
                <a:latin typeface="Calibri Bold" pitchFamily="34" charset="0"/>
                <a:cs typeface="Calibri Bold" pitchFamily="34" charset="0"/>
              </a:rPr>
              <a:t>.</a:t>
            </a:r>
          </a:p>
        </p:txBody>
      </p:sp>
      <p:sp>
        <p:nvSpPr>
          <p:cNvPr id="20" name="Freeform 19"/>
          <p:cNvSpPr/>
          <p:nvPr/>
        </p:nvSpPr>
        <p:spPr>
          <a:xfrm>
            <a:off x="2066925" y="4479925"/>
            <a:ext cx="4859338" cy="701675"/>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kumimoji="0" lang="en-CA"/>
          </a:p>
        </p:txBody>
      </p:sp>
      <p:pic>
        <p:nvPicPr>
          <p:cNvPr id="1332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416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4339" name="Title 1"/>
          <p:cNvSpPr>
            <a:spLocks noGrp="1"/>
          </p:cNvSpPr>
          <p:nvPr>
            <p:ph type="title"/>
          </p:nvPr>
        </p:nvSpPr>
        <p:spPr/>
        <p:txBody>
          <a:bodyPr/>
          <a:lstStyle/>
          <a:p>
            <a:r>
              <a:rPr lang="ja-JP" altLang="en-US" smtClean="0"/>
              <a:t>トレードオフ　スライダー</a:t>
            </a:r>
            <a:endParaRPr lang="en-CA" smtClean="0"/>
          </a:p>
        </p:txBody>
      </p:sp>
      <p:graphicFrame>
        <p:nvGraphicFramePr>
          <p:cNvPr id="61" name="Table 60"/>
          <p:cNvGraphicFramePr>
            <a:graphicFrameLocks noGrp="1"/>
          </p:cNvGraphicFramePr>
          <p:nvPr/>
        </p:nvGraphicFramePr>
        <p:xfrm>
          <a:off x="457200" y="1371600"/>
          <a:ext cx="8229600" cy="23496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典型的な４つの分類</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フィーチャーが完了すること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スコープ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予算内に収まること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ゴールまで走り切ること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時間</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高い品質、少ないバグ</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品質</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14360" name="Group 29"/>
          <p:cNvGrpSpPr>
            <a:grpSpLocks/>
          </p:cNvGrpSpPr>
          <p:nvPr/>
        </p:nvGrpSpPr>
        <p:grpSpPr bwMode="auto">
          <a:xfrm>
            <a:off x="762000" y="2087563"/>
            <a:ext cx="2489200" cy="274637"/>
            <a:chOff x="1254" y="1536"/>
            <a:chExt cx="1698" cy="173"/>
          </a:xfrm>
        </p:grpSpPr>
        <p:sp>
          <p:nvSpPr>
            <p:cNvPr id="1442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8" name="AutoShape 31"/>
            <p:cNvCxnSpPr>
              <a:cxnSpLocks noChangeShapeType="1"/>
              <a:stCxn id="14427" idx="3"/>
              <a:endCxn id="1442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3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aphicFrame>
        <p:nvGraphicFramePr>
          <p:cNvPr id="69" name="Table 68"/>
          <p:cNvGraphicFramePr>
            <a:graphicFrameLocks noGrp="1"/>
          </p:cNvGraphicFramePr>
          <p:nvPr/>
        </p:nvGraphicFramePr>
        <p:xfrm>
          <a:off x="457200" y="4157663"/>
          <a:ext cx="8229600" cy="18924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その他の大事なこと</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簡単に使えること</a:t>
                      </a:r>
                      <a:endParaRPr kumimoji="0" lang="en-CA" sz="2400" b="0" i="0" u="none" strike="noStrike" cap="none" normalizeH="0" baseline="0" smtClean="0">
                        <a:ln>
                          <a:noFill/>
                        </a:ln>
                        <a:solidFill>
                          <a:srgbClr val="000000"/>
                        </a:solidFill>
                        <a:effectLst/>
                        <a:latin typeface="Calibri" pitchFamily="34" charset="0"/>
                      </a:endParaRP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考えさせない</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（モデルシートも）</a:t>
                      </a:r>
                      <a:endParaRPr kumimoji="0" lang="en-CA" sz="2000" b="0" i="0" u="none" strike="noStrike" cap="none" normalizeH="0" baseline="0" smtClean="0">
                        <a:ln>
                          <a:noFill/>
                        </a:ln>
                        <a:solidFill>
                          <a:srgbClr val="00000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詳細な証跡</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なんでもログを取る</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14378" name="Group 29"/>
          <p:cNvGrpSpPr>
            <a:grpSpLocks/>
          </p:cNvGrpSpPr>
          <p:nvPr/>
        </p:nvGrpSpPr>
        <p:grpSpPr bwMode="auto">
          <a:xfrm>
            <a:off x="762000" y="2590800"/>
            <a:ext cx="2489200" cy="274638"/>
            <a:chOff x="1254" y="1536"/>
            <a:chExt cx="1698" cy="173"/>
          </a:xfrm>
        </p:grpSpPr>
        <p:sp>
          <p:nvSpPr>
            <p:cNvPr id="1442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2" name="AutoShape 31"/>
            <p:cNvCxnSpPr>
              <a:cxnSpLocks noChangeShapeType="1"/>
              <a:stCxn id="14421" idx="3"/>
              <a:endCxn id="1442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2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79" name="Group 29"/>
          <p:cNvGrpSpPr>
            <a:grpSpLocks/>
          </p:cNvGrpSpPr>
          <p:nvPr/>
        </p:nvGrpSpPr>
        <p:grpSpPr bwMode="auto">
          <a:xfrm>
            <a:off x="762000" y="3048000"/>
            <a:ext cx="2489200" cy="274638"/>
            <a:chOff x="1254" y="1536"/>
            <a:chExt cx="1698" cy="173"/>
          </a:xfrm>
        </p:grpSpPr>
        <p:sp>
          <p:nvSpPr>
            <p:cNvPr id="14415"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6" name="AutoShape 31"/>
            <p:cNvCxnSpPr>
              <a:cxnSpLocks noChangeShapeType="1"/>
              <a:stCxn id="14415" idx="3"/>
              <a:endCxn id="1441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7"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8"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9"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0"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0" name="Group 29"/>
          <p:cNvGrpSpPr>
            <a:grpSpLocks/>
          </p:cNvGrpSpPr>
          <p:nvPr/>
        </p:nvGrpSpPr>
        <p:grpSpPr bwMode="auto">
          <a:xfrm>
            <a:off x="762000" y="3505200"/>
            <a:ext cx="2489200" cy="274638"/>
            <a:chOff x="1254" y="1536"/>
            <a:chExt cx="1698" cy="173"/>
          </a:xfrm>
        </p:grpSpPr>
        <p:sp>
          <p:nvSpPr>
            <p:cNvPr id="14409"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0" name="AutoShape 31"/>
            <p:cNvCxnSpPr>
              <a:cxnSpLocks noChangeShapeType="1"/>
              <a:stCxn id="14409" idx="3"/>
              <a:endCxn id="1441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1"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2"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3"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4"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1" name="Group 29"/>
          <p:cNvGrpSpPr>
            <a:grpSpLocks/>
          </p:cNvGrpSpPr>
          <p:nvPr/>
        </p:nvGrpSpPr>
        <p:grpSpPr bwMode="auto">
          <a:xfrm>
            <a:off x="762000" y="4784725"/>
            <a:ext cx="2489200" cy="274638"/>
            <a:chOff x="1254" y="1536"/>
            <a:chExt cx="1698" cy="173"/>
          </a:xfrm>
        </p:grpSpPr>
        <p:sp>
          <p:nvSpPr>
            <p:cNvPr id="14403"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04" name="AutoShape 31"/>
            <p:cNvCxnSpPr>
              <a:cxnSpLocks noChangeShapeType="1"/>
              <a:stCxn id="14403" idx="3"/>
              <a:endCxn id="1440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05"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6"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7"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8"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2" name="Group 29"/>
          <p:cNvGrpSpPr>
            <a:grpSpLocks/>
          </p:cNvGrpSpPr>
          <p:nvPr/>
        </p:nvGrpSpPr>
        <p:grpSpPr bwMode="auto">
          <a:xfrm>
            <a:off x="762000" y="5287963"/>
            <a:ext cx="2489200" cy="274637"/>
            <a:chOff x="1254" y="1536"/>
            <a:chExt cx="1698" cy="173"/>
          </a:xfrm>
        </p:grpSpPr>
        <p:sp>
          <p:nvSpPr>
            <p:cNvPr id="1439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8" name="AutoShape 31"/>
            <p:cNvCxnSpPr>
              <a:cxnSpLocks noChangeShapeType="1"/>
              <a:stCxn id="14397" idx="3"/>
              <a:endCxn id="1439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3" name="Group 29"/>
          <p:cNvGrpSpPr>
            <a:grpSpLocks/>
          </p:cNvGrpSpPr>
          <p:nvPr/>
        </p:nvGrpSpPr>
        <p:grpSpPr bwMode="auto">
          <a:xfrm>
            <a:off x="762000" y="5745163"/>
            <a:ext cx="2489200" cy="274637"/>
            <a:chOff x="1254" y="1536"/>
            <a:chExt cx="1698" cy="173"/>
          </a:xfrm>
        </p:grpSpPr>
        <p:sp>
          <p:nvSpPr>
            <p:cNvPr id="1439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2" name="AutoShape 31"/>
            <p:cNvCxnSpPr>
              <a:cxnSpLocks noChangeShapeType="1"/>
              <a:stCxn id="14391" idx="3"/>
              <a:endCxn id="1439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39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20" name="Oval 119"/>
          <p:cNvSpPr/>
          <p:nvPr/>
        </p:nvSpPr>
        <p:spPr>
          <a:xfrm>
            <a:off x="1676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1" name="Oval 120"/>
          <p:cNvSpPr/>
          <p:nvPr/>
        </p:nvSpPr>
        <p:spPr>
          <a:xfrm>
            <a:off x="25908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2" name="Oval 121"/>
          <p:cNvSpPr/>
          <p:nvPr/>
        </p:nvSpPr>
        <p:spPr>
          <a:xfrm>
            <a:off x="1066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4" name="Oval 123"/>
          <p:cNvSpPr/>
          <p:nvPr/>
        </p:nvSpPr>
        <p:spPr>
          <a:xfrm>
            <a:off x="2057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6" name="Oval 125"/>
          <p:cNvSpPr/>
          <p:nvPr/>
        </p:nvSpPr>
        <p:spPr>
          <a:xfrm>
            <a:off x="1219200" y="5715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ja-JP" altLang="en-US" smtClean="0"/>
              <a:t>最初のリリース</a:t>
            </a:r>
            <a:endParaRPr lang="en-CA" smtClean="0"/>
          </a:p>
        </p:txBody>
      </p:sp>
      <p:sp>
        <p:nvSpPr>
          <p:cNvPr id="4" name="Chevron 3"/>
          <p:cNvSpPr/>
          <p:nvPr/>
        </p:nvSpPr>
        <p:spPr>
          <a:xfrm>
            <a:off x="1438275"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2670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2482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2294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5367" name="TextBox 9"/>
          <p:cNvSpPr txBox="1">
            <a:spLocks noChangeArrowheads="1"/>
          </p:cNvSpPr>
          <p:nvPr/>
        </p:nvSpPr>
        <p:spPr bwMode="auto">
          <a:xfrm>
            <a:off x="5181600" y="1986116"/>
            <a:ext cx="3732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3200" b="1" dirty="0" smtClean="0"/>
              <a:t>第１回リリース</a:t>
            </a:r>
            <a:r>
              <a:rPr kumimoji="0" lang="en-US" altLang="ja-JP" sz="3200" b="1" dirty="0" smtClean="0"/>
              <a:t>(6/30)</a:t>
            </a:r>
            <a:endParaRPr kumimoji="0" lang="en-CA" altLang="ja-JP" sz="3200" b="1" dirty="0"/>
          </a:p>
        </p:txBody>
      </p:sp>
      <p:sp>
        <p:nvSpPr>
          <p:cNvPr id="15368" name="TextBox 10"/>
          <p:cNvSpPr txBox="1">
            <a:spLocks noChangeArrowheads="1"/>
          </p:cNvSpPr>
          <p:nvPr/>
        </p:nvSpPr>
        <p:spPr bwMode="auto">
          <a:xfrm>
            <a:off x="1600933" y="2227283"/>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新人研修</a:t>
            </a:r>
            <a:endParaRPr kumimoji="0" lang="en-US" altLang="ja-JP" sz="2800" dirty="0" smtClean="0"/>
          </a:p>
          <a:p>
            <a:r>
              <a:rPr kumimoji="0" lang="ja-JP" altLang="en-US" sz="2800" dirty="0" smtClean="0"/>
              <a:t>勉強会</a:t>
            </a:r>
            <a:r>
              <a:rPr kumimoji="0" lang="ja-JP" altLang="en-US" sz="2800" dirty="0" smtClean="0"/>
              <a:t>　</a:t>
            </a:r>
            <a:endParaRPr kumimoji="0" lang="en-CA" sz="2800" dirty="0"/>
          </a:p>
        </p:txBody>
      </p:sp>
      <p:sp>
        <p:nvSpPr>
          <p:cNvPr id="15369" name="TextBox 11"/>
          <p:cNvSpPr txBox="1">
            <a:spLocks noChangeArrowheads="1"/>
          </p:cNvSpPr>
          <p:nvPr/>
        </p:nvSpPr>
        <p:spPr bwMode="auto">
          <a:xfrm>
            <a:off x="3954047" y="25214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難所攻略</a:t>
            </a:r>
            <a:endParaRPr kumimoji="0" lang="en-US" sz="2800" dirty="0"/>
          </a:p>
          <a:p>
            <a:endParaRPr kumimoji="0" lang="en-CA" sz="2800" dirty="0"/>
          </a:p>
        </p:txBody>
      </p:sp>
      <p:sp>
        <p:nvSpPr>
          <p:cNvPr id="15370" name="TextBox 12"/>
          <p:cNvSpPr txBox="1">
            <a:spLocks noChangeArrowheads="1"/>
          </p:cNvSpPr>
          <p:nvPr/>
        </p:nvSpPr>
        <p:spPr bwMode="auto">
          <a:xfrm>
            <a:off x="5943600" y="26670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最終調整</a:t>
            </a:r>
            <a:endParaRPr kumimoji="0" lang="en-CA" sz="2800" dirty="0"/>
          </a:p>
        </p:txBody>
      </p:sp>
      <p:sp>
        <p:nvSpPr>
          <p:cNvPr id="15371" name="TextBox 13"/>
          <p:cNvSpPr txBox="1">
            <a:spLocks noChangeArrowheads="1"/>
          </p:cNvSpPr>
          <p:nvPr/>
        </p:nvSpPr>
        <p:spPr bwMode="auto">
          <a:xfrm>
            <a:off x="1819275" y="3352800"/>
            <a:ext cx="1184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smtClean="0">
                <a:solidFill>
                  <a:schemeClr val="bg1"/>
                </a:solidFill>
              </a:rPr>
              <a:t>~1</a:t>
            </a:r>
            <a:r>
              <a:rPr kumimoji="0" lang="ja-JP" altLang="en-US" sz="2800" dirty="0" smtClean="0">
                <a:solidFill>
                  <a:schemeClr val="bg1"/>
                </a:solidFill>
              </a:rPr>
              <a:t>ヶ月</a:t>
            </a:r>
            <a:endParaRPr kumimoji="0" lang="en-CA" sz="2800" dirty="0">
              <a:solidFill>
                <a:schemeClr val="bg1"/>
              </a:solidFill>
            </a:endParaRPr>
          </a:p>
        </p:txBody>
      </p:sp>
      <p:sp>
        <p:nvSpPr>
          <p:cNvPr id="15372" name="TextBox 14"/>
          <p:cNvSpPr txBox="1">
            <a:spLocks noChangeArrowheads="1"/>
          </p:cNvSpPr>
          <p:nvPr/>
        </p:nvSpPr>
        <p:spPr bwMode="auto">
          <a:xfrm>
            <a:off x="4144963" y="3352800"/>
            <a:ext cx="16337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ja-JP" altLang="en-US" sz="2800" dirty="0" smtClean="0">
                <a:solidFill>
                  <a:schemeClr val="bg1"/>
                </a:solidFill>
              </a:rPr>
              <a:t>０．５ヶ月</a:t>
            </a:r>
            <a:endParaRPr kumimoji="0" lang="en-CA" sz="2800" dirty="0">
              <a:solidFill>
                <a:schemeClr val="bg1"/>
              </a:solidFill>
            </a:endParaRPr>
          </a:p>
        </p:txBody>
      </p:sp>
      <p:sp>
        <p:nvSpPr>
          <p:cNvPr id="15373" name="TextBox 15"/>
          <p:cNvSpPr txBox="1">
            <a:spLocks noChangeArrowheads="1"/>
          </p:cNvSpPr>
          <p:nvPr/>
        </p:nvSpPr>
        <p:spPr bwMode="auto">
          <a:xfrm>
            <a:off x="6126163" y="3352800"/>
            <a:ext cx="1247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1 </a:t>
            </a:r>
            <a:r>
              <a:rPr kumimoji="0" lang="ja-JP" altLang="en-US" sz="2800">
                <a:solidFill>
                  <a:schemeClr val="bg1"/>
                </a:solidFill>
              </a:rPr>
              <a:t>週間</a:t>
            </a:r>
            <a:endParaRPr kumimoji="0" lang="en-CA" sz="2800">
              <a:solidFill>
                <a:schemeClr val="bg1"/>
              </a:solidFill>
            </a:endParaRPr>
          </a:p>
        </p:txBody>
      </p:sp>
      <p:sp>
        <p:nvSpPr>
          <p:cNvPr id="15374" name="TextBox 17"/>
          <p:cNvSpPr txBox="1">
            <a:spLocks noChangeArrowheads="1"/>
          </p:cNvSpPr>
          <p:nvPr/>
        </p:nvSpPr>
        <p:spPr bwMode="auto">
          <a:xfrm>
            <a:off x="1382713" y="4114800"/>
            <a:ext cx="45047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dirty="0">
                <a:latin typeface="Calibri Bold" pitchFamily="34" charset="0"/>
                <a:cs typeface="Calibri Bold" pitchFamily="34" charset="0"/>
              </a:rPr>
              <a:t>3+N</a:t>
            </a:r>
            <a:r>
              <a:rPr kumimoji="0" lang="ja-JP" altLang="en-US" sz="4000" dirty="0">
                <a:latin typeface="Calibri Bold" pitchFamily="34" charset="0"/>
                <a:cs typeface="Calibri Bold" pitchFamily="34" charset="0"/>
              </a:rPr>
              <a:t>人</a:t>
            </a:r>
            <a:r>
              <a:rPr kumimoji="0" lang="en-CA" altLang="ja-JP" sz="4000" dirty="0">
                <a:latin typeface="Calibri Bold" pitchFamily="34" charset="0"/>
                <a:cs typeface="Calibri Bold" pitchFamily="34" charset="0"/>
              </a:rPr>
              <a:t>, </a:t>
            </a:r>
            <a:r>
              <a:rPr kumimoji="0" lang="en-CA" altLang="ja-JP" sz="4000" dirty="0" smtClean="0">
                <a:latin typeface="Calibri Bold" pitchFamily="34" charset="0"/>
                <a:cs typeface="Calibri Bold" pitchFamily="34" charset="0"/>
              </a:rPr>
              <a:t>2</a:t>
            </a:r>
            <a:r>
              <a:rPr kumimoji="0" lang="ja-JP" altLang="en-US" sz="4000" dirty="0" smtClean="0">
                <a:latin typeface="Calibri Bold" pitchFamily="34" charset="0"/>
              </a:rPr>
              <a:t>ヶ</a:t>
            </a:r>
            <a:r>
              <a:rPr kumimoji="0" lang="ja-JP" altLang="en-US" sz="4000" dirty="0">
                <a:latin typeface="Calibri Bold" pitchFamily="34" charset="0"/>
              </a:rPr>
              <a:t>月</a:t>
            </a:r>
            <a:r>
              <a:rPr kumimoji="0" lang="en-CA" altLang="ja-JP" sz="4000" dirty="0">
                <a:latin typeface="Calibri Bold" pitchFamily="34" charset="0"/>
                <a:cs typeface="Calibri Bold" pitchFamily="34" charset="0"/>
              </a:rPr>
              <a:t>, 0</a:t>
            </a:r>
            <a:r>
              <a:rPr kumimoji="0" lang="ja-JP" altLang="en-US" sz="4000" dirty="0">
                <a:latin typeface="Calibri Bold" pitchFamily="34" charset="0"/>
              </a:rPr>
              <a:t>～円</a:t>
            </a:r>
            <a:endParaRPr kumimoji="0" lang="en-CA" sz="4000" dirty="0">
              <a:latin typeface="Calibri Bold" pitchFamily="34" charset="0"/>
              <a:cs typeface="Calibri Bold" pitchFamily="34" charset="0"/>
            </a:endParaRPr>
          </a:p>
        </p:txBody>
      </p:sp>
      <p:pic>
        <p:nvPicPr>
          <p:cNvPr id="153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988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algn="ctr"/>
            <a:r>
              <a:rPr lang="ja-JP" altLang="en-US" smtClean="0"/>
              <a:t>磯の香り</a:t>
            </a:r>
            <a:endParaRPr lang="en-CA"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ja-JP" altLang="en-US" dirty="0" smtClean="0"/>
              <a:t>力武克彰及び仙台</a:t>
            </a:r>
            <a:r>
              <a:rPr lang="ja-JP" altLang="en-US" dirty="0" smtClean="0"/>
              <a:t>高専</a:t>
            </a:r>
            <a:endParaRPr lang="en-US" altLang="ja-JP"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altLang="ja-JP" dirty="0" smtClean="0"/>
              <a:t>2012/04/27</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ja-JP" altLang="en-US" smtClean="0"/>
              <a:t>なぜあなたはここにいるのか</a:t>
            </a:r>
            <a:r>
              <a:rPr lang="en-CA" altLang="ja-JP" smtClean="0"/>
              <a:t>?</a:t>
            </a:r>
          </a:p>
        </p:txBody>
      </p:sp>
      <p:sp>
        <p:nvSpPr>
          <p:cNvPr id="5123" name="Content Placeholder 2"/>
          <p:cNvSpPr>
            <a:spLocks noGrp="1"/>
          </p:cNvSpPr>
          <p:nvPr>
            <p:ph idx="1"/>
          </p:nvPr>
        </p:nvSpPr>
        <p:spPr/>
        <p:txBody>
          <a:bodyPr/>
          <a:lstStyle/>
          <a:p>
            <a:r>
              <a:rPr lang="ja-JP" altLang="en-US" smtClean="0"/>
              <a:t>プロジェクトワークがしたいから</a:t>
            </a:r>
            <a:endParaRPr lang="en-CA" smtClean="0"/>
          </a:p>
          <a:p>
            <a:r>
              <a:rPr lang="ja-JP" altLang="en-US" smtClean="0"/>
              <a:t>組込みに関わることをしてみたいから</a:t>
            </a:r>
            <a:endParaRPr lang="en-CA" smtClean="0"/>
          </a:p>
          <a:p>
            <a:r>
              <a:rPr lang="ja-JP" altLang="en-US" smtClean="0"/>
              <a:t>モデルベースに興味があったから</a:t>
            </a:r>
            <a:endParaRPr lang="en-CA" smtClean="0"/>
          </a:p>
        </p:txBody>
      </p:sp>
      <p:sp>
        <p:nvSpPr>
          <p:cNvPr id="5124" name="TextBox 3"/>
          <p:cNvSpPr txBox="1">
            <a:spLocks noChangeArrowheads="1"/>
          </p:cNvSpPr>
          <p:nvPr/>
        </p:nvSpPr>
        <p:spPr bwMode="auto">
          <a:xfrm>
            <a:off x="1447800" y="4800600"/>
            <a:ext cx="649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600"/>
              <a:t>&lt;#1 reason for doing this project&gt;</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4221163"/>
            <a:ext cx="73882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6" name="テキスト ボックス 5"/>
          <p:cNvSpPr txBox="1">
            <a:spLocks noChangeArrowheads="1"/>
          </p:cNvSpPr>
          <p:nvPr/>
        </p:nvSpPr>
        <p:spPr bwMode="auto">
          <a:xfrm>
            <a:off x="1760538" y="4953000"/>
            <a:ext cx="58420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ja-JP" altLang="en-US" sz="2400"/>
              <a:t>組込みの大会で優秀な成績を収め、わが校の名声を高めたい。</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ja-JP" altLang="en-US" smtClean="0"/>
              <a:t>エレベーターピッチ</a:t>
            </a:r>
            <a:endParaRPr lang="en-CA" smtClean="0"/>
          </a:p>
        </p:txBody>
      </p:sp>
      <p:sp>
        <p:nvSpPr>
          <p:cNvPr id="6147" name="Content Placeholder 2"/>
          <p:cNvSpPr>
            <a:spLocks noGrp="1"/>
          </p:cNvSpPr>
          <p:nvPr>
            <p:ph idx="1"/>
          </p:nvPr>
        </p:nvSpPr>
        <p:spPr/>
        <p:txBody>
          <a:bodyPr/>
          <a:lstStyle/>
          <a:p>
            <a:r>
              <a:rPr lang="ja-JP" altLang="en-US" dirty="0">
                <a:solidFill>
                  <a:srgbClr val="00B050"/>
                </a:solidFill>
              </a:rPr>
              <a:t>より良いモデル及び走行プログラム</a:t>
            </a:r>
            <a:r>
              <a:rPr lang="ja-JP" altLang="en-US" sz="2800" dirty="0">
                <a:solidFill>
                  <a:srgbClr val="008000"/>
                </a:solidFill>
              </a:rPr>
              <a:t>を望んでいる</a:t>
            </a:r>
            <a:endParaRPr lang="en-CA" altLang="ja-JP" dirty="0">
              <a:solidFill>
                <a:srgbClr val="008000"/>
              </a:solidFill>
            </a:endParaRPr>
          </a:p>
          <a:p>
            <a:r>
              <a:rPr lang="ja-JP" altLang="en-US" dirty="0">
                <a:solidFill>
                  <a:srgbClr val="00B050"/>
                </a:solidFill>
              </a:rPr>
              <a:t>審査員</a:t>
            </a:r>
            <a:r>
              <a:rPr lang="ja-JP" altLang="en-US" sz="2800" dirty="0">
                <a:solidFill>
                  <a:srgbClr val="008000"/>
                </a:solidFill>
              </a:rPr>
              <a:t>にとって</a:t>
            </a:r>
            <a:endParaRPr lang="en-CA" dirty="0">
              <a:solidFill>
                <a:srgbClr val="008000"/>
              </a:solidFill>
            </a:endParaRPr>
          </a:p>
          <a:p>
            <a:r>
              <a:rPr lang="ja-JP" altLang="en-US" dirty="0">
                <a:solidFill>
                  <a:srgbClr val="00B050"/>
                </a:solidFill>
              </a:rPr>
              <a:t>「磯の香り」</a:t>
            </a:r>
            <a:r>
              <a:rPr lang="ja-JP" altLang="en-US" sz="2800" dirty="0">
                <a:solidFill>
                  <a:srgbClr val="000000"/>
                </a:solidFill>
              </a:rPr>
              <a:t>は</a:t>
            </a:r>
            <a:endParaRPr lang="en-CA" dirty="0">
              <a:solidFill>
                <a:srgbClr val="000000"/>
              </a:solidFill>
            </a:endParaRPr>
          </a:p>
          <a:p>
            <a:r>
              <a:rPr lang="ja-JP" altLang="en-US" dirty="0">
                <a:solidFill>
                  <a:srgbClr val="00B050"/>
                </a:solidFill>
              </a:rPr>
              <a:t>高速かつ正確なライントレース。そしてそれを実現するための良いモデル</a:t>
            </a:r>
            <a:r>
              <a:rPr lang="ja-JP" altLang="en-US" sz="2800" dirty="0">
                <a:solidFill>
                  <a:srgbClr val="000000"/>
                </a:solidFill>
              </a:rPr>
              <a:t>がある。</a:t>
            </a:r>
            <a:endParaRPr lang="en-CA" sz="2800" dirty="0"/>
          </a:p>
          <a:p>
            <a:r>
              <a:rPr lang="ja-JP" altLang="en-US" dirty="0">
                <a:solidFill>
                  <a:srgbClr val="00B050"/>
                </a:solidFill>
              </a:rPr>
              <a:t>他チームの走行プログラム</a:t>
            </a:r>
            <a:r>
              <a:rPr lang="ja-JP" altLang="en-US" sz="2800" dirty="0">
                <a:solidFill>
                  <a:srgbClr val="000000"/>
                </a:solidFill>
              </a:rPr>
              <a:t>と違って</a:t>
            </a:r>
            <a:endParaRPr lang="en-CA" sz="2800" dirty="0">
              <a:solidFill>
                <a:srgbClr val="000000"/>
              </a:solidFill>
            </a:endParaRPr>
          </a:p>
          <a:p>
            <a:r>
              <a:rPr lang="ja-JP" altLang="en-US" sz="3000" dirty="0">
                <a:solidFill>
                  <a:srgbClr val="000000"/>
                </a:solidFill>
              </a:rPr>
              <a:t>我々のプロジェクトは</a:t>
            </a:r>
            <a:r>
              <a:rPr lang="ja-JP" altLang="en-US" dirty="0">
                <a:solidFill>
                  <a:srgbClr val="00B050"/>
                </a:solidFill>
              </a:rPr>
              <a:t>高速な走行</a:t>
            </a:r>
            <a:r>
              <a:rPr lang="ja-JP" altLang="en-US" sz="2800" dirty="0">
                <a:solidFill>
                  <a:srgbClr val="000000"/>
                </a:solidFill>
              </a:rPr>
              <a:t>を提供する</a:t>
            </a:r>
            <a:r>
              <a:rPr lang="en-CA" altLang="ja-JP" sz="30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05000" y="1524000"/>
            <a:ext cx="52578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sz="1100">
              <a:solidFill>
                <a:srgbClr val="FFFFFF"/>
              </a:solidFill>
            </a:endParaRPr>
          </a:p>
        </p:txBody>
      </p:sp>
      <p:sp>
        <p:nvSpPr>
          <p:cNvPr id="7171" name="Title 1"/>
          <p:cNvSpPr>
            <a:spLocks noGrp="1"/>
          </p:cNvSpPr>
          <p:nvPr>
            <p:ph type="title"/>
          </p:nvPr>
        </p:nvSpPr>
        <p:spPr/>
        <p:txBody>
          <a:bodyPr/>
          <a:lstStyle/>
          <a:p>
            <a:r>
              <a:rPr lang="ja-JP" altLang="en-US" smtClean="0"/>
              <a:t>プロダクトボックス</a:t>
            </a:r>
            <a:r>
              <a:rPr lang="en-US" altLang="ja-JP" smtClean="0"/>
              <a:t>(</a:t>
            </a:r>
            <a:r>
              <a:rPr lang="ja-JP" altLang="en-US" smtClean="0"/>
              <a:t>外箱</a:t>
            </a:r>
            <a:r>
              <a:rPr lang="en-US" altLang="ja-JP" smtClean="0"/>
              <a:t>)</a:t>
            </a:r>
            <a:endParaRPr lang="en-CA" altLang="ja-JP" smtClean="0"/>
          </a:p>
        </p:txBody>
      </p:sp>
      <p:sp>
        <p:nvSpPr>
          <p:cNvPr id="7172" name="TextBox 3"/>
          <p:cNvSpPr txBox="1">
            <a:spLocks noChangeArrowheads="1"/>
          </p:cNvSpPr>
          <p:nvPr/>
        </p:nvSpPr>
        <p:spPr bwMode="auto">
          <a:xfrm>
            <a:off x="3430588" y="1752600"/>
            <a:ext cx="2132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200"/>
              <a:t>&lt;</a:t>
            </a:r>
            <a:r>
              <a:rPr kumimoji="0" lang="ja-JP" altLang="en-US" sz="3200"/>
              <a:t>磯の香り</a:t>
            </a:r>
            <a:r>
              <a:rPr kumimoji="0" lang="en-CA" altLang="ja-JP" sz="3200"/>
              <a:t>&gt;</a:t>
            </a:r>
          </a:p>
        </p:txBody>
      </p:sp>
      <p:sp>
        <p:nvSpPr>
          <p:cNvPr id="7173" name="TextBox 5"/>
          <p:cNvSpPr txBox="1">
            <a:spLocks noChangeArrowheads="1"/>
          </p:cNvSpPr>
          <p:nvPr/>
        </p:nvSpPr>
        <p:spPr bwMode="auto">
          <a:xfrm>
            <a:off x="2074392" y="4114800"/>
            <a:ext cx="4988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200" dirty="0" smtClean="0"/>
              <a:t>&lt;</a:t>
            </a:r>
            <a:r>
              <a:rPr kumimoji="0" lang="ja-JP" altLang="en-US" sz="3200" dirty="0" smtClean="0"/>
              <a:t>高専生の実力をみせます</a:t>
            </a:r>
            <a:r>
              <a:rPr kumimoji="0" lang="en-CA" altLang="ja-JP" sz="3200" dirty="0" smtClean="0"/>
              <a:t>&gt;</a:t>
            </a:r>
            <a:endParaRPr kumimoji="0" lang="en-CA" altLang="ja-JP" sz="3200" dirty="0"/>
          </a:p>
        </p:txBody>
      </p:sp>
      <p:sp>
        <p:nvSpPr>
          <p:cNvPr id="7174" name="TextBox 6"/>
          <p:cNvSpPr txBox="1">
            <a:spLocks noChangeArrowheads="1"/>
          </p:cNvSpPr>
          <p:nvPr/>
        </p:nvSpPr>
        <p:spPr bwMode="auto">
          <a:xfrm>
            <a:off x="1905000" y="4657725"/>
            <a:ext cx="5596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700" dirty="0"/>
              <a:t>高速、正確を両立したライントレース</a:t>
            </a:r>
            <a:endParaRPr kumimoji="0" lang="en-CA" sz="2700" dirty="0"/>
          </a:p>
        </p:txBody>
      </p:sp>
      <p:sp>
        <p:nvSpPr>
          <p:cNvPr id="7175" name="TextBox 7"/>
          <p:cNvSpPr txBox="1">
            <a:spLocks noChangeArrowheads="1"/>
          </p:cNvSpPr>
          <p:nvPr/>
        </p:nvSpPr>
        <p:spPr bwMode="auto">
          <a:xfrm>
            <a:off x="1828800" y="5114925"/>
            <a:ext cx="5480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自己位置推定（走行区間について）</a:t>
            </a:r>
            <a:endParaRPr kumimoji="0" lang="en-CA" sz="2800" dirty="0"/>
          </a:p>
        </p:txBody>
      </p:sp>
      <p:sp>
        <p:nvSpPr>
          <p:cNvPr id="7176" name="TextBox 8"/>
          <p:cNvSpPr txBox="1">
            <a:spLocks noChangeArrowheads="1"/>
          </p:cNvSpPr>
          <p:nvPr/>
        </p:nvSpPr>
        <p:spPr bwMode="auto">
          <a:xfrm>
            <a:off x="3300413" y="5572125"/>
            <a:ext cx="294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安定した尻尾走行</a:t>
            </a:r>
            <a:endParaRPr kumimoji="0" lang="en-CA" sz="2800" dirty="0"/>
          </a:p>
        </p:txBody>
      </p:sp>
      <p:sp>
        <p:nvSpPr>
          <p:cNvPr id="7177" name="AutoShape 2" descr="120411_140533.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ja-JP" altLang="en-US"/>
          </a:p>
        </p:txBody>
      </p:sp>
      <p:pic>
        <p:nvPicPr>
          <p:cNvPr id="7178" name="図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438400"/>
            <a:ext cx="1257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8196" name="Title 1"/>
          <p:cNvSpPr>
            <a:spLocks noGrp="1"/>
          </p:cNvSpPr>
          <p:nvPr>
            <p:ph type="title"/>
          </p:nvPr>
        </p:nvSpPr>
        <p:spPr/>
        <p:txBody>
          <a:bodyPr/>
          <a:lstStyle/>
          <a:p>
            <a:r>
              <a:rPr lang="ja-JP" altLang="en-US" smtClean="0"/>
              <a:t>やらないことリスト</a:t>
            </a:r>
            <a:endParaRPr lang="en-CA" smtClean="0"/>
          </a:p>
        </p:txBody>
      </p:sp>
      <p:graphicFrame>
        <p:nvGraphicFramePr>
          <p:cNvPr id="4" name="Table 3"/>
          <p:cNvGraphicFramePr>
            <a:graphicFrameLocks noGrp="1"/>
          </p:cNvGraphicFramePr>
          <p:nvPr/>
        </p:nvGraphicFramePr>
        <p:xfrm>
          <a:off x="381000" y="1397000"/>
          <a:ext cx="8458200" cy="2954655"/>
        </p:xfrm>
        <a:graphic>
          <a:graphicData uri="http://schemas.openxmlformats.org/drawingml/2006/table">
            <a:tbl>
              <a:tblPr/>
              <a:tblGrid>
                <a:gridCol w="4229100"/>
                <a:gridCol w="42291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dirty="0" smtClean="0">
                          <a:ln>
                            <a:noFill/>
                          </a:ln>
                          <a:solidFill>
                            <a:srgbClr val="FFFFFF"/>
                          </a:solidFill>
                          <a:effectLst/>
                          <a:latin typeface="Calibri" pitchFamily="34" charset="0"/>
                          <a:ea typeface="ＭＳ Ｐゴシック" charset="-128"/>
                        </a:rPr>
                        <a:t>やる（スコープ内）</a:t>
                      </a:r>
                      <a:endParaRPr kumimoji="0" lang="en-CA" sz="20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やらない（スコープ外）</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シーソー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走行体ファームウェアの検討</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階段</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Rhapsody</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の使用</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ゴール停止</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新しい</a:t>
                      </a:r>
                      <a:r>
                        <a:rPr kumimoji="0" lang="en-US" altLang="ja-JP" sz="1800" b="0" i="0" u="none" strike="noStrike" cap="none" normalizeH="0" baseline="0" smtClean="0">
                          <a:ln>
                            <a:noFill/>
                          </a:ln>
                          <a:solidFill>
                            <a:srgbClr val="000000"/>
                          </a:solidFill>
                          <a:effectLst/>
                          <a:latin typeface="Calibri" pitchFamily="34" charset="0"/>
                          <a:ea typeface="ＭＳ Ｐゴシック" charset="-128"/>
                        </a:rPr>
                        <a:t>SNS</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の導入</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自己位置推定（走行区間）</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NXT Comunicator</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を使用した動作ログの収集</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Table 4"/>
          <p:cNvGraphicFramePr>
            <a:graphicFrameLocks noGrp="1"/>
          </p:cNvGraphicFramePr>
          <p:nvPr/>
        </p:nvGraphicFramePr>
        <p:xfrm>
          <a:off x="381000" y="4343400"/>
          <a:ext cx="8458200" cy="1943100"/>
        </p:xfrm>
        <a:graphic>
          <a:graphicData uri="http://schemas.openxmlformats.org/drawingml/2006/table">
            <a:tbl>
              <a:tblPr/>
              <a:tblGrid>
                <a:gridCol w="8458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未解決</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新難所の攻略（規約公開後に決定）</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2"/>
          <p:cNvSpPr>
            <a:spLocks noGrp="1"/>
          </p:cNvSpPr>
          <p:nvPr>
            <p:ph type="title"/>
          </p:nvPr>
        </p:nvSpPr>
        <p:spPr/>
        <p:txBody>
          <a:bodyPr/>
          <a:lstStyle/>
          <a:p>
            <a:r>
              <a:rPr lang="ja-JP" altLang="en-US" smtClean="0"/>
              <a:t>あなたのプロジェクトコミュニティ</a:t>
            </a:r>
            <a:endParaRPr lang="en-CA" smtClean="0"/>
          </a:p>
        </p:txBody>
      </p:sp>
      <p:sp>
        <p:nvSpPr>
          <p:cNvPr id="9219" name="Oval 1"/>
          <p:cNvSpPr>
            <a:spLocks/>
          </p:cNvSpPr>
          <p:nvPr/>
        </p:nvSpPr>
        <p:spPr bwMode="auto">
          <a:xfrm>
            <a:off x="2590800" y="3035300"/>
            <a:ext cx="3352800" cy="1066800"/>
          </a:xfrm>
          <a:prstGeom prst="ellipse">
            <a:avLst/>
          </a:prstGeom>
          <a:noFill/>
          <a:ln w="25400">
            <a:solidFill>
              <a:srgbClr val="395E8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kumimoji="0" lang="en-CA" altLang="ja-JP"/>
          </a:p>
        </p:txBody>
      </p:sp>
      <p:sp>
        <p:nvSpPr>
          <p:cNvPr id="9220" name="Rectangle 3"/>
          <p:cNvSpPr>
            <a:spLocks/>
          </p:cNvSpPr>
          <p:nvPr/>
        </p:nvSpPr>
        <p:spPr bwMode="auto">
          <a:xfrm>
            <a:off x="3276600" y="3124200"/>
            <a:ext cx="1708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ja-JP" altLang="en-US" sz="2800">
                <a:cs typeface="Calibri" pitchFamily="34" charset="0"/>
                <a:sym typeface="Calibri" pitchFamily="34" charset="0"/>
              </a:rPr>
              <a:t>コアチーム</a:t>
            </a:r>
          </a:p>
        </p:txBody>
      </p:sp>
      <p:sp>
        <p:nvSpPr>
          <p:cNvPr id="9221" name="Rectangle 5"/>
          <p:cNvSpPr>
            <a:spLocks/>
          </p:cNvSpPr>
          <p:nvPr/>
        </p:nvSpPr>
        <p:spPr bwMode="auto">
          <a:xfrm>
            <a:off x="239713" y="2070100"/>
            <a:ext cx="3905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a:cs typeface="Calibri" pitchFamily="34" charset="0"/>
                <a:sym typeface="Calibri" pitchFamily="34" charset="0"/>
              </a:rPr>
              <a:t>組込み関連の教員方</a:t>
            </a:r>
            <a:endParaRPr kumimoji="0" lang="en-US" altLang="ja-JP" sz="2800">
              <a:cs typeface="Calibri" pitchFamily="34" charset="0"/>
              <a:sym typeface="Calibri" pitchFamily="34" charset="0"/>
            </a:endParaRPr>
          </a:p>
          <a:p>
            <a:r>
              <a:rPr kumimoji="0" lang="ja-JP" altLang="en-US" sz="2800">
                <a:cs typeface="Calibri" pitchFamily="34" charset="0"/>
                <a:sym typeface="Calibri" pitchFamily="34" charset="0"/>
              </a:rPr>
              <a:t>（與那嶺先生、千葉先生）</a:t>
            </a:r>
          </a:p>
        </p:txBody>
      </p:sp>
      <p:sp>
        <p:nvSpPr>
          <p:cNvPr id="9222" name="Rectangle 6"/>
          <p:cNvSpPr>
            <a:spLocks/>
          </p:cNvSpPr>
          <p:nvPr/>
        </p:nvSpPr>
        <p:spPr bwMode="auto">
          <a:xfrm>
            <a:off x="6096000" y="3162300"/>
            <a:ext cx="34448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a:cs typeface="Calibri" pitchFamily="34" charset="0"/>
                <a:sym typeface="Calibri" pitchFamily="34" charset="0"/>
              </a:rPr>
              <a:t>チームの</a:t>
            </a:r>
            <a:r>
              <a:rPr kumimoji="0" lang="en-US" altLang="ja-JP" sz="2800">
                <a:cs typeface="Calibri" pitchFamily="34" charset="0"/>
                <a:sym typeface="Calibri" pitchFamily="34" charset="0"/>
              </a:rPr>
              <a:t>OB</a:t>
            </a:r>
          </a:p>
          <a:p>
            <a:r>
              <a:rPr kumimoji="0" lang="ja-JP" altLang="en-US" sz="2800">
                <a:cs typeface="Calibri" pitchFamily="34" charset="0"/>
                <a:sym typeface="Calibri" pitchFamily="34" charset="0"/>
              </a:rPr>
              <a:t>（赤間、笹森、草彅）</a:t>
            </a:r>
          </a:p>
        </p:txBody>
      </p:sp>
      <p:sp>
        <p:nvSpPr>
          <p:cNvPr id="9223" name="Rectangle 8"/>
          <p:cNvSpPr>
            <a:spLocks/>
          </p:cNvSpPr>
          <p:nvPr/>
        </p:nvSpPr>
        <p:spPr bwMode="auto">
          <a:xfrm>
            <a:off x="1420813" y="5588000"/>
            <a:ext cx="68532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3200">
                <a:latin typeface="Calibri Bold" pitchFamily="34" charset="0"/>
                <a:cs typeface="Calibri Bold" pitchFamily="34" charset="0"/>
                <a:sym typeface="Calibri Bold" pitchFamily="34" charset="0"/>
              </a:rPr>
              <a:t>... </a:t>
            </a:r>
            <a:r>
              <a:rPr kumimoji="0" lang="ja-JP" altLang="en-US" sz="3200">
                <a:latin typeface="Calibri Bold" pitchFamily="34" charset="0"/>
                <a:cs typeface="Calibri Bold" pitchFamily="34" charset="0"/>
                <a:sym typeface="Calibri Bold" pitchFamily="34" charset="0"/>
              </a:rPr>
              <a:t>は常にあなたが考える以上に大きい</a:t>
            </a:r>
            <a:r>
              <a:rPr kumimoji="0" lang="en-US" altLang="ja-JP" sz="3200">
                <a:latin typeface="Calibri Bold" pitchFamily="34" charset="0"/>
                <a:cs typeface="Calibri Bold" pitchFamily="34" charset="0"/>
                <a:sym typeface="Calibri Bold" pitchFamily="34" charset="0"/>
              </a:rPr>
              <a:t>!</a:t>
            </a:r>
          </a:p>
        </p:txBody>
      </p:sp>
      <p:pic>
        <p:nvPicPr>
          <p:cNvPr id="92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411638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16764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9243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p:cNvCxnSpPr>
            <a:stCxn id="10251" idx="3"/>
          </p:cNvCxnSpPr>
          <p:nvPr/>
        </p:nvCxnSpPr>
        <p:spPr>
          <a:xfrm flipV="1">
            <a:off x="4405876" y="2494219"/>
            <a:ext cx="2235200" cy="1507203"/>
          </a:xfrm>
          <a:prstGeom prst="line">
            <a:avLst/>
          </a:prstGeom>
          <a:ln w="28575"/>
        </p:spPr>
        <p:style>
          <a:lnRef idx="1">
            <a:schemeClr val="dk1"/>
          </a:lnRef>
          <a:fillRef idx="0">
            <a:schemeClr val="dk1"/>
          </a:fillRef>
          <a:effectRef idx="0">
            <a:schemeClr val="dk1"/>
          </a:effectRef>
          <a:fontRef idx="minor">
            <a:schemeClr val="tx1"/>
          </a:fontRef>
        </p:style>
      </p:cxnSp>
      <p:sp>
        <p:nvSpPr>
          <p:cNvPr id="10243" name="Title 1"/>
          <p:cNvSpPr>
            <a:spLocks noGrp="1"/>
          </p:cNvSpPr>
          <p:nvPr>
            <p:ph type="title"/>
          </p:nvPr>
        </p:nvSpPr>
        <p:spPr/>
        <p:txBody>
          <a:bodyPr/>
          <a:lstStyle/>
          <a:p>
            <a:r>
              <a:rPr lang="ja-JP" altLang="en-US" smtClean="0"/>
              <a:t>テクニカルソリューション</a:t>
            </a:r>
            <a:endParaRPr lang="en-CA" smtClean="0"/>
          </a:p>
        </p:txBody>
      </p:sp>
      <p:pic>
        <p:nvPicPr>
          <p:cNvPr id="1025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76" y="3537872"/>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4" name="TextBox 11"/>
          <p:cNvSpPr txBox="1">
            <a:spLocks noChangeArrowheads="1"/>
          </p:cNvSpPr>
          <p:nvPr/>
        </p:nvSpPr>
        <p:spPr bwMode="auto">
          <a:xfrm>
            <a:off x="625475" y="4495800"/>
            <a:ext cx="455926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400" b="1" dirty="0"/>
              <a:t>技術</a:t>
            </a:r>
            <a:r>
              <a:rPr kumimoji="0" lang="en-CA" altLang="ja-JP" sz="2400" b="1" dirty="0"/>
              <a:t>:</a:t>
            </a:r>
          </a:p>
          <a:p>
            <a:pPr>
              <a:buFontTx/>
              <a:buChar char="-"/>
            </a:pPr>
            <a:r>
              <a:rPr kumimoji="0" lang="en-CA" sz="2400" dirty="0"/>
              <a:t> </a:t>
            </a:r>
            <a:r>
              <a:rPr kumimoji="0" lang="en-CA" altLang="ja-JP" sz="2400" dirty="0"/>
              <a:t>C</a:t>
            </a:r>
            <a:r>
              <a:rPr kumimoji="0" lang="ja-JP" altLang="en-US" sz="2400" dirty="0"/>
              <a:t>言語、</a:t>
            </a:r>
            <a:r>
              <a:rPr kumimoji="0" lang="en-US" altLang="ja-JP" sz="2400" dirty="0"/>
              <a:t>UML</a:t>
            </a:r>
            <a:endParaRPr kumimoji="0" lang="en-CA" altLang="ja-JP" sz="2400" dirty="0"/>
          </a:p>
          <a:p>
            <a:pPr>
              <a:buFontTx/>
              <a:buChar char="-"/>
            </a:pPr>
            <a:r>
              <a:rPr kumimoji="0" lang="en-CA" altLang="ja-JP" sz="2400" dirty="0"/>
              <a:t> </a:t>
            </a:r>
            <a:r>
              <a:rPr kumimoji="0" lang="en-CA" altLang="ja-JP" sz="2400" dirty="0" err="1"/>
              <a:t>nxtOSEK</a:t>
            </a:r>
            <a:endParaRPr kumimoji="0" lang="en-CA" altLang="ja-JP" sz="2400" dirty="0"/>
          </a:p>
          <a:p>
            <a:pPr>
              <a:buFontTx/>
              <a:buChar char="-"/>
            </a:pPr>
            <a:r>
              <a:rPr kumimoji="0" lang="en-CA" altLang="ja-JP" sz="2400" dirty="0"/>
              <a:t> </a:t>
            </a:r>
            <a:r>
              <a:rPr kumimoji="0" lang="en-CA" altLang="ja-JP" sz="2400" dirty="0" err="1"/>
              <a:t>astah</a:t>
            </a:r>
            <a:r>
              <a:rPr kumimoji="0" lang="en-CA" altLang="ja-JP" sz="2400" dirty="0"/>
              <a:t>*,</a:t>
            </a:r>
            <a:r>
              <a:rPr kumimoji="0" lang="en-CA" altLang="ja-JP" sz="2400" dirty="0" err="1" smtClean="0"/>
              <a:t>Terapad</a:t>
            </a:r>
            <a:endParaRPr kumimoji="0" lang="en-CA" altLang="ja-JP" sz="2400" dirty="0" smtClean="0"/>
          </a:p>
          <a:p>
            <a:pPr>
              <a:buFontTx/>
              <a:buChar char="-"/>
            </a:pPr>
            <a:r>
              <a:rPr kumimoji="0" lang="en-CA" altLang="ja-JP" sz="2400" dirty="0" smtClean="0"/>
              <a:t> Bluetooth</a:t>
            </a:r>
            <a:endParaRPr kumimoji="0" lang="en-CA" altLang="ja-JP" sz="2400" dirty="0"/>
          </a:p>
          <a:p>
            <a:pPr>
              <a:buFontTx/>
              <a:buChar char="-"/>
            </a:pPr>
            <a:r>
              <a:rPr kumimoji="0" lang="en-CA" altLang="ja-JP" sz="2400" dirty="0"/>
              <a:t> </a:t>
            </a:r>
            <a:r>
              <a:rPr kumimoji="0" lang="ja-JP" altLang="en-US" sz="2400" dirty="0"/>
              <a:t>モデルカタログ（目標値制御</a:t>
            </a:r>
            <a:r>
              <a:rPr kumimoji="0" lang="en-US" altLang="ja-JP" sz="2400" dirty="0"/>
              <a:t>PIM)</a:t>
            </a:r>
          </a:p>
          <a:p>
            <a:pPr>
              <a:buFontTx/>
              <a:buChar char="-"/>
            </a:pPr>
            <a:endParaRPr kumimoji="0" lang="en-CA" sz="2400" dirty="0"/>
          </a:p>
        </p:txBody>
      </p:sp>
      <p:grpSp>
        <p:nvGrpSpPr>
          <p:cNvPr id="26" name="グループ化 25"/>
          <p:cNvGrpSpPr/>
          <p:nvPr/>
        </p:nvGrpSpPr>
        <p:grpSpPr>
          <a:xfrm>
            <a:off x="6086475" y="1371600"/>
            <a:ext cx="1847850" cy="2438400"/>
            <a:chOff x="6086475" y="1371600"/>
            <a:chExt cx="1847850" cy="2438400"/>
          </a:xfrm>
        </p:grpSpPr>
        <p:sp>
          <p:nvSpPr>
            <p:cNvPr id="2" name="正方形/長方形 1"/>
            <p:cNvSpPr/>
            <p:nvPr/>
          </p:nvSpPr>
          <p:spPr>
            <a:xfrm>
              <a:off x="6477000" y="1371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400800" y="19050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086475"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696200"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2133600"/>
              <a:ext cx="7366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bg1"/>
                </a:solidFill>
              </a:endParaRPr>
            </a:p>
          </p:txBody>
        </p:sp>
        <p:sp>
          <p:nvSpPr>
            <p:cNvPr id="6" name="円/楕円 5"/>
            <p:cNvSpPr/>
            <p:nvPr/>
          </p:nvSpPr>
          <p:spPr>
            <a:xfrm>
              <a:off x="66421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円/楕円 20"/>
            <p:cNvSpPr/>
            <p:nvPr/>
          </p:nvSpPr>
          <p:spPr>
            <a:xfrm>
              <a:off x="71755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p:cNvCxnSpPr>
              <a:stCxn id="4" idx="0"/>
              <a:endCxn id="3" idx="1"/>
            </p:cNvCxnSpPr>
            <p:nvPr/>
          </p:nvCxnSpPr>
          <p:spPr>
            <a:xfrm flipV="1">
              <a:off x="6205538" y="2552700"/>
              <a:ext cx="195262"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3" idx="3"/>
            </p:cNvCxnSpPr>
            <p:nvPr/>
          </p:nvCxnSpPr>
          <p:spPr>
            <a:xfrm>
              <a:off x="7620000" y="2552700"/>
              <a:ext cx="195262"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2" idx="2"/>
            </p:cNvCxnSpPr>
            <p:nvPr/>
          </p:nvCxnSpPr>
          <p:spPr>
            <a:xfrm>
              <a:off x="70104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533525" y="1591597"/>
            <a:ext cx="1371600" cy="1339850"/>
            <a:chOff x="3200400" y="2089150"/>
            <a:chExt cx="1371600" cy="1339850"/>
          </a:xfrm>
        </p:grpSpPr>
        <p:sp>
          <p:nvSpPr>
            <p:cNvPr id="23" name="正方形/長方形 22"/>
            <p:cNvSpPr/>
            <p:nvPr/>
          </p:nvSpPr>
          <p:spPr>
            <a:xfrm>
              <a:off x="3733800" y="2743200"/>
              <a:ext cx="30480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18"/>
            <p:cNvSpPr/>
            <p:nvPr/>
          </p:nvSpPr>
          <p:spPr>
            <a:xfrm>
              <a:off x="3200400" y="3048000"/>
              <a:ext cx="1371600" cy="3810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00400" y="2089150"/>
              <a:ext cx="13716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352800" y="2247900"/>
              <a:ext cx="10668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cxnSp>
        <p:nvCxnSpPr>
          <p:cNvPr id="28" name="直線コネクタ 27"/>
          <p:cNvCxnSpPr>
            <a:stCxn id="20" idx="3"/>
            <a:endCxn id="3" idx="1"/>
          </p:cNvCxnSpPr>
          <p:nvPr/>
        </p:nvCxnSpPr>
        <p:spPr>
          <a:xfrm>
            <a:off x="2905124" y="1947196"/>
            <a:ext cx="3492000" cy="61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1295400" y="3048000"/>
            <a:ext cx="1828800" cy="369332"/>
          </a:xfrm>
          <a:prstGeom prst="rect">
            <a:avLst/>
          </a:prstGeom>
          <a:noFill/>
        </p:spPr>
        <p:txBody>
          <a:bodyPr wrap="square" rtlCol="0">
            <a:spAutoFit/>
          </a:bodyPr>
          <a:lstStyle/>
          <a:p>
            <a:r>
              <a:rPr kumimoji="1" lang="en-US" altLang="ja-JP" dirty="0" smtClean="0"/>
              <a:t>PC(Cygwin,</a:t>
            </a:r>
            <a:r>
              <a:rPr kumimoji="1" lang="ja-JP" altLang="en-US" dirty="0" smtClean="0"/>
              <a:t>ログ</a:t>
            </a:r>
            <a:r>
              <a:rPr kumimoji="1" lang="en-US" altLang="ja-JP" dirty="0" smtClean="0"/>
              <a:t>)</a:t>
            </a:r>
            <a:endParaRPr kumimoji="1" lang="ja-JP" altLang="en-US" dirty="0"/>
          </a:p>
        </p:txBody>
      </p:sp>
      <p:sp>
        <p:nvSpPr>
          <p:cNvPr id="32" name="テキスト ボックス 31"/>
          <p:cNvSpPr txBox="1"/>
          <p:nvPr/>
        </p:nvSpPr>
        <p:spPr>
          <a:xfrm>
            <a:off x="3581400" y="4572000"/>
            <a:ext cx="1828800" cy="381000"/>
          </a:xfrm>
          <a:prstGeom prst="rect">
            <a:avLst/>
          </a:prstGeom>
          <a:noFill/>
        </p:spPr>
        <p:txBody>
          <a:bodyPr wrap="square" rtlCol="0">
            <a:spAutoFit/>
          </a:bodyPr>
          <a:lstStyle/>
          <a:p>
            <a:r>
              <a:rPr kumimoji="1" lang="ja-JP" altLang="en-US" dirty="0" smtClean="0"/>
              <a:t>開発者</a:t>
            </a:r>
            <a:endParaRPr kumimoji="1" lang="ja-JP" altLang="en-US" dirty="0"/>
          </a:p>
        </p:txBody>
      </p:sp>
      <p:sp>
        <p:nvSpPr>
          <p:cNvPr id="33" name="テキスト ボックス 32"/>
          <p:cNvSpPr txBox="1"/>
          <p:nvPr/>
        </p:nvSpPr>
        <p:spPr>
          <a:xfrm>
            <a:off x="5715000" y="3886200"/>
            <a:ext cx="3209925" cy="369332"/>
          </a:xfrm>
          <a:prstGeom prst="rect">
            <a:avLst/>
          </a:prstGeom>
          <a:noFill/>
        </p:spPr>
        <p:txBody>
          <a:bodyPr wrap="square" rtlCol="0">
            <a:spAutoFit/>
          </a:bodyPr>
          <a:lstStyle/>
          <a:p>
            <a:r>
              <a:rPr kumimoji="1" lang="en-US" altLang="ja-JP" dirty="0" smtClean="0"/>
              <a:t>NXT</a:t>
            </a:r>
            <a:r>
              <a:rPr kumimoji="1" lang="ja-JP" altLang="en-US" dirty="0" smtClean="0"/>
              <a:t>レゴ・マインドストーム</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ja-JP" altLang="en-US" smtClean="0"/>
              <a:t>夜も眠れないようなこと</a:t>
            </a:r>
            <a:endParaRPr lang="en-CA" smtClean="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ja-JP" altLang="en-US" smtClean="0"/>
              <a:t>机上の空論（プロダクト不在のモデル一辺倒）</a:t>
            </a:r>
            <a:endParaRPr lang="en-CA" dirty="0" smtClean="0"/>
          </a:p>
          <a:p>
            <a:pPr fontAlgn="auto">
              <a:spcAft>
                <a:spcPts val="0"/>
              </a:spcAft>
              <a:buFont typeface="Arial" pitchFamily="34" charset="0"/>
              <a:buChar char="•"/>
              <a:defRPr/>
            </a:pPr>
            <a:r>
              <a:rPr lang="ja-JP" altLang="en-US" smtClean="0"/>
              <a:t>回らないスプリント（アジャイル）</a:t>
            </a:r>
            <a:endParaRPr lang="en-CA" dirty="0" smtClean="0"/>
          </a:p>
          <a:p>
            <a:pPr marL="0" indent="0" fontAlgn="auto">
              <a:spcAft>
                <a:spcPts val="0"/>
              </a:spcAft>
              <a:buFont typeface="Arial" pitchFamily="34" charset="0"/>
              <a:buNone/>
              <a:defRPr/>
            </a:pP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4330700"/>
            <a:ext cx="1206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1657</TotalTime>
  <Words>1207</Words>
  <Application>Microsoft Office PowerPoint</Application>
  <PresentationFormat>画面に合わせる (4:3)</PresentationFormat>
  <Paragraphs>157</Paragraphs>
  <Slides>13</Slides>
  <Notes>13</Notes>
  <HiddenSlides>1</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Theme</vt:lpstr>
      <vt:lpstr>アジャイル インセプション デッキ</vt:lpstr>
      <vt:lpstr>磯の香り</vt:lpstr>
      <vt:lpstr>なぜあなたはここにいるのか?</vt:lpstr>
      <vt:lpstr>エレベーターピッチ</vt:lpstr>
      <vt:lpstr>プロダクトボックス(外箱)</vt:lpstr>
      <vt:lpstr>やらないことリスト</vt:lpstr>
      <vt:lpstr>あなたのプロジェクトコミュニティ</vt:lpstr>
      <vt:lpstr>テクニカルソリューション</vt:lpstr>
      <vt:lpstr>夜も眠れないようなこと</vt:lpstr>
      <vt:lpstr>Aチーム</vt:lpstr>
      <vt:lpstr>どのくらい大きいのか？</vt:lpstr>
      <vt:lpstr>トレードオフ　スライダー</vt:lpstr>
      <vt:lpstr>最初のリリース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N_MURA</cp:lastModifiedBy>
  <cp:revision>95</cp:revision>
  <cp:lastPrinted>2012-04-16T04:06:46Z</cp:lastPrinted>
  <dcterms:created xsi:type="dcterms:W3CDTF">2006-08-16T00:00:00Z</dcterms:created>
  <dcterms:modified xsi:type="dcterms:W3CDTF">2012-04-27T06:35:42Z</dcterms:modified>
</cp:coreProperties>
</file>