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4" r:id="rId2"/>
    <p:sldId id="267" r:id="rId3"/>
    <p:sldId id="266" r:id="rId4"/>
    <p:sldId id="263" r:id="rId5"/>
    <p:sldId id="276"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C0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779" autoAdjust="0"/>
  </p:normalViewPr>
  <p:slideViewPr>
    <p:cSldViewPr>
      <p:cViewPr>
        <p:scale>
          <a:sx n="125" d="100"/>
          <a:sy n="125" d="100"/>
        </p:scale>
        <p:origin x="3504" y="3588"/>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6431616"/>
        <c:axId val="106433344"/>
      </c:scatterChart>
      <c:valAx>
        <c:axId val="106431616"/>
        <c:scaling>
          <c:orientation val="minMax"/>
        </c:scaling>
        <c:delete val="1"/>
        <c:axPos val="b"/>
        <c:numFmt formatCode="General" sourceLinked="1"/>
        <c:majorTickMark val="out"/>
        <c:minorTickMark val="none"/>
        <c:tickLblPos val="nextTo"/>
        <c:crossAx val="106433344"/>
        <c:crosses val="autoZero"/>
        <c:crossBetween val="midCat"/>
      </c:valAx>
      <c:valAx>
        <c:axId val="106433344"/>
        <c:scaling>
          <c:orientation val="minMax"/>
        </c:scaling>
        <c:delete val="1"/>
        <c:axPos val="l"/>
        <c:numFmt formatCode="General" sourceLinked="1"/>
        <c:majorTickMark val="out"/>
        <c:minorTickMark val="none"/>
        <c:tickLblPos val="nextTo"/>
        <c:crossAx val="106431616"/>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25370880"/>
        <c:axId val="106435648"/>
      </c:lineChart>
      <c:catAx>
        <c:axId val="125370880"/>
        <c:scaling>
          <c:orientation val="minMax"/>
        </c:scaling>
        <c:delete val="1"/>
        <c:axPos val="b"/>
        <c:majorTickMark val="out"/>
        <c:minorTickMark val="none"/>
        <c:tickLblPos val="nextTo"/>
        <c:crossAx val="106435648"/>
        <c:crosses val="autoZero"/>
        <c:auto val="1"/>
        <c:lblAlgn val="ctr"/>
        <c:lblOffset val="100"/>
        <c:noMultiLvlLbl val="0"/>
      </c:catAx>
      <c:valAx>
        <c:axId val="106435648"/>
        <c:scaling>
          <c:orientation val="minMax"/>
        </c:scaling>
        <c:delete val="0"/>
        <c:axPos val="l"/>
        <c:majorGridlines/>
        <c:numFmt formatCode="General" sourceLinked="1"/>
        <c:majorTickMark val="out"/>
        <c:minorTickMark val="none"/>
        <c:tickLblPos val="nextTo"/>
        <c:crossAx val="125370880"/>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800" dirty="0">
                <a:solidFill>
                  <a:schemeClr val="tx1"/>
                </a:solidFill>
                <a:latin typeface="じゃぽねすく" pitchFamily="2" charset="-128"/>
                <a:ea typeface="じゃぽねすく" pitchFamily="2" charset="-128"/>
              </a:rPr>
              <a:t>良いこんぶ</a:t>
            </a:r>
            <a:endParaRPr lang="en-US" altLang="ja-JP" sz="2800" dirty="0">
              <a:solidFill>
                <a:schemeClr val="tx1"/>
              </a:solidFill>
              <a:latin typeface="じゃぽねすく" pitchFamily="2" charset="-128"/>
              <a:ea typeface="じゃぽねすく" pitchFamily="2"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3.em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3.png"/><Relationship Id="rId10" Type="http://schemas.openxmlformats.org/officeDocument/2006/relationships/image" Target="../media/image27.emf"/><Relationship Id="rId4" Type="http://schemas.openxmlformats.org/officeDocument/2006/relationships/image" Target="../media/image22.png"/><Relationship Id="rId9"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8.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a:t>
            </a:r>
            <a:r>
              <a:rPr lang="en-US" altLang="ja-JP" sz="1200" dirty="0">
                <a:latin typeface="+mn-ea"/>
              </a:rPr>
              <a:t>p</a:t>
            </a:r>
            <a:r>
              <a:rPr lang="en-US" altLang="ja-JP" sz="1200" dirty="0" smtClean="0">
                <a:latin typeface="+mn-ea"/>
              </a:rPr>
              <a:t>. 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3</a:t>
            </a:r>
            <a:r>
              <a:rPr lang="ja-JP" altLang="en-US" sz="1200" dirty="0" smtClean="0">
                <a:latin typeface="+mn-ea"/>
              </a:rPr>
              <a:t>では区間切替と駆動の振る舞いについて，並行性設計を踏まえながら分析を行うことで実現可能性を検証しました．各難所での戦略を</a:t>
            </a:r>
            <a:r>
              <a:rPr lang="en-US" altLang="ja-JP" sz="1200" dirty="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 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コースを「区間」の集合と定義し，それぞれの区間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a:t>
            </a:r>
            <a:r>
              <a:rPr lang="ja-JP" altLang="en-US" sz="1200" dirty="0" smtClean="0">
                <a:latin typeface="+mn-ea"/>
              </a:rPr>
              <a:t>すれば完走できることをコンセプトにモデルを</a:t>
            </a:r>
            <a:r>
              <a:rPr lang="ja-JP" altLang="en-US" sz="1200" dirty="0">
                <a:latin typeface="+mn-ea"/>
              </a:rPr>
              <a:t>構成</a:t>
            </a:r>
            <a:r>
              <a:rPr lang="ja-JP" altLang="en-US" sz="1200" dirty="0" smtClean="0">
                <a:latin typeface="+mn-ea"/>
              </a:rPr>
              <a:t>しました．要素の責務が明確に別れた単方向・疎結合な構造にご注目ください．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などにかかせないモータ駆動です．一方で，区間切替はより長い周期でも十分に動作要件を満たすと考えました．（詳細は</a:t>
            </a:r>
            <a:r>
              <a:rPr lang="en-US" altLang="ja-JP" sz="1200" dirty="0">
                <a:latin typeface="+mn-ea"/>
                <a:cs typeface="メイリオ" pitchFamily="50" charset="-128"/>
              </a:rPr>
              <a:t>p</a:t>
            </a:r>
            <a:r>
              <a:rPr lang="en-US" altLang="ja-JP" sz="1200" dirty="0" smtClean="0">
                <a:latin typeface="+mn-ea"/>
                <a:cs typeface="メイリオ" pitchFamily="50" charset="-128"/>
              </a:rPr>
              <a:t>. 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a:t>
            </a:r>
            <a:r>
              <a:rPr lang="en-US" altLang="ja-JP" sz="1600" dirty="0">
                <a:latin typeface="+mn-ea"/>
              </a:rPr>
              <a:t>3</a:t>
            </a:r>
            <a:r>
              <a:rPr lang="ja-JP" altLang="en-US" sz="1600" dirty="0" smtClean="0">
                <a:latin typeface="+mn-ea"/>
              </a:rPr>
              <a:t>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r>
              <a:rPr lang="ja-JP" altLang="en-US" sz="1600" dirty="0">
                <a:latin typeface="+mn-ea"/>
              </a:rPr>
              <a:t>！</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r>
              <a:rPr lang="en-US" altLang="ja-JP" sz="1600" dirty="0" smtClean="0">
                <a:latin typeface="+mn-ea"/>
              </a:rPr>
              <a:t/>
            </a:r>
            <a:br>
              <a:rPr lang="en-US" altLang="ja-JP" sz="1600" dirty="0" smtClean="0">
                <a:latin typeface="+mn-ea"/>
              </a:rPr>
            </a:br>
            <a:r>
              <a:rPr lang="ja-JP" altLang="en-US" sz="2000" dirty="0" smtClean="0">
                <a:latin typeface="あくあフォント" pitchFamily="1" charset="-128"/>
                <a:ea typeface="あくあフォント" pitchFamily="1" charset="-128"/>
              </a:rPr>
              <a:t>こん</a:t>
            </a:r>
            <a:r>
              <a:rPr lang="ja-JP" altLang="en-US" sz="2000" dirty="0" err="1" smtClean="0">
                <a:latin typeface="あくあフォント" pitchFamily="1" charset="-128"/>
                <a:ea typeface="あくあフォント" pitchFamily="1" charset="-128"/>
              </a:rPr>
              <a:t>ぶは</a:t>
            </a:r>
            <a:r>
              <a:rPr lang="ja-JP" altLang="en-US" sz="2000" dirty="0" smtClean="0">
                <a:latin typeface="あくあフォント" pitchFamily="1" charset="-128"/>
                <a:ea typeface="あくあフォント" pitchFamily="1" charset="-128"/>
              </a:rPr>
              <a:t>頭の栄養！いいこんぶ！</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49" y="275900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cygwin\nxtOSEK\workspace\e-konbu\Illust\RobotOnl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3911"/>
          <a:stretch/>
        </p:blipFill>
        <p:spPr bwMode="auto">
          <a:xfrm>
            <a:off x="5207943" y="7032848"/>
            <a:ext cx="1966001" cy="228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8" y="1712"/>
            <a:ext cx="12904941" cy="1194586"/>
          </a:xfrm>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195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走行体を安定して前後方向に傾ける</a:t>
                      </a:r>
                      <a:endParaRPr kumimoji="1" lang="ja-JP" altLang="en-US" sz="1100" dirty="0"/>
                    </a:p>
                  </a:txBody>
                  <a:tcPr/>
                </a:tc>
                <a:tc>
                  <a:txBody>
                    <a:bodyPr/>
                    <a:lstStyle/>
                    <a:p>
                      <a:r>
                        <a:rPr kumimoji="1" lang="ja-JP" altLang="en-US" sz="1100" dirty="0" smtClean="0"/>
                        <a:t>しっぽの制御が走行体の安定に悪影響を与える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5" y="119520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3"/>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指令部を除く各パッケージは互いを知らず，与えられた責務を実行し続ける．この構成により，開発者は区間の情報を設計することに専念でき，かつ，それらは他の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．走行体は区間が切り替わるまで同一のパラメータを用いて走行する．区間切替に用いる情報をトリガーと称する．各区間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難所エリアには図示されているより詳細な区間</a:t>
            </a:r>
            <a:r>
              <a:rPr lang="ja-JP" altLang="en-US" sz="1050" dirty="0">
                <a:latin typeface="+mn-ea"/>
              </a:rPr>
              <a:t>が</a:t>
            </a:r>
            <a:r>
              <a:rPr lang="ja-JP" altLang="en-US" sz="1050" dirty="0" smtClean="0">
                <a:latin typeface="+mn-ea"/>
              </a:rPr>
              <a:t>存在する．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a:t>
            </a:r>
            <a:r>
              <a:rPr lang="ja-JP" altLang="en-US" sz="1050" dirty="0" smtClean="0">
                <a:latin typeface="+mn-ea"/>
              </a:rPr>
              <a:t>は</a:t>
            </a:r>
            <a:r>
              <a:rPr lang="en-US" altLang="ja-JP" sz="1050" dirty="0" smtClean="0">
                <a:latin typeface="+mn-ea"/>
              </a:rPr>
              <a:t>p. 4</a:t>
            </a:r>
            <a:r>
              <a:rPr lang="ja-JP" altLang="en-US" sz="1050" dirty="0" smtClean="0">
                <a:latin typeface="+mn-ea"/>
              </a:rPr>
              <a:t>走行戦略参照．</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a:t>
            </a:r>
            <a:r>
              <a:rPr lang="en-US" altLang="ja-JP" sz="800" dirty="0" smtClean="0"/>
              <a:t/>
            </a:r>
            <a:br>
              <a:rPr lang="en-US" altLang="ja-JP" sz="800" dirty="0" smtClean="0"/>
            </a:br>
            <a:r>
              <a:rPr lang="en-US" altLang="ja-JP" sz="800" dirty="0" smtClean="0"/>
              <a:t>p. 5</a:t>
            </a:r>
            <a:r>
              <a:rPr lang="ja-JP" altLang="en-US" sz="800" dirty="0" smtClean="0"/>
              <a:t>要素技術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）にもとづいて旋回量を算出する．同時に高速走行時</a:t>
              </a:r>
              <a:r>
                <a:rPr lang="ja-JP" altLang="en-US" sz="800" dirty="0"/>
                <a:t>の</a:t>
              </a:r>
              <a:r>
                <a:rPr lang="ja-JP" altLang="en-US" sz="800" dirty="0" smtClean="0"/>
                <a:t>旋回量の確保も行なっている．</a:t>
              </a:r>
              <a:r>
                <a:rPr lang="en-US" altLang="ja-JP" sz="800" dirty="0" smtClean="0"/>
                <a:t/>
              </a:r>
              <a:br>
                <a:rPr lang="en-US" altLang="ja-JP" sz="800" dirty="0" smtClean="0"/>
              </a:br>
              <a:r>
                <a:rPr lang="en-US" altLang="ja-JP" sz="800" dirty="0" smtClean="0"/>
                <a:t>p. 5</a:t>
              </a:r>
              <a:r>
                <a:rPr lang="ja-JP" altLang="en-US" sz="800" dirty="0"/>
                <a:t>要素</a:t>
              </a:r>
              <a:r>
                <a:rPr lang="ja-JP" altLang="en-US" sz="800" dirty="0" smtClean="0"/>
                <a:t>技術参照</a:t>
              </a:r>
              <a:endParaRPr lang="ja-JP" altLang="en-US" sz="800" dirty="0"/>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a:t>p</a:t>
            </a:r>
            <a:r>
              <a:rPr lang="en-US" altLang="ja-JP" sz="800" dirty="0" smtClean="0"/>
              <a:t>. 3</a:t>
            </a:r>
            <a:r>
              <a:rPr lang="ja-JP" altLang="en-US" sz="800" dirty="0" smtClean="0"/>
              <a:t>振る舞い参照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難所の走行も区間切替条件を元に連続した区間を走行することでクリア可能．</a:t>
            </a:r>
            <a:r>
              <a:rPr lang="en-US" altLang="ja-JP" sz="800" dirty="0"/>
              <a:t/>
            </a:r>
            <a:br>
              <a:rPr lang="en-US" altLang="ja-JP" sz="800" dirty="0"/>
            </a:br>
            <a:r>
              <a:rPr lang="en-US" altLang="ja-JP" sz="800" dirty="0" smtClean="0"/>
              <a:t>p.4</a:t>
            </a:r>
            <a:r>
              <a:rPr lang="ja-JP" altLang="en-US" sz="800" dirty="0" smtClean="0"/>
              <a:t>難所走行戦略</a:t>
            </a:r>
            <a:r>
              <a:rPr lang="ja-JP" altLang="en-US" sz="800" dirty="0"/>
              <a:t>参照</a:t>
            </a:r>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2564847704"/>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超音波センサから，指定した距離内に障害物が存在することを検出．</a:t>
                      </a:r>
                      <a:endParaRPr kumimoji="1" lang="ja-JP" altLang="en-US" sz="900" dirty="0"/>
                    </a:p>
                  </a:txBody>
                  <a:tcPr/>
                </a:tc>
              </a:tr>
              <a:tr h="370840">
                <a:tc>
                  <a:txBody>
                    <a:bodyPr/>
                    <a:lstStyle/>
                    <a:p>
                      <a:r>
                        <a:rPr kumimoji="1" lang="ja-JP" altLang="en-US" sz="900" dirty="0" smtClean="0"/>
                        <a:t>マーカー検出</a:t>
                      </a:r>
                      <a:endParaRPr kumimoji="1" lang="ja-JP" altLang="en-US" sz="900" dirty="0"/>
                    </a:p>
                  </a:txBody>
                  <a:tcPr/>
                </a:tc>
                <a:tc>
                  <a:txBody>
                    <a:bodyPr/>
                    <a:lstStyle/>
                    <a:p>
                      <a:r>
                        <a:rPr kumimoji="1" lang="ja-JP" altLang="en-US" sz="900" dirty="0" smtClean="0"/>
                        <a:t>マーカー特有の輝度値の変化を検出．詳細は</a:t>
                      </a:r>
                      <a:r>
                        <a:rPr kumimoji="1" lang="en-US" altLang="ja-JP" sz="900" dirty="0" smtClean="0"/>
                        <a:t>p.5</a:t>
                      </a:r>
                      <a:r>
                        <a:rPr kumimoji="1" lang="ja-JP" altLang="en-US" sz="900" dirty="0" smtClean="0"/>
                        <a:t>要素技術参照．</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929113"/>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815518"/>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80399" y="1195200"/>
            <a:ext cx="6401641"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94909"/>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73277"/>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462233"/>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330" y="6534221"/>
            <a:ext cx="3677294" cy="1016265"/>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1397" y="6688149"/>
            <a:ext cx="2639809" cy="1014258"/>
          </a:xfrm>
          <a:prstGeom prst="rect">
            <a:avLst/>
          </a:prstGeom>
        </p:spPr>
      </p:pic>
      <p:pic>
        <p:nvPicPr>
          <p:cNvPr id="110" name="図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6039" y="2640360"/>
            <a:ext cx="2778824" cy="809514"/>
          </a:xfrm>
          <a:prstGeom prst="rect">
            <a:avLst/>
          </a:prstGeom>
        </p:spPr>
      </p:pic>
      <p:pic>
        <p:nvPicPr>
          <p:cNvPr id="78" name="図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a:t>
            </a:r>
            <a:r>
              <a:rPr lang="en-US" altLang="ja-JP" sz="1200" dirty="0" smtClean="0"/>
              <a:t>1cm</a:t>
            </a:r>
            <a:r>
              <a:rPr kumimoji="1" lang="ja-JP" altLang="en-US" sz="1200" dirty="0" smtClean="0"/>
              <a:t>の段差を乗り越え</a:t>
            </a:r>
            <a:r>
              <a:rPr lang="ja-JP" altLang="en-US" sz="1200" dirty="0"/>
              <a:t>，</a:t>
            </a:r>
            <a:r>
              <a:rPr lang="ja-JP" altLang="en-US" sz="1200" dirty="0" smtClean="0"/>
              <a:t>限られたスペースで直角に引かれたラインをトレースしなければならない</a:t>
            </a:r>
            <a:r>
              <a:rPr lang="ja-JP" altLang="en-US" sz="1200" dirty="0"/>
              <a:t>．</a:t>
            </a:r>
            <a:r>
              <a:rPr lang="ja-JP" altLang="en-US" sz="1200" dirty="0" smtClean="0"/>
              <a:t>そこに潜む危険とその解決策を考え，それらを踏まえてステートマシン図を作成した</a:t>
            </a:r>
            <a:r>
              <a:rPr lang="ja-JP" altLang="en-US" sz="1200" dirty="0"/>
              <a:t>．</a:t>
            </a:r>
            <a:r>
              <a:rPr lang="ja-JP" altLang="en-US" sz="1200" dirty="0" smtClean="0"/>
              <a:t>各状態は各区間に対応している．（他の難所についても同様にステートマシン図を作成）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lang="ja-JP" altLang="en-US" sz="1200" dirty="0" smtClean="0"/>
              <a:t>傾斜を上り，シーソーの動きに対応出来なければならない。しかし、階段での戦略を使いまわすことで対応が可能である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064296"/>
            <a:ext cx="2231023" cy="427232"/>
          </a:xfrm>
          <a:prstGeom prst="wedgeRoundRectCallout">
            <a:avLst>
              <a:gd name="adj1" fmla="val -35429"/>
              <a:gd name="adj2" fmla="val 138984"/>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522807"/>
            <a:ext cx="2075275" cy="582035"/>
          </a:xfrm>
          <a:prstGeom prst="wedgeRoundRectCallout">
            <a:avLst>
              <a:gd name="adj1" fmla="val -80050"/>
              <a:gd name="adj2" fmla="val 91507"/>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173116" y="3900500"/>
            <a:ext cx="2215211" cy="1404156"/>
          </a:xfrm>
          <a:prstGeom prst="wedgeRoundRectCallout">
            <a:avLst>
              <a:gd name="adj1" fmla="val 37881"/>
              <a:gd name="adj2" fmla="val -8867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シーソーが降下した際に走行体が大きく前傾してしまう。そこで，階段落下時と同様に，シーソーの降下に合わせて走行体を後傾させることによって，シーソー上での倒立制御の安定化を実現．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は経路選択用ペットボトルの誤検知を防ぎ，ラインの無いエリアを走行する必要がある．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lang="ja-JP" altLang="en-US" sz="1200" dirty="0" smtClean="0"/>
              <a:t>その下を通過出来る角度まで走行体を傾け，通過後に元の角度に戻らなければならない．</a:t>
            </a:r>
            <a:endParaRPr kumimoji="1" lang="en-US" altLang="ja-JP" sz="1200" dirty="0" smtClean="0"/>
          </a:p>
        </p:txBody>
      </p:sp>
      <p:sp>
        <p:nvSpPr>
          <p:cNvPr id="47" name="角丸四角形吹き出し 46"/>
          <p:cNvSpPr/>
          <p:nvPr/>
        </p:nvSpPr>
        <p:spPr>
          <a:xfrm>
            <a:off x="4271839" y="2204120"/>
            <a:ext cx="3683415" cy="853430"/>
          </a:xfrm>
          <a:prstGeom prst="wedgeRoundRectCallout">
            <a:avLst>
              <a:gd name="adj1" fmla="val -56405"/>
              <a:gd name="adj2" fmla="val 73732"/>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部分の検知が遅れると走行体がラインを見失い，転回後にライントレースを</a:t>
            </a:r>
            <a:r>
              <a:rPr lang="ja-JP" altLang="en-US" sz="1000" dirty="0">
                <a:latin typeface="+mn-ea"/>
              </a:rPr>
              <a:t>継続</a:t>
            </a:r>
            <a:r>
              <a:rPr lang="ja-JP" altLang="en-US" sz="1000" dirty="0" smtClean="0">
                <a:latin typeface="+mn-ea"/>
              </a:rPr>
              <a:t>出来なくなる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光センサの値の目標値を走行体が完全にラインを見失う前の値に設定することで</a:t>
            </a:r>
            <a:r>
              <a:rPr lang="ja-JP" altLang="en-US" sz="1000" dirty="0">
                <a:latin typeface="+mn-ea"/>
              </a:rPr>
              <a:t>，</a:t>
            </a:r>
            <a:r>
              <a:rPr lang="ja-JP" altLang="en-US" sz="1000" dirty="0" smtClean="0">
                <a:latin typeface="+mn-ea"/>
              </a:rPr>
              <a:t>転回後のライントレース継続を実現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623285"/>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608912"/>
            <a:ext cx="1442019" cy="1918991"/>
          </a:xfrm>
          <a:prstGeom prst="wedgeRoundRectCallout">
            <a:avLst>
              <a:gd name="adj1" fmla="val -19612"/>
              <a:gd name="adj2" fmla="val -55502"/>
              <a:gd name="adj3" fmla="val 16667"/>
            </a:avLst>
          </a:prstGeom>
          <a:ln w="12700">
            <a:solidFill>
              <a:srgbClr val="FF66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5" name="角丸四角形吹き出し 74"/>
          <p:cNvSpPr/>
          <p:nvPr/>
        </p:nvSpPr>
        <p:spPr>
          <a:xfrm>
            <a:off x="4674209" y="6293718"/>
            <a:ext cx="3166704" cy="792089"/>
          </a:xfrm>
          <a:prstGeom prst="wedgeRoundRectCallout">
            <a:avLst>
              <a:gd name="adj1" fmla="val -71184"/>
              <a:gd name="adj2" fmla="val 28055"/>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sp>
        <p:nvSpPr>
          <p:cNvPr id="96" name="円/楕円 95"/>
          <p:cNvSpPr/>
          <p:nvPr/>
        </p:nvSpPr>
        <p:spPr>
          <a:xfrm>
            <a:off x="5482233" y="3571374"/>
            <a:ext cx="1014234" cy="378465"/>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7" name="円/楕円 96"/>
          <p:cNvSpPr/>
          <p:nvPr/>
        </p:nvSpPr>
        <p:spPr>
          <a:xfrm>
            <a:off x="6890544" y="4102954"/>
            <a:ext cx="855712" cy="353970"/>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8" name="円/楕円 97"/>
          <p:cNvSpPr/>
          <p:nvPr/>
        </p:nvSpPr>
        <p:spPr>
          <a:xfrm>
            <a:off x="6901551" y="4527808"/>
            <a:ext cx="835180" cy="360037"/>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9" name="円/楕円 98"/>
          <p:cNvSpPr/>
          <p:nvPr/>
        </p:nvSpPr>
        <p:spPr>
          <a:xfrm>
            <a:off x="6639888" y="3134008"/>
            <a:ext cx="1347792" cy="404859"/>
          </a:xfrm>
          <a:prstGeom prst="ellipse">
            <a:avLst/>
          </a:prstGeom>
          <a:solidFill>
            <a:srgbClr val="0096FF">
              <a:alpha val="25882"/>
            </a:srgbClr>
          </a:solidFill>
          <a:ln w="3175">
            <a:solidFill>
              <a:srgbClr val="0096FF">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円/楕円 100"/>
          <p:cNvSpPr/>
          <p:nvPr/>
        </p:nvSpPr>
        <p:spPr>
          <a:xfrm>
            <a:off x="4408885" y="7480136"/>
            <a:ext cx="1333594" cy="1584176"/>
          </a:xfrm>
          <a:prstGeom prst="ellipse">
            <a:avLst/>
          </a:prstGeom>
          <a:solidFill>
            <a:srgbClr val="FF7D00">
              <a:alpha val="25882"/>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円/楕円 101"/>
          <p:cNvSpPr/>
          <p:nvPr/>
        </p:nvSpPr>
        <p:spPr>
          <a:xfrm>
            <a:off x="5567982" y="7536904"/>
            <a:ext cx="2387271" cy="1280904"/>
          </a:xfrm>
          <a:prstGeom prst="ellipse">
            <a:avLst/>
          </a:prstGeom>
          <a:solidFill>
            <a:srgbClr val="006432">
              <a:alpha val="25882"/>
            </a:srgbClr>
          </a:solidFill>
          <a:ln w="3175">
            <a:solidFill>
              <a:srgbClr val="006432">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4" name="円/楕円 103"/>
          <p:cNvSpPr/>
          <p:nvPr/>
        </p:nvSpPr>
        <p:spPr>
          <a:xfrm>
            <a:off x="5820044" y="8784825"/>
            <a:ext cx="901719" cy="351495"/>
          </a:xfrm>
          <a:prstGeom prst="ellipse">
            <a:avLst/>
          </a:prstGeom>
          <a:solidFill>
            <a:srgbClr val="C80FA0">
              <a:alpha val="25490"/>
            </a:srgbClr>
          </a:solidFill>
          <a:ln w="3175">
            <a:solidFill>
              <a:srgbClr val="C80FA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7" name="円/楕円 106"/>
          <p:cNvSpPr/>
          <p:nvPr/>
        </p:nvSpPr>
        <p:spPr>
          <a:xfrm>
            <a:off x="11688663" y="7274220"/>
            <a:ext cx="1656184" cy="662293"/>
          </a:xfrm>
          <a:prstGeom prst="ellipse">
            <a:avLst/>
          </a:prstGeom>
          <a:solidFill>
            <a:srgbClr val="FFC000">
              <a:alpha val="25490"/>
            </a:srgbClr>
          </a:solidFill>
          <a:ln w="3175">
            <a:solidFill>
              <a:srgbClr val="FFC0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円/楕円 107"/>
          <p:cNvSpPr/>
          <p:nvPr/>
        </p:nvSpPr>
        <p:spPr>
          <a:xfrm>
            <a:off x="10339561" y="7842081"/>
            <a:ext cx="1210704" cy="480453"/>
          </a:xfrm>
          <a:prstGeom prst="ellipse">
            <a:avLst/>
          </a:prstGeom>
          <a:solidFill>
            <a:schemeClr val="accent2">
              <a:lumMod val="40000"/>
              <a:lumOff val="60000"/>
              <a:alpha val="25490"/>
            </a:schemeClr>
          </a:solidFill>
          <a:ln w="3175">
            <a:solidFill>
              <a:schemeClr val="accent2">
                <a:lumMod val="40000"/>
                <a:lumOff val="60000"/>
                <a:alpha val="40784"/>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1" name="円/楕円 110"/>
          <p:cNvSpPr/>
          <p:nvPr/>
        </p:nvSpPr>
        <p:spPr>
          <a:xfrm>
            <a:off x="10999623" y="5177402"/>
            <a:ext cx="1200996" cy="410394"/>
          </a:xfrm>
          <a:prstGeom prst="ellipse">
            <a:avLst/>
          </a:prstGeom>
          <a:solidFill>
            <a:srgbClr val="230FD2">
              <a:alpha val="25882"/>
            </a:srgbClr>
          </a:solidFill>
          <a:ln w="3175">
            <a:solidFill>
              <a:srgbClr val="230FD2">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2" name="円/楕円 111"/>
          <p:cNvSpPr/>
          <p:nvPr/>
        </p:nvSpPr>
        <p:spPr>
          <a:xfrm>
            <a:off x="12466466" y="3942796"/>
            <a:ext cx="1003730" cy="380173"/>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4" name="円/楕円 113"/>
          <p:cNvSpPr/>
          <p:nvPr/>
        </p:nvSpPr>
        <p:spPr>
          <a:xfrm>
            <a:off x="10922695" y="3774306"/>
            <a:ext cx="1305322" cy="498222"/>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5" name="円/楕円 114"/>
          <p:cNvSpPr/>
          <p:nvPr/>
        </p:nvSpPr>
        <p:spPr>
          <a:xfrm>
            <a:off x="12483611" y="4360395"/>
            <a:ext cx="996501" cy="369720"/>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nvGrpSpPr>
          <p:cNvPr id="52" name="グループ化 51"/>
          <p:cNvGrpSpPr/>
          <p:nvPr/>
        </p:nvGrpSpPr>
        <p:grpSpPr>
          <a:xfrm>
            <a:off x="9946117" y="0"/>
            <a:ext cx="3638121" cy="1195200"/>
            <a:chOff x="9946117" y="0"/>
            <a:chExt cx="3638121" cy="1195200"/>
          </a:xfrm>
        </p:grpSpPr>
        <p:sp>
          <p:nvSpPr>
            <p:cNvPr id="56" name="テキスト ボックス 5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5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角丸四角形吹き出し 73"/>
          <p:cNvSpPr/>
          <p:nvPr/>
        </p:nvSpPr>
        <p:spPr>
          <a:xfrm>
            <a:off x="10896575" y="6494939"/>
            <a:ext cx="2490272" cy="700339"/>
          </a:xfrm>
          <a:prstGeom prst="wedgeRoundRectCallout">
            <a:avLst>
              <a:gd name="adj1" fmla="val -86533"/>
              <a:gd name="adj2" fmla="val 49960"/>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要素技術参照）によって，安定した尻尾角度制御を実現．</a:t>
            </a:r>
            <a:endParaRPr lang="en-US" altLang="ja-JP" sz="900" dirty="0" smtClean="0">
              <a:latin typeface="+mn-ea"/>
            </a:endParaRPr>
          </a:p>
        </p:txBody>
      </p:sp>
      <p:sp>
        <p:nvSpPr>
          <p:cNvPr id="60" name="円/楕円 59"/>
          <p:cNvSpPr/>
          <p:nvPr/>
        </p:nvSpPr>
        <p:spPr>
          <a:xfrm>
            <a:off x="11688663" y="8474027"/>
            <a:ext cx="1656184" cy="662293"/>
          </a:xfrm>
          <a:prstGeom prst="ellipse">
            <a:avLst/>
          </a:prstGeom>
          <a:solidFill>
            <a:srgbClr val="FFC000">
              <a:alpha val="25490"/>
            </a:srgbClr>
          </a:solidFill>
          <a:ln w="3175">
            <a:solidFill>
              <a:srgbClr val="FFC0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3" name="角丸四角形吹き出し 72"/>
          <p:cNvSpPr/>
          <p:nvPr/>
        </p:nvSpPr>
        <p:spPr>
          <a:xfrm>
            <a:off x="8160271" y="7896944"/>
            <a:ext cx="2138904" cy="1368152"/>
          </a:xfrm>
          <a:prstGeom prst="wedgeRoundRectCallout">
            <a:avLst>
              <a:gd name="adj1" fmla="val -14305"/>
              <a:gd name="adj2" fmla="val -107813"/>
              <a:gd name="adj3" fmla="val 16667"/>
            </a:avLst>
          </a:prstGeom>
          <a:ln w="1270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4430" y="7057232"/>
            <a:ext cx="3455414" cy="251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1183" y="3042310"/>
            <a:ext cx="2724546" cy="265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96575" y="3265572"/>
            <a:ext cx="2711646" cy="232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20511" y="7246912"/>
            <a:ext cx="3184624" cy="23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372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階段，シーソクリア後はラインを見失うことがある</a:t>
            </a:r>
            <a:r>
              <a:rPr lang="ja-JP" altLang="en-US" sz="1050" dirty="0">
                <a:latin typeface="+mn-ea"/>
                <a:cs typeface="メイリオ" pitchFamily="50" charset="-128"/>
              </a:rPr>
              <a:t>．</a:t>
            </a:r>
            <a:r>
              <a:rPr lang="ja-JP" altLang="en-US" sz="1050" dirty="0" smtClean="0">
                <a:latin typeface="+mn-ea"/>
                <a:cs typeface="メイリオ" pitchFamily="50" charset="-128"/>
              </a:rPr>
              <a:t>そこで，クリア後にラインを探し出しライントレースを再開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目標角度を大きく超えている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あった．そこで，目標とするしっぽ角度に到達するまで、目標角度自体を</a:t>
                </a:r>
                <a14:m>
                  <m:oMath xmlns:m="http://schemas.openxmlformats.org/officeDocument/2006/math">
                    <m:r>
                      <a:rPr lang="en-US" altLang="ja-JP" sz="1050" b="0" i="0" u="sng" smtClean="0">
                        <a:latin typeface="Cambria Math"/>
                        <a:cs typeface="メイリオ" pitchFamily="50" charset="-128"/>
                      </a:rPr>
                      <m:t>1</m:t>
                    </m:r>
                    <m:r>
                      <a:rPr lang="en-US" altLang="ja-JP" sz="1050" i="1" u="sng" smtClean="0">
                        <a:latin typeface="Cambria Math"/>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③右へ旋回，エッジ検出２回検目でライントレース再開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nvGrpSpPr>
          <p:cNvPr id="243" name="グループ化 242"/>
          <p:cNvGrpSpPr/>
          <p:nvPr/>
        </p:nvGrpSpPr>
        <p:grpSpPr>
          <a:xfrm>
            <a:off x="9946117" y="0"/>
            <a:ext cx="3638121" cy="1195200"/>
            <a:chOff x="9946117" y="0"/>
            <a:chExt cx="3638121" cy="1195200"/>
          </a:xfrm>
        </p:grpSpPr>
        <p:sp>
          <p:nvSpPr>
            <p:cNvPr id="244" name="テキスト ボックス 243"/>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245"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5138</TotalTime>
  <Words>1832</Words>
  <Application>Microsoft Office PowerPoint</Application>
  <PresentationFormat>ユーザー設定</PresentationFormat>
  <Paragraphs>278</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274</cp:revision>
  <cp:lastPrinted>2012-09-11T04:21:05Z</cp:lastPrinted>
  <dcterms:created xsi:type="dcterms:W3CDTF">2012-09-03T09:45:52Z</dcterms:created>
  <dcterms:modified xsi:type="dcterms:W3CDTF">2012-09-11T05:42:13Z</dcterms:modified>
</cp:coreProperties>
</file>