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69" r:id="rId6"/>
    <p:sldId id="265" r:id="rId7"/>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125" d="100"/>
          <a:sy n="125" d="100"/>
        </p:scale>
        <p:origin x="3114" y="4158"/>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78351360"/>
        <c:axId val="81298176"/>
      </c:scatterChart>
      <c:valAx>
        <c:axId val="78351360"/>
        <c:scaling>
          <c:orientation val="minMax"/>
        </c:scaling>
        <c:delete val="1"/>
        <c:axPos val="b"/>
        <c:numFmt formatCode="General" sourceLinked="1"/>
        <c:majorTickMark val="out"/>
        <c:minorTickMark val="none"/>
        <c:tickLblPos val="nextTo"/>
        <c:crossAx val="81298176"/>
        <c:crosses val="autoZero"/>
        <c:crossBetween val="midCat"/>
      </c:valAx>
      <c:valAx>
        <c:axId val="81298176"/>
        <c:scaling>
          <c:orientation val="minMax"/>
        </c:scaling>
        <c:delete val="1"/>
        <c:axPos val="l"/>
        <c:numFmt formatCode="General" sourceLinked="1"/>
        <c:majorTickMark val="out"/>
        <c:minorTickMark val="none"/>
        <c:tickLblPos val="nextTo"/>
        <c:crossAx val="7835136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82882560"/>
        <c:axId val="82884096"/>
      </c:lineChart>
      <c:catAx>
        <c:axId val="82882560"/>
        <c:scaling>
          <c:orientation val="minMax"/>
        </c:scaling>
        <c:delete val="1"/>
        <c:axPos val="b"/>
        <c:majorTickMark val="out"/>
        <c:minorTickMark val="none"/>
        <c:tickLblPos val="nextTo"/>
        <c:crossAx val="82884096"/>
        <c:crosses val="autoZero"/>
        <c:auto val="1"/>
        <c:lblAlgn val="ctr"/>
        <c:lblOffset val="100"/>
        <c:noMultiLvlLbl val="0"/>
      </c:catAx>
      <c:valAx>
        <c:axId val="82884096"/>
        <c:scaling>
          <c:orientation val="minMax"/>
        </c:scaling>
        <c:delete val="0"/>
        <c:axPos val="l"/>
        <c:majorGridlines/>
        <c:numFmt formatCode="General" sourceLinked="1"/>
        <c:majorTickMark val="out"/>
        <c:minorTickMark val="none"/>
        <c:tickLblPos val="nextTo"/>
        <c:crossAx val="82882560"/>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7137" cy="511813"/>
          </a:xfrm>
          <a:prstGeom prst="rect">
            <a:avLst/>
          </a:prstGeom>
        </p:spPr>
        <p:txBody>
          <a:bodyPr vert="horz" lIns="95079" tIns="47540" rIns="95079" bIns="4754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6" y="1"/>
            <a:ext cx="3077137" cy="511813"/>
          </a:xfrm>
          <a:prstGeom prst="rect">
            <a:avLst/>
          </a:prstGeom>
        </p:spPr>
        <p:txBody>
          <a:bodyPr vert="horz" lIns="95079" tIns="47540" rIns="95079" bIns="47540" rtlCol="0"/>
          <a:lstStyle>
            <a:lvl1pPr algn="r">
              <a:defRPr sz="1200"/>
            </a:lvl1pPr>
          </a:lstStyle>
          <a:p>
            <a:fld id="{813C8227-C5FA-4F90-9691-3E218BF9FA91}" type="datetimeFigureOut">
              <a:rPr kumimoji="1" lang="ja-JP" altLang="en-US" smtClean="0"/>
              <a:t>2012/9/9</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9" tIns="47540" rIns="95079" bIns="47540" rtlCol="0" anchor="ctr"/>
          <a:lstStyle/>
          <a:p>
            <a:endParaRPr lang="ja-JP" altLang="en-US"/>
          </a:p>
        </p:txBody>
      </p:sp>
      <p:sp>
        <p:nvSpPr>
          <p:cNvPr id="5" name="ノート プレースホルダー 4"/>
          <p:cNvSpPr>
            <a:spLocks noGrp="1"/>
          </p:cNvSpPr>
          <p:nvPr>
            <p:ph type="body" sz="quarter" idx="3"/>
          </p:nvPr>
        </p:nvSpPr>
        <p:spPr>
          <a:xfrm>
            <a:off x="709599" y="4861400"/>
            <a:ext cx="5680103" cy="4606317"/>
          </a:xfrm>
          <a:prstGeom prst="rect">
            <a:avLst/>
          </a:prstGeom>
        </p:spPr>
        <p:txBody>
          <a:bodyPr vert="horz" lIns="95079" tIns="47540" rIns="95079" bIns="4754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9" tIns="47540" rIns="95079" bIns="4754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6" y="9721155"/>
            <a:ext cx="3077137" cy="511812"/>
          </a:xfrm>
          <a:prstGeom prst="rect">
            <a:avLst/>
          </a:prstGeom>
        </p:spPr>
        <p:txBody>
          <a:bodyPr vert="horz" lIns="95079" tIns="47540" rIns="95079" bIns="4754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2012/9/9</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6.png"/><Relationship Id="rId1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600" b="1" dirty="0"/>
              <a:t>☆モデルの概要</a:t>
            </a:r>
          </a:p>
          <a:p>
            <a:pPr marL="481013" indent="-481013" defTabSz="1279525">
              <a:lnSpc>
                <a:spcPct val="80000"/>
              </a:lnSpc>
              <a:spcBef>
                <a:spcPct val="20000"/>
              </a:spcBef>
            </a:pPr>
            <a:r>
              <a:rPr lang="ja-JP" altLang="en-US" sz="1400" dirty="0"/>
              <a:t>　　</a:t>
            </a:r>
            <a:r>
              <a:rPr lang="ja-JP" altLang="en-US" sz="1400" dirty="0" smtClean="0"/>
              <a:t>　</a:t>
            </a:r>
            <a:r>
              <a:rPr lang="ja-JP" altLang="en-US" sz="1200" dirty="0" smtClean="0"/>
              <a:t>大会における目標に対して要求図を用いて要素を抽出しました。要素の一つとして上がった区間について詳細なドメイン分析を行うことで、下図のパッケージ構成が導き出されました。詳細は</a:t>
            </a:r>
            <a:r>
              <a:rPr lang="en-US" altLang="ja-JP" sz="1200" dirty="0" smtClean="0"/>
              <a:t>P2</a:t>
            </a:r>
            <a:r>
              <a:rPr lang="ja-JP" altLang="en-US" sz="1200" dirty="0" smtClean="0"/>
              <a:t>構造を</a:t>
            </a:r>
            <a:r>
              <a:rPr lang="ja-JP" altLang="en-US" sz="1200" dirty="0" smtClean="0"/>
              <a:t>参照。要求とパッケージ構成にもとづいてクラスを抽出しました。システムの機能である区間の切り替えと駆動という</a:t>
            </a:r>
            <a:r>
              <a:rPr lang="en-US" altLang="ja-JP" sz="1200" dirty="0" smtClean="0"/>
              <a:t>2</a:t>
            </a:r>
            <a:r>
              <a:rPr lang="ja-JP" altLang="en-US" sz="1200" dirty="0" err="1" smtClean="0"/>
              <a:t>つの</a:t>
            </a:r>
            <a:r>
              <a:rPr lang="ja-JP" altLang="en-US" sz="1200" dirty="0" smtClean="0"/>
              <a:t>振る舞いについて並行性設計を踏まえながら分析を行うことで実現可能性を検証しました。詳細はｐ３振る舞い参照。走行戦略においては難所の各区間において、どのような振る舞いをするのかを示し、そこで使われている主な要素技術について、</a:t>
            </a:r>
            <a:r>
              <a:rPr lang="en-US" altLang="ja-JP" sz="1200" dirty="0" smtClean="0"/>
              <a:t>P.5</a:t>
            </a:r>
            <a:r>
              <a:rPr lang="ja-JP" altLang="en-US" sz="1200" dirty="0" smtClean="0"/>
              <a:t>で示しました。</a:t>
            </a:r>
            <a:endParaRPr lang="en-US" altLang="ja-JP" sz="1200" dirty="0" smtClean="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endParaRPr lang="en-US" altLang="ja-JP" sz="1200" dirty="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endParaRPr lang="en-US" altLang="ja-JP" sz="1200" dirty="0" smtClean="0"/>
          </a:p>
          <a:p>
            <a:pPr marL="481013" indent="-481013" defTabSz="1279525">
              <a:lnSpc>
                <a:spcPct val="80000"/>
              </a:lnSpc>
              <a:spcBef>
                <a:spcPct val="20000"/>
              </a:spcBef>
            </a:pPr>
            <a:r>
              <a:rPr lang="ja-JP" altLang="en-US" sz="1400" b="1" dirty="0" smtClean="0"/>
              <a:t>☆</a:t>
            </a:r>
            <a:r>
              <a:rPr lang="ja-JP" altLang="en-US" sz="1400" b="1" dirty="0"/>
              <a:t>設計</a:t>
            </a:r>
            <a:r>
              <a:rPr lang="ja-JP" altLang="en-US" sz="1400" b="1" dirty="0" smtClean="0"/>
              <a:t>思想</a:t>
            </a:r>
            <a:endParaRPr lang="en-US" altLang="ja-JP" sz="1400" b="1" dirty="0"/>
          </a:p>
          <a:p>
            <a:pPr marL="481013" indent="-481013" defTabSz="1279525">
              <a:lnSpc>
                <a:spcPct val="80000"/>
              </a:lnSpc>
              <a:spcBef>
                <a:spcPct val="20000"/>
              </a:spcBef>
            </a:pPr>
            <a:r>
              <a:rPr lang="en-US" altLang="ja-JP" sz="1600" b="1" dirty="0"/>
              <a:t>	</a:t>
            </a:r>
            <a:r>
              <a:rPr lang="ja-JP" altLang="en-US" sz="1200" dirty="0" smtClean="0"/>
              <a:t>パッケージ</a:t>
            </a:r>
            <a:r>
              <a:rPr lang="ja-JP" altLang="en-US" sz="1200" dirty="0" smtClean="0"/>
              <a:t>分けを開発の初期に行い</a:t>
            </a:r>
            <a:r>
              <a:rPr lang="ja-JP" altLang="en-US" sz="1200" dirty="0" smtClean="0"/>
              <a:t>、責務が分散しないように意識することにより</a:t>
            </a:r>
            <a:r>
              <a:rPr lang="ja-JP" altLang="en-US" sz="1200" dirty="0"/>
              <a:t>、</a:t>
            </a:r>
            <a:r>
              <a:rPr lang="ja-JP" altLang="en-US" sz="1200" dirty="0" smtClean="0"/>
              <a:t>モデル</a:t>
            </a:r>
            <a:r>
              <a:rPr lang="ja-JP" altLang="en-US" sz="1200" dirty="0" smtClean="0"/>
              <a:t>に</a:t>
            </a:r>
            <a:r>
              <a:rPr lang="ja-JP" altLang="en-US" sz="1200" dirty="0"/>
              <a:t>一貫性を</a:t>
            </a:r>
            <a:r>
              <a:rPr lang="ja-JP" altLang="en-US" sz="1200" dirty="0" smtClean="0"/>
              <a:t>持たせました</a:t>
            </a:r>
            <a:r>
              <a:rPr lang="ja-JP" altLang="en-US" sz="1200" dirty="0" smtClean="0"/>
              <a:t>．双方向の関連を禁止しました</a:t>
            </a:r>
            <a:r>
              <a:rPr lang="en-US" altLang="ja-JP" sz="1200" dirty="0" smtClean="0"/>
              <a:t>.</a:t>
            </a:r>
            <a:r>
              <a:rPr lang="ja-JP" altLang="en-US" sz="1200" dirty="0" smtClean="0"/>
              <a:t>区間の切り替え通知はデザインパターンである</a:t>
            </a:r>
            <a:r>
              <a:rPr lang="en-US" altLang="ja-JP" sz="1200" dirty="0" smtClean="0"/>
              <a:t>Observer</a:t>
            </a:r>
            <a:r>
              <a:rPr lang="ja-JP" altLang="en-US" sz="1200" dirty="0" smtClean="0"/>
              <a:t>パターンを拡張した構成を用い</a:t>
            </a:r>
            <a:r>
              <a:rPr lang="ja-JP" altLang="en-US" sz="1200" dirty="0" smtClean="0"/>
              <a:t>ることで</a:t>
            </a:r>
            <a:r>
              <a:rPr lang="ja-JP" altLang="en-US" sz="1200" dirty="0" smtClean="0"/>
              <a:t>双方向の関連を避けました。</a:t>
            </a:r>
            <a:r>
              <a:rPr lang="ja-JP" altLang="en-US" sz="1200" dirty="0" smtClean="0"/>
              <a:t>区間ごとにチームで分担して開発することにより開発スピードを上げ、結合は区間をつなげることのみで行えるので容易になりました。</a:t>
            </a:r>
            <a:endParaRPr lang="en-US" altLang="ja-JP" sz="1200" dirty="0"/>
          </a:p>
          <a:p>
            <a:pPr marL="481013" indent="-481013" defTabSz="1279525">
              <a:lnSpc>
                <a:spcPct val="80000"/>
              </a:lnSpc>
              <a:spcBef>
                <a:spcPct val="20000"/>
              </a:spcBef>
            </a:pPr>
            <a:r>
              <a:rPr lang="ja-JP" altLang="en-US" sz="1400" b="1" dirty="0" smtClean="0"/>
              <a:t>☆</a:t>
            </a:r>
            <a:r>
              <a:rPr lang="ja-JP" altLang="en-US" sz="1400" b="1" dirty="0"/>
              <a:t>モデルのここに注目！</a:t>
            </a:r>
          </a:p>
          <a:p>
            <a:pPr marL="481013" indent="-481013" defTabSz="1279525">
              <a:lnSpc>
                <a:spcPct val="80000"/>
              </a:lnSpc>
              <a:spcBef>
                <a:spcPct val="20000"/>
              </a:spcBef>
            </a:pPr>
            <a:r>
              <a:rPr lang="ja-JP" altLang="en-US" sz="1200" dirty="0"/>
              <a:t>	</a:t>
            </a:r>
            <a:r>
              <a:rPr lang="ja-JP" altLang="en-US" sz="1200" dirty="0" smtClean="0"/>
              <a:t>　</a:t>
            </a:r>
            <a:r>
              <a:rPr lang="en-US" altLang="ja-JP" sz="1200" dirty="0" smtClean="0"/>
              <a:t>ET</a:t>
            </a:r>
            <a:r>
              <a:rPr lang="ja-JP" altLang="en-US" sz="1200" dirty="0"/>
              <a:t>ロボコンはコースを分割した区間の</a:t>
            </a:r>
            <a:r>
              <a:rPr lang="ja-JP" altLang="en-US" sz="1200" dirty="0" smtClean="0"/>
              <a:t>連続．その</a:t>
            </a:r>
            <a:r>
              <a:rPr lang="ja-JP" altLang="en-US" sz="1200" dirty="0"/>
              <a:t>区間に応じたパラメータを設計すれば完走することが</a:t>
            </a:r>
            <a:r>
              <a:rPr lang="ja-JP" altLang="en-US" sz="1200" dirty="0" smtClean="0"/>
              <a:t>できる．その</a:t>
            </a:r>
            <a:r>
              <a:rPr lang="ja-JP" altLang="en-US" sz="1200" dirty="0"/>
              <a:t>流れを取り出してモデルに</a:t>
            </a:r>
            <a:r>
              <a:rPr lang="ja-JP" altLang="en-US" sz="1200" dirty="0" smtClean="0"/>
              <a:t>しました．</a:t>
            </a:r>
            <a:r>
              <a:rPr lang="en-US" altLang="ja-JP" sz="1800" dirty="0"/>
              <a:t/>
            </a:r>
            <a:br>
              <a:rPr lang="en-US" altLang="ja-JP" sz="1800" dirty="0"/>
            </a:br>
            <a:endParaRPr lang="en-US" altLang="ja-JP" sz="1600" dirty="0"/>
          </a:p>
          <a:p>
            <a:pPr marL="481013" indent="-481013" defTabSz="1279525">
              <a:lnSpc>
                <a:spcPct val="80000"/>
              </a:lnSpc>
              <a:spcBef>
                <a:spcPct val="20000"/>
              </a:spcBef>
            </a:pPr>
            <a:r>
              <a:rPr lang="ja-JP" altLang="en-US" sz="1600" b="1" dirty="0"/>
              <a:t>☆追加課題への</a:t>
            </a:r>
            <a:r>
              <a:rPr lang="ja-JP" altLang="en-US" sz="1600" b="1" dirty="0" smtClean="0"/>
              <a:t>取り組み</a:t>
            </a:r>
            <a:endParaRPr lang="en-US" altLang="ja-JP" sz="1600" b="1" dirty="0" smtClean="0"/>
          </a:p>
          <a:p>
            <a:pPr marL="481013" indent="-481013" defTabSz="1279525">
              <a:lnSpc>
                <a:spcPct val="80000"/>
              </a:lnSpc>
              <a:spcBef>
                <a:spcPct val="20000"/>
              </a:spcBef>
            </a:pPr>
            <a:r>
              <a:rPr lang="ja-JP" altLang="en-US" sz="1600" dirty="0"/>
              <a:t>並行性</a:t>
            </a:r>
            <a:r>
              <a:rPr lang="ja-JP" altLang="en-US" sz="1600" dirty="0" smtClean="0"/>
              <a:t>設計・要求モデルについて取り組みました。</a:t>
            </a:r>
            <a:r>
              <a:rPr lang="ja-JP" altLang="en-US" sz="1600" b="1" dirty="0"/>
              <a:t>　</a:t>
            </a:r>
            <a:endParaRPr lang="en-US" altLang="ja-JP" sz="1600" b="1" dirty="0" smtClean="0"/>
          </a:p>
          <a:p>
            <a:pPr marL="481013" indent="-481013" defTabSz="1279525">
              <a:lnSpc>
                <a:spcPct val="80000"/>
              </a:lnSpc>
              <a:spcBef>
                <a:spcPct val="20000"/>
              </a:spcBef>
            </a:pPr>
            <a:r>
              <a:rPr lang="ja-JP" altLang="en-US" sz="1600" b="1" dirty="0" smtClean="0"/>
              <a:t>・</a:t>
            </a:r>
            <a:r>
              <a:rPr lang="ja-JP" altLang="en-US" sz="1400" dirty="0" smtClean="0"/>
              <a:t>並行性設計</a:t>
            </a:r>
            <a:r>
              <a:rPr lang="ja-JP" altLang="en-US" sz="1400" dirty="0" smtClean="0"/>
              <a:t>について</a:t>
            </a:r>
            <a:endParaRPr lang="en-US" altLang="ja-JP" sz="14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a:t>
            </a:r>
            <a:r>
              <a:rPr lang="ja-JP" altLang="en-US" sz="1200" dirty="0" smtClean="0">
                <a:latin typeface="メイリオ" pitchFamily="50" charset="-128"/>
                <a:ea typeface="メイリオ" pitchFamily="50" charset="-128"/>
                <a:cs typeface="メイリオ" pitchFamily="50" charset="-128"/>
              </a:rPr>
              <a:t>。それ</a:t>
            </a:r>
            <a:r>
              <a:rPr lang="ja-JP" altLang="en-US" sz="1200" dirty="0" smtClean="0">
                <a:latin typeface="メイリオ" pitchFamily="50" charset="-128"/>
                <a:ea typeface="メイリオ" pitchFamily="50" charset="-128"/>
                <a:cs typeface="メイリオ" pitchFamily="50" charset="-128"/>
              </a:rPr>
              <a:t>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よって駆動関連を一番高い優先度のタスクとし、それ以外は駆動よりも優先度が低いタスクとすることで、駆動が確実に必要な周期で</a:t>
            </a:r>
            <a:r>
              <a:rPr lang="ja-JP" altLang="en-US" sz="1200" dirty="0" err="1" smtClean="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行われるように設計した。詳細</a:t>
            </a:r>
            <a:r>
              <a:rPr lang="ja-JP" altLang="en-US" sz="1200" dirty="0" smtClean="0">
                <a:latin typeface="メイリオ" pitchFamily="50" charset="-128"/>
                <a:ea typeface="メイリオ" pitchFamily="50" charset="-128"/>
                <a:cs typeface="メイリオ" pitchFamily="50" charset="-128"/>
              </a:rPr>
              <a:t>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採用する</a:t>
            </a:r>
            <a:r>
              <a:rPr lang="en-US" altLang="ja-JP" sz="1200" dirty="0" smtClean="0">
                <a:latin typeface="メイリオ" pitchFamily="50" charset="-128"/>
                <a:ea typeface="メイリオ" pitchFamily="50" charset="-128"/>
                <a:cs typeface="メイリオ" pitchFamily="50" charset="-128"/>
              </a:rPr>
              <a:t>RT</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ひとつ</a:t>
            </a:r>
            <a:r>
              <a:rPr lang="ja-JP" altLang="en-US" sz="1200" dirty="0" smtClean="0">
                <a:latin typeface="メイリオ" pitchFamily="50" charset="-128"/>
                <a:ea typeface="メイリオ" pitchFamily="50" charset="-128"/>
                <a:cs typeface="メイリオ" pitchFamily="50" charset="-128"/>
              </a:rPr>
              <a:t>ひとつ</a:t>
            </a:r>
            <a:r>
              <a:rPr lang="ja-JP" altLang="en-US" sz="1200" dirty="0" smtClean="0">
                <a:latin typeface="メイリオ" pitchFamily="50" charset="-128"/>
                <a:ea typeface="メイリオ" pitchFamily="50" charset="-128"/>
                <a:cs typeface="メイリオ" pitchFamily="50" charset="-128"/>
              </a:rPr>
              <a:t>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a:t>
            </a:r>
            <a:r>
              <a:rPr lang="ja-JP" altLang="en-US" sz="1200" dirty="0" smtClean="0">
                <a:latin typeface="メイリオ" pitchFamily="50" charset="-128"/>
                <a:ea typeface="メイリオ" pitchFamily="50" charset="-128"/>
                <a:cs typeface="メイリオ" pitchFamily="50" charset="-128"/>
              </a:rPr>
              <a:t>振る舞い、走行戦略で使われる技術要素を導きだしました。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a:t>
            </a:r>
            <a:r>
              <a:rPr lang="ja-JP" altLang="en-US" sz="1600" dirty="0" smtClean="0"/>
              <a:t>構成幅広い年代のチーム</a:t>
            </a:r>
            <a:r>
              <a:rPr lang="ja-JP" altLang="en-US" sz="1600" dirty="0" smtClean="0"/>
              <a:t>です</a:t>
            </a:r>
            <a:r>
              <a:rPr lang="ja-JP" altLang="en-US" sz="1600" dirty="0" smtClean="0"/>
              <a:t>。メンバー</a:t>
            </a:r>
            <a:r>
              <a:rPr lang="ja-JP" altLang="en-US" sz="1600" dirty="0" smtClean="0"/>
              <a:t>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a:t>
            </a:r>
            <a:r>
              <a:rPr lang="ja-JP" altLang="en-US" sz="1600" dirty="0" smtClean="0"/>
              <a:t>。組込みシステム</a:t>
            </a:r>
            <a:r>
              <a:rPr lang="ja-JP" altLang="en-US" sz="1600" dirty="0"/>
              <a:t>が肥大化する</a:t>
            </a:r>
            <a:r>
              <a:rPr lang="ja-JP" altLang="en-US" sz="1600" dirty="0" smtClean="0"/>
              <a:t>昨今、この</a:t>
            </a:r>
            <a:r>
              <a:rPr lang="ja-JP" altLang="en-US" sz="1600" dirty="0" smtClean="0"/>
              <a:t>技術を手に入れることは、当然の流れと言えます。若手社会人</a:t>
            </a:r>
            <a:r>
              <a:rPr lang="ja-JP" altLang="en-US" sz="1600" dirty="0" smtClean="0"/>
              <a:t>や学生が参加するこのコンテストを通してこの武器が広く日本に</a:t>
            </a:r>
            <a:r>
              <a:rPr lang="ja-JP" altLang="en-US" sz="1600" dirty="0" smtClean="0"/>
              <a:t>普及すれば、</a:t>
            </a:r>
            <a:r>
              <a:rPr lang="ja-JP" altLang="en-US" sz="1600" dirty="0" smtClean="0"/>
              <a:t>組み込み業界だけ</a:t>
            </a:r>
            <a:r>
              <a:rPr lang="ja-JP" altLang="en-US" sz="1600" dirty="0"/>
              <a:t>でなく、すべてのエンジニアが</a:t>
            </a:r>
            <a:r>
              <a:rPr lang="ja-JP" altLang="en-US" sz="1600" dirty="0" smtClean="0"/>
              <a:t>ハッピーに</a:t>
            </a:r>
            <a:r>
              <a:rPr lang="ja-JP" altLang="en-US" sz="1600" dirty="0" smtClean="0"/>
              <a:t>なれる</a:t>
            </a:r>
            <a:r>
              <a:rPr lang="ja-JP" altLang="en-US" sz="1600" dirty="0"/>
              <a:t>未来</a:t>
            </a:r>
            <a:r>
              <a:rPr lang="ja-JP" altLang="en-US" sz="1600" dirty="0" smtClean="0"/>
              <a:t>が待っていると信じております。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a:t>
            </a:r>
            <a:r>
              <a:rPr lang="ja-JP" altLang="en-US" sz="1800" b="1" dirty="0" smtClean="0"/>
              <a:t>アピール</a:t>
            </a:r>
            <a:endParaRPr lang="en-US" altLang="ja-JP" sz="1800" b="1" dirty="0" smtClean="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a:t>
            </a:r>
            <a:r>
              <a:rPr lang="ja-JP" altLang="en-US" sz="1600" dirty="0" smtClean="0">
                <a:latin typeface="+mj-ea"/>
                <a:ea typeface="+mj-ea"/>
              </a:rPr>
              <a:t>します</a:t>
            </a:r>
            <a:r>
              <a:rPr lang="ja-JP" altLang="en-US" sz="1600" dirty="0">
                <a:latin typeface="+mj-ea"/>
                <a:ea typeface="+mj-ea"/>
              </a:rPr>
              <a:t>！</a:t>
            </a:r>
            <a:endParaRPr lang="en-US" altLang="ja-JP" sz="1900" dirty="0"/>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2559" y="3000400"/>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2359554"/>
              </p:ext>
            </p:extLst>
          </p:nvPr>
        </p:nvGraphicFramePr>
        <p:xfrm>
          <a:off x="8935914" y="7172746"/>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848272"/>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a:t>
            </a:r>
            <a:r>
              <a:rPr lang="ja-JP" altLang="en-US" sz="900" dirty="0" smtClean="0"/>
              <a:t>詳しくはｐ５</a:t>
            </a:r>
            <a:r>
              <a:rPr lang="ja-JP" altLang="en-US" sz="900" dirty="0" smtClean="0"/>
              <a:t>要素</a:t>
            </a:r>
            <a:r>
              <a:rPr lang="ja-JP" altLang="en-US" sz="900" dirty="0" smtClean="0"/>
              <a:t>技術</a:t>
            </a:r>
            <a:r>
              <a:rPr lang="ja-JP" altLang="en-US" sz="900" dirty="0"/>
              <a:t>参照</a:t>
            </a:r>
            <a:endParaRPr lang="ja-JP" altLang="en-US" sz="900" dirty="0"/>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4415" y="6256079"/>
            <a:ext cx="3721678" cy="288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476652" y="6600801"/>
            <a:ext cx="1572051" cy="109785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33935942"/>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a:t>
                      </a:r>
                      <a:r>
                        <a:rPr kumimoji="1" lang="en-US" altLang="ja-JP" sz="900" dirty="0" err="1" smtClean="0"/>
                        <a:t>ku</a:t>
                      </a:r>
                      <a:r>
                        <a:rPr kumimoji="1" lang="ja-JP" altLang="en-US" sz="900" dirty="0" smtClean="0"/>
                        <a:t>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区間切替監視</a:t>
            </a:r>
            <a:r>
              <a:rPr lang="en-US" altLang="ja-JP" sz="1200" dirty="0" smtClean="0"/>
              <a:t>TASK</a:t>
            </a:r>
            <a:endParaRPr lang="ja-JP" altLang="en-US" sz="1600" dirty="0"/>
          </a:p>
        </p:txBody>
      </p:sp>
      <p:sp>
        <p:nvSpPr>
          <p:cNvPr id="58" name="正方形/長方形 57"/>
          <p:cNvSpPr/>
          <p:nvPr/>
        </p:nvSpPr>
        <p:spPr>
          <a:xfrm>
            <a:off x="12048704" y="7698657"/>
            <a:ext cx="1467389" cy="142242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r>
              <a:rPr lang="ja-JP" altLang="en-US" sz="1050" dirty="0" smtClean="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4501" y="8256986"/>
            <a:ext cx="1406573" cy="127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8276" y="6094446"/>
            <a:ext cx="5131575" cy="34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角丸四角形吹き出し 78"/>
          <p:cNvSpPr/>
          <p:nvPr/>
        </p:nvSpPr>
        <p:spPr>
          <a:xfrm>
            <a:off x="4820544" y="7145112"/>
            <a:ext cx="1885603" cy="791728"/>
          </a:xfrm>
          <a:prstGeom prst="wedgeRoundRectCallout">
            <a:avLst>
              <a:gd name="adj1" fmla="val -13315"/>
              <a:gd name="adj2" fmla="val 8893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1341" y="8256986"/>
            <a:ext cx="1513074"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1188" y="5817654"/>
            <a:ext cx="2799596" cy="201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1"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6616" y="8833048"/>
            <a:ext cx="2593975" cy="689455"/>
          </a:xfrm>
          <a:prstGeom prst="rect">
            <a:avLst/>
          </a:prstGeom>
        </p:spPr>
      </p:pic>
      <p:sp>
        <p:nvSpPr>
          <p:cNvPr id="23" name="正方形/長方形 22"/>
          <p:cNvSpPr/>
          <p:nvPr/>
        </p:nvSpPr>
        <p:spPr>
          <a:xfrm>
            <a:off x="8220289"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7215" y="4296544"/>
            <a:ext cx="1627718" cy="705118"/>
          </a:xfrm>
          <a:prstGeom prst="rect">
            <a:avLst/>
          </a:prstGeom>
        </p:spPr>
      </p:pic>
      <p:sp>
        <p:nvSpPr>
          <p:cNvPr id="26" name="角丸四角形 25"/>
          <p:cNvSpPr/>
          <p:nvPr/>
        </p:nvSpPr>
        <p:spPr>
          <a:xfrm>
            <a:off x="916120" y="2037069"/>
            <a:ext cx="2491623" cy="89132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危険要素</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段差進入時の速度不足</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直角部分を</a:t>
            </a:r>
            <a:r>
              <a:rPr lang="ja-JP" altLang="en-US" sz="1000" dirty="0" smtClean="0">
                <a:latin typeface="メイリオ" pitchFamily="50" charset="-128"/>
                <a:ea typeface="メイリオ" pitchFamily="50" charset="-128"/>
                <a:cs typeface="メイリオ" pitchFamily="50" charset="-128"/>
              </a:rPr>
              <a:t>曲がり切れない</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段差落下時に車体が</a:t>
            </a:r>
            <a:r>
              <a:rPr lang="ja-JP" altLang="en-US" sz="1000" dirty="0" smtClean="0">
                <a:latin typeface="メイリオ" pitchFamily="50" charset="-128"/>
                <a:ea typeface="メイリオ" pitchFamily="50" charset="-128"/>
                <a:cs typeface="メイリオ" pitchFamily="50" charset="-128"/>
              </a:rPr>
              <a:t>不安定になる</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a:t>
            </a:r>
            <a:r>
              <a:rPr lang="ja-JP" altLang="en-US" sz="1000" dirty="0">
                <a:latin typeface="メイリオ" pitchFamily="50" charset="-128"/>
                <a:ea typeface="メイリオ" pitchFamily="50" charset="-128"/>
                <a:cs typeface="メイリオ" pitchFamily="50" charset="-128"/>
              </a:rPr>
              <a:t>落下後に車体がライン上に</a:t>
            </a:r>
            <a:r>
              <a:rPr lang="ja-JP" altLang="en-US" sz="1000" dirty="0" smtClean="0">
                <a:latin typeface="メイリオ" pitchFamily="50" charset="-128"/>
                <a:ea typeface="メイリオ" pitchFamily="50" charset="-128"/>
                <a:cs typeface="メイリオ" pitchFamily="50" charset="-128"/>
              </a:rPr>
              <a:t>いない</a:t>
            </a:r>
            <a:endParaRPr lang="ja-JP" altLang="en-US" sz="1000" dirty="0">
              <a:latin typeface="メイリオ" pitchFamily="50" charset="-128"/>
              <a:ea typeface="メイリオ" pitchFamily="50" charset="-128"/>
              <a:cs typeface="メイリオ" pitchFamily="50" charset="-128"/>
            </a:endParaRPr>
          </a:p>
        </p:txBody>
      </p:sp>
      <p:sp>
        <p:nvSpPr>
          <p:cNvPr id="28" name="角丸四角形 27"/>
          <p:cNvSpPr/>
          <p:nvPr/>
        </p:nvSpPr>
        <p:spPr>
          <a:xfrm>
            <a:off x="730669" y="5541582"/>
            <a:ext cx="2821089" cy="14674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ペットボトル検知で誤検知</a:t>
            </a:r>
            <a:r>
              <a:rPr lang="en-US" altLang="ja-JP" sz="1000" dirty="0">
                <a:latin typeface="メイリオ" pitchFamily="50" charset="-128"/>
                <a:ea typeface="メイリオ" pitchFamily="50" charset="-128"/>
                <a:cs typeface="メイリオ" pitchFamily="50" charset="-128"/>
              </a:rPr>
              <a:t>:</a:t>
            </a:r>
            <a:br>
              <a:rPr lang="en-US" altLang="ja-JP" sz="1000" dirty="0">
                <a:latin typeface="メイリオ" pitchFamily="50" charset="-128"/>
                <a:ea typeface="メイリオ" pitchFamily="50" charset="-128"/>
                <a:cs typeface="メイリオ" pitchFamily="50" charset="-128"/>
              </a:rPr>
            </a:br>
            <a:r>
              <a:rPr lang="ja-JP" altLang="en-US" sz="1000" dirty="0">
                <a:latin typeface="メイリオ" pitchFamily="50" charset="-128"/>
                <a:ea typeface="メイリオ" pitchFamily="50" charset="-128"/>
                <a:cs typeface="メイリオ" pitchFamily="50" charset="-128"/>
              </a:rPr>
              <a:t>ライン消滅エリアでのコース選択</a:t>
            </a:r>
            <a:r>
              <a:rPr lang="ja-JP" altLang="en-US" sz="1000" dirty="0" smtClean="0">
                <a:latin typeface="メイリオ" pitchFamily="50" charset="-128"/>
                <a:ea typeface="メイリオ" pitchFamily="50" charset="-128"/>
                <a:cs typeface="メイリオ" pitchFamily="50" charset="-128"/>
              </a:rPr>
              <a:t>ミス</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a:t>
            </a:r>
            <a:r>
              <a:rPr lang="ja-JP" altLang="en-US" sz="1000" dirty="0">
                <a:solidFill>
                  <a:srgbClr val="FF0000"/>
                </a:solidFill>
                <a:latin typeface="メイリオ" pitchFamily="50" charset="-128"/>
                <a:ea typeface="メイリオ" pitchFamily="50" charset="-128"/>
                <a:cs typeface="メイリオ" pitchFamily="50" charset="-128"/>
              </a:rPr>
              <a:t>タイム</a:t>
            </a:r>
            <a:r>
              <a:rPr lang="ja-JP" altLang="en-US" sz="1000" dirty="0" smtClean="0">
                <a:solidFill>
                  <a:srgbClr val="FF0000"/>
                </a:solidFill>
                <a:latin typeface="メイリオ" pitchFamily="50" charset="-128"/>
                <a:ea typeface="メイリオ" pitchFamily="50" charset="-128"/>
                <a:cs typeface="メイリオ" pitchFamily="50" charset="-128"/>
              </a:rPr>
              <a:t>増加</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ターンエリアでの走行失敗</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ターンエリア終了後</a:t>
            </a:r>
            <a:r>
              <a:rPr lang="ja-JP" altLang="en-US" sz="1000" dirty="0" smtClean="0">
                <a:latin typeface="メイリオ" pitchFamily="50" charset="-128"/>
                <a:ea typeface="メイリオ" pitchFamily="50" charset="-128"/>
                <a:cs typeface="メイリオ" pitchFamily="50" charset="-128"/>
              </a:rPr>
              <a:t>に車体が</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ライントレース走行を再開できない</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en-US" altLang="ja-JP" sz="1000" dirty="0" smtClean="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p:txBody>
      </p:sp>
      <p:sp>
        <p:nvSpPr>
          <p:cNvPr id="29" name="角丸四角形 28"/>
          <p:cNvSpPr/>
          <p:nvPr/>
        </p:nvSpPr>
        <p:spPr>
          <a:xfrm>
            <a:off x="3623767" y="5556021"/>
            <a:ext cx="3166667" cy="972773"/>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TW"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ペットボトル検知の精度向上（詳細有り）</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曲率制御に</a:t>
            </a:r>
            <a:r>
              <a:rPr lang="ja-JP" altLang="en-US" sz="1000" dirty="0" smtClean="0">
                <a:latin typeface="メイリオ" pitchFamily="50" charset="-128"/>
                <a:ea typeface="メイリオ" pitchFamily="50" charset="-128"/>
                <a:cs typeface="メイリオ" pitchFamily="50" charset="-128"/>
              </a:rPr>
              <a:t>よって擬似</a:t>
            </a:r>
            <a:r>
              <a:rPr lang="ja-JP" altLang="en-US" sz="1000" dirty="0">
                <a:latin typeface="メイリオ" pitchFamily="50" charset="-128"/>
                <a:ea typeface="メイリオ" pitchFamily="50" charset="-128"/>
                <a:cs typeface="メイリオ" pitchFamily="50" charset="-128"/>
              </a:rPr>
              <a:t>ライントレースを実現</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擬似ライントレース</a:t>
            </a:r>
            <a:r>
              <a:rPr lang="ja-JP" altLang="en-US" sz="1000" dirty="0" smtClean="0">
                <a:latin typeface="メイリオ" pitchFamily="50" charset="-128"/>
                <a:ea typeface="メイリオ" pitchFamily="50" charset="-128"/>
                <a:cs typeface="メイリオ" pitchFamily="50" charset="-128"/>
              </a:rPr>
              <a:t>終了後車体</a:t>
            </a:r>
            <a:r>
              <a:rPr lang="ja-JP" altLang="en-US" sz="1000" dirty="0">
                <a:latin typeface="メイリオ" pitchFamily="50" charset="-128"/>
                <a:ea typeface="メイリオ" pitchFamily="50" charset="-128"/>
                <a:cs typeface="メイリオ" pitchFamily="50" charset="-128"/>
              </a:rPr>
              <a:t>はライン上にいる</a:t>
            </a:r>
            <a:r>
              <a:rPr lang="ja-JP" altLang="en-US" sz="1000" dirty="0" smtClean="0">
                <a:latin typeface="メイリオ" pitchFamily="50" charset="-128"/>
                <a:ea typeface="メイリオ" pitchFamily="50" charset="-128"/>
                <a:cs typeface="メイリオ" pitchFamily="50" charset="-128"/>
              </a:rPr>
              <a:t>ためその</a:t>
            </a:r>
            <a:r>
              <a:rPr lang="ja-JP" altLang="en-US" sz="1000" dirty="0">
                <a:latin typeface="メイリオ" pitchFamily="50" charset="-128"/>
                <a:ea typeface="メイリオ" pitchFamily="50" charset="-128"/>
                <a:cs typeface="メイリオ" pitchFamily="50" charset="-128"/>
              </a:rPr>
              <a:t>まま再開可能</a:t>
            </a:r>
          </a:p>
        </p:txBody>
      </p:sp>
      <p:sp>
        <p:nvSpPr>
          <p:cNvPr id="31" name="角丸四角形 30"/>
          <p:cNvSpPr/>
          <p:nvPr/>
        </p:nvSpPr>
        <p:spPr>
          <a:xfrm>
            <a:off x="11385987" y="5566695"/>
            <a:ext cx="2174884" cy="1669477"/>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1</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倒立制御での</a:t>
            </a:r>
            <a:r>
              <a:rPr lang="ja-JP" altLang="en-US" sz="1000" dirty="0" smtClean="0">
                <a:latin typeface="メイリオ" pitchFamily="50" charset="-128"/>
                <a:ea typeface="メイリオ" pitchFamily="50" charset="-128"/>
                <a:cs typeface="メイリオ" pitchFamily="50" charset="-128"/>
              </a:rPr>
              <a:t>ジャイロ</a:t>
            </a:r>
            <a:r>
              <a:rPr lang="en-US" altLang="ja-JP" sz="1000" dirty="0">
                <a:latin typeface="メイリオ" pitchFamily="50" charset="-128"/>
                <a:ea typeface="メイリオ" pitchFamily="50" charset="-128"/>
                <a:cs typeface="メイリオ" pitchFamily="50" charset="-128"/>
              </a:rPr>
              <a:t/>
            </a:r>
            <a:br>
              <a:rPr lang="en-US" altLang="ja-JP" sz="1000" dirty="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オフセット値を変更</a:t>
            </a:r>
            <a:r>
              <a:rPr lang="ja-JP" altLang="en-US" sz="1000" dirty="0">
                <a:latin typeface="メイリオ" pitchFamily="50" charset="-128"/>
                <a:ea typeface="メイリオ" pitchFamily="50" charset="-128"/>
                <a:cs typeface="メイリオ" pitchFamily="50" charset="-128"/>
              </a:rPr>
              <a:t>し</a:t>
            </a:r>
            <a:r>
              <a:rPr lang="ja-JP" altLang="en-US" sz="1000" dirty="0" smtClean="0">
                <a:latin typeface="メイリオ" pitchFamily="50" charset="-128"/>
                <a:ea typeface="メイリオ" pitchFamily="50" charset="-128"/>
                <a:cs typeface="メイリオ" pitchFamily="50" charset="-128"/>
              </a:rPr>
              <a:t>、</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斜面</a:t>
            </a:r>
            <a:r>
              <a:rPr lang="ja-JP" altLang="en-US" sz="1000" dirty="0">
                <a:latin typeface="メイリオ" pitchFamily="50" charset="-128"/>
                <a:ea typeface="メイリオ" pitchFamily="50" charset="-128"/>
                <a:cs typeface="メイリオ" pitchFamily="50" charset="-128"/>
              </a:rPr>
              <a:t>に合った</a:t>
            </a:r>
            <a:r>
              <a:rPr lang="ja-JP" altLang="en-US" sz="1000" dirty="0" smtClean="0">
                <a:latin typeface="メイリオ" pitchFamily="50" charset="-128"/>
                <a:ea typeface="メイリオ" pitchFamily="50" charset="-128"/>
                <a:cs typeface="メイリオ" pitchFamily="50" charset="-128"/>
              </a:rPr>
              <a:t>倒立制御を実行</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衝撃吸収動作を実行</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5</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6</a:t>
            </a:r>
            <a:r>
              <a:rPr lang="ja-JP" altLang="en-US" sz="1000" dirty="0">
                <a:latin typeface="メイリオ" pitchFamily="50" charset="-128"/>
                <a:ea typeface="メイリオ" pitchFamily="50" charset="-128"/>
                <a:cs typeface="メイリオ" pitchFamily="50" charset="-128"/>
              </a:rPr>
              <a:t>と同様</a:t>
            </a: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8176599" y="1884233"/>
            <a:ext cx="2920262" cy="1166108"/>
          </a:xfrm>
          <a:prstGeom prst="roundRect">
            <a:avLst>
              <a:gd name="adj" fmla="val 24135"/>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a:t>
            </a:r>
            <a:r>
              <a:rPr lang="ja-JP" altLang="en-US" sz="1000" dirty="0" smtClean="0">
                <a:latin typeface="メイリオ" pitchFamily="50" charset="-128"/>
                <a:ea typeface="メイリオ" pitchFamily="50" charset="-128"/>
                <a:cs typeface="メイリオ" pitchFamily="50" charset="-128"/>
              </a:rPr>
              <a:t>検知の失敗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ゲート通過角度への尻尾角度制御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通常</a:t>
            </a:r>
            <a:r>
              <a:rPr lang="ja-JP" altLang="en-US" sz="1000" dirty="0">
                <a:latin typeface="メイリオ" pitchFamily="50" charset="-128"/>
                <a:ea typeface="メイリオ" pitchFamily="50" charset="-128"/>
                <a:cs typeface="メイリオ" pitchFamily="50" charset="-128"/>
              </a:rPr>
              <a:t>走行角度</a:t>
            </a:r>
            <a:r>
              <a:rPr lang="ja-JP" altLang="en-US" sz="1000" dirty="0" smtClean="0">
                <a:latin typeface="メイリオ" pitchFamily="50" charset="-128"/>
                <a:ea typeface="メイリオ" pitchFamily="50" charset="-128"/>
                <a:cs typeface="メイリオ" pitchFamily="50" charset="-128"/>
              </a:rPr>
              <a:t>への</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尻尾</a:t>
            </a:r>
            <a:r>
              <a:rPr lang="ja-JP" altLang="en-US" sz="1000" dirty="0">
                <a:latin typeface="メイリオ" pitchFamily="50" charset="-128"/>
                <a:ea typeface="メイリオ" pitchFamily="50" charset="-128"/>
                <a:cs typeface="メイリオ" pitchFamily="50" charset="-128"/>
              </a:rPr>
              <a:t>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p:txBody>
      </p:sp>
      <p:sp>
        <p:nvSpPr>
          <p:cNvPr id="40" name="角丸四角形 39"/>
          <p:cNvSpPr/>
          <p:nvPr/>
        </p:nvSpPr>
        <p:spPr>
          <a:xfrm>
            <a:off x="11357521" y="1647326"/>
            <a:ext cx="2147300" cy="1269019"/>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ゲートを検知する適切な距離を調査し、実装</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車体仰角制御で</a:t>
            </a:r>
            <a:br>
              <a:rPr lang="ja-JP" altLang="en-US" sz="1000" dirty="0">
                <a:latin typeface="メイリオ" pitchFamily="50" charset="-128"/>
                <a:ea typeface="メイリオ" pitchFamily="50" charset="-128"/>
                <a:cs typeface="メイリオ" pitchFamily="50" charset="-128"/>
              </a:rPr>
            </a:br>
            <a:r>
              <a:rPr lang="ja-JP" altLang="en-US" sz="1000">
                <a:latin typeface="メイリオ" pitchFamily="50" charset="-128"/>
                <a:ea typeface="メイリオ" pitchFamily="50" charset="-128"/>
                <a:cs typeface="メイリオ" pitchFamily="50" charset="-128"/>
              </a:rPr>
              <a:t>安定性</a:t>
            </a:r>
            <a:r>
              <a:rPr lang="ja-JP" altLang="en-US" sz="1000" smtClean="0">
                <a:latin typeface="メイリオ" pitchFamily="50" charset="-128"/>
                <a:ea typeface="メイリオ" pitchFamily="50" charset="-128"/>
                <a:cs typeface="メイリオ" pitchFamily="50" charset="-128"/>
              </a:rPr>
              <a:t>実現</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00" dirty="0" smtClean="0">
                <a:latin typeface="メイリオ" pitchFamily="50" charset="-128"/>
                <a:ea typeface="メイリオ" pitchFamily="50" charset="-128"/>
                <a:cs typeface="メイリオ" pitchFamily="50" charset="-128"/>
              </a:rPr>
              <a:t>2</a:t>
            </a:r>
            <a:r>
              <a:rPr lang="ja-JP" altLang="en-US" sz="1000" dirty="0">
                <a:latin typeface="メイリオ" pitchFamily="50" charset="-128"/>
                <a:ea typeface="メイリオ" pitchFamily="50" charset="-128"/>
                <a:cs typeface="メイリオ" pitchFamily="50" charset="-128"/>
              </a:rPr>
              <a:t>と同様</a:t>
            </a:r>
          </a:p>
        </p:txBody>
      </p:sp>
      <p:sp>
        <p:nvSpPr>
          <p:cNvPr id="42" name="テキスト ボックス 41"/>
          <p:cNvSpPr txBox="1"/>
          <p:nvPr/>
        </p:nvSpPr>
        <p:spPr>
          <a:xfrm>
            <a:off x="8230613" y="1797295"/>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2"/>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5"/>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5"/>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4"/>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1334873" y="4642070"/>
            <a:ext cx="2176302" cy="403128"/>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車体仰角制御</a:t>
            </a:r>
            <a:endParaRPr kumimoji="1" lang="ja-JP" altLang="en-US" sz="105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804213" y="9121953"/>
            <a:ext cx="1641108" cy="403678"/>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05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0496" y="3000454"/>
            <a:ext cx="2187185" cy="746734"/>
          </a:xfrm>
          <a:prstGeom prst="rect">
            <a:avLst/>
          </a:prstGeom>
        </p:spPr>
      </p:pic>
      <p:sp>
        <p:nvSpPr>
          <p:cNvPr id="30" name="角丸四角形 29"/>
          <p:cNvSpPr/>
          <p:nvPr/>
        </p:nvSpPr>
        <p:spPr>
          <a:xfrm>
            <a:off x="8285620" y="5560778"/>
            <a:ext cx="3028360" cy="15525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シーソー進入時</a:t>
            </a:r>
            <a:r>
              <a:rPr lang="ja-JP" altLang="en-US" sz="1000" dirty="0">
                <a:latin typeface="メイリオ" pitchFamily="50" charset="-128"/>
                <a:ea typeface="メイリオ" pitchFamily="50" charset="-128"/>
                <a:cs typeface="メイリオ" pitchFamily="50" charset="-128"/>
              </a:rPr>
              <a:t>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シーソーの傾きによって車体が不安定</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落下</a:t>
            </a:r>
            <a:r>
              <a:rPr lang="ja-JP" altLang="en-US" sz="1000" dirty="0">
                <a:latin typeface="メイリオ" pitchFamily="50" charset="-128"/>
                <a:ea typeface="メイリオ" pitchFamily="50" charset="-128"/>
                <a:cs typeface="メイリオ" pitchFamily="50" charset="-128"/>
              </a:rPr>
              <a:t>及び</a:t>
            </a:r>
            <a:r>
              <a:rPr lang="ja-JP" altLang="en-US" sz="1000" dirty="0" smtClean="0">
                <a:latin typeface="メイリオ" pitchFamily="50" charset="-128"/>
                <a:ea typeface="メイリオ" pitchFamily="50" charset="-128"/>
                <a:cs typeface="メイリオ" pitchFamily="50" charset="-128"/>
              </a:rPr>
              <a:t>転倒</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シーソー降下時に車体が不安定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落下及び転倒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シーソー落下後に車体がライン上にいない</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コースアウト</a:t>
            </a:r>
            <a:endParaRPr lang="ja-JP" altLang="en-US" sz="1000" dirty="0">
              <a:latin typeface="メイリオ" pitchFamily="50" charset="-128"/>
              <a:ea typeface="メイリオ" pitchFamily="50" charset="-128"/>
              <a:cs typeface="メイリオ" pitchFamily="50" charset="-128"/>
            </a:endParaRP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907" y="7082289"/>
            <a:ext cx="2514692" cy="18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669" y="3042846"/>
            <a:ext cx="3024008" cy="207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279" y="2928392"/>
            <a:ext cx="2681059" cy="136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角丸四角形 3"/>
          <p:cNvSpPr/>
          <p:nvPr/>
        </p:nvSpPr>
        <p:spPr>
          <a:xfrm>
            <a:off x="4339019" y="2114730"/>
            <a:ext cx="3709021" cy="70511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00" dirty="0" smtClean="0">
                <a:latin typeface="+mn-ea"/>
              </a:rPr>
              <a:t>・段差進入時の適切な速度の実現</a:t>
            </a:r>
            <a:endParaRPr lang="en-US" altLang="ja-JP" sz="1000" dirty="0" smtClean="0">
              <a:latin typeface="+mn-ea"/>
            </a:endParaRPr>
          </a:p>
          <a:p>
            <a:r>
              <a:rPr lang="ja-JP" altLang="en-US" sz="900" dirty="0">
                <a:latin typeface="+mn-ea"/>
              </a:rPr>
              <a:t>段差</a:t>
            </a:r>
            <a:r>
              <a:rPr lang="ja-JP" altLang="en-US" sz="900" dirty="0" smtClean="0">
                <a:latin typeface="+mn-ea"/>
              </a:rPr>
              <a:t>を上るためには必要がある。そこで倒立制御で用いるジャイロセンサのオフセット値を調節し、車体を前傾させることで短距離での加速を実現した。</a:t>
            </a:r>
          </a:p>
        </p:txBody>
      </p:sp>
      <p:sp>
        <p:nvSpPr>
          <p:cNvPr id="34" name="1 つの角を切り取った四角形 33"/>
          <p:cNvSpPr/>
          <p:nvPr/>
        </p:nvSpPr>
        <p:spPr>
          <a:xfrm>
            <a:off x="6360071" y="4584576"/>
            <a:ext cx="1512168" cy="352559"/>
          </a:xfrm>
          <a:prstGeom prst="snip1Rect">
            <a:avLst/>
          </a:prstGeom>
        </p:spPr>
        <p:style>
          <a:lnRef idx="1">
            <a:schemeClr val="accent6"/>
          </a:lnRef>
          <a:fillRef idx="2">
            <a:schemeClr val="accent6"/>
          </a:fillRef>
          <a:effectRef idx="1">
            <a:schemeClr val="accent6"/>
          </a:effectRef>
          <a:fontRef idx="minor">
            <a:schemeClr val="dk1"/>
          </a:fontRef>
        </p:style>
        <p:txBody>
          <a:bodyPr lIns="72000" tIns="0" rIns="0" bIns="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p:txBody>
      </p:sp>
      <p:sp>
        <p:nvSpPr>
          <p:cNvPr id="35" name="角丸四角形 34"/>
          <p:cNvSpPr/>
          <p:nvPr/>
        </p:nvSpPr>
        <p:spPr>
          <a:xfrm>
            <a:off x="10990387" y="3050341"/>
            <a:ext cx="2521282" cy="1462227"/>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・ゲート通過角度での走行安定化</a:t>
            </a:r>
            <a:r>
              <a:rPr lang="en-US" altLang="ja-JP" sz="1050" dirty="0" smtClean="0">
                <a:latin typeface="+mn-ea"/>
              </a:rPr>
              <a:t/>
            </a:r>
            <a:br>
              <a:rPr lang="en-US" altLang="ja-JP" sz="1050" dirty="0" smtClean="0">
                <a:latin typeface="+mn-ea"/>
              </a:rPr>
            </a:br>
            <a:r>
              <a:rPr lang="ja-JP" altLang="en-US" sz="1000" dirty="0" smtClean="0">
                <a:latin typeface="+mn-ea"/>
              </a:rPr>
              <a:t>（ルックアップゲート危険回避実現</a:t>
            </a:r>
            <a:r>
              <a:rPr lang="en-US" altLang="ja-JP" sz="1000" dirty="0">
                <a:latin typeface="+mn-ea"/>
              </a:rPr>
              <a:t>3</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ゲート通過角度で走行する場合、光センサが取得する値が通常走行角度と異なるため、正常にライントレースを行うことが出来ない。そこで、ゲート通過前に輝度値制御の基準を変更することでゲート通過角度でのライントレースを実現した。</a:t>
            </a:r>
            <a:endParaRPr lang="en-US" altLang="ja-JP" sz="1000" dirty="0" smtClean="0">
              <a:latin typeface="+mn-ea"/>
            </a:endParaRPr>
          </a:p>
        </p:txBody>
      </p:sp>
      <p:sp>
        <p:nvSpPr>
          <p:cNvPr id="36" name="角丸四角形 35"/>
          <p:cNvSpPr/>
          <p:nvPr/>
        </p:nvSpPr>
        <p:spPr>
          <a:xfrm>
            <a:off x="11205881" y="7333580"/>
            <a:ext cx="2341039" cy="165618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・シーソー降下対策</a:t>
            </a:r>
            <a:r>
              <a:rPr lang="en-US" altLang="ja-JP" sz="1050" dirty="0" smtClean="0">
                <a:latin typeface="+mn-ea"/>
              </a:rPr>
              <a:t/>
            </a:r>
            <a:br>
              <a:rPr lang="en-US" altLang="ja-JP" sz="1050" dirty="0" smtClean="0">
                <a:latin typeface="+mn-ea"/>
              </a:rPr>
            </a:br>
            <a:r>
              <a:rPr lang="ja-JP" altLang="en-US" sz="1000" dirty="0" smtClean="0">
                <a:latin typeface="+mn-ea"/>
              </a:rPr>
              <a:t>（シーソー危険回避実現</a:t>
            </a:r>
            <a:r>
              <a:rPr lang="en-US" altLang="ja-JP" sz="1000" dirty="0" smtClean="0">
                <a:latin typeface="+mn-ea"/>
              </a:rPr>
              <a:t>4</a:t>
            </a:r>
            <a:r>
              <a:rPr lang="ja-JP" altLang="en-US" sz="1000" dirty="0" smtClean="0">
                <a:latin typeface="+mn-ea"/>
              </a:rPr>
              <a:t>）</a:t>
            </a:r>
            <a:endParaRPr lang="en-US" altLang="ja-JP" sz="1000" dirty="0">
              <a:latin typeface="+mn-ea"/>
            </a:endParaRPr>
          </a:p>
          <a:p>
            <a:r>
              <a:rPr lang="ja-JP" altLang="en-US" sz="1000" dirty="0" smtClean="0">
                <a:latin typeface="+mn-ea"/>
              </a:rPr>
              <a:t>シーソーが降下する際、ジャイロセンサの値が大きく変化し、車体の倒立制御が大きく揺らぐ。そこで、ジャイロセンサの値の変化を調べ、シーソーの降下を検知した際に、ジャイロオフセット値を調節することで車体の倒立制御の維持を実現した。</a:t>
            </a:r>
            <a:endParaRPr lang="en-US" altLang="ja-JP" sz="1000" dirty="0" smtClean="0">
              <a:latin typeface="+mn-ea"/>
            </a:endParaRPr>
          </a:p>
        </p:txBody>
      </p: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9" y="7664532"/>
            <a:ext cx="6621650" cy="188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1 つの角を切り取った四角形 48"/>
          <p:cNvSpPr/>
          <p:nvPr/>
        </p:nvSpPr>
        <p:spPr>
          <a:xfrm>
            <a:off x="6193530" y="8991578"/>
            <a:ext cx="1966741" cy="577594"/>
          </a:xfrm>
          <a:prstGeom prst="snip1Rect">
            <a:avLst/>
          </a:prstGeom>
        </p:spPr>
        <p:style>
          <a:lnRef idx="1">
            <a:schemeClr val="accent6"/>
          </a:lnRef>
          <a:fillRef idx="2">
            <a:schemeClr val="accent6"/>
          </a:fillRef>
          <a:effectRef idx="1">
            <a:schemeClr val="accent6"/>
          </a:effectRef>
          <a:fontRef idx="minor">
            <a:schemeClr val="dk1"/>
          </a:fontRef>
        </p:style>
        <p:txBody>
          <a:bodyPr lIns="72000" tIns="36000" rIns="36000" bIns="36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曲率半径</a:t>
            </a:r>
            <a:r>
              <a:rPr kumimoji="1" lang="en-US" altLang="ja-JP" sz="1100" dirty="0" smtClean="0">
                <a:latin typeface="メイリオ" pitchFamily="50" charset="-128"/>
                <a:ea typeface="メイリオ" pitchFamily="50" charset="-128"/>
                <a:cs typeface="メイリオ" pitchFamily="50" charset="-128"/>
              </a:rPr>
              <a:t>PID</a:t>
            </a:r>
            <a:r>
              <a:rPr kumimoji="1" lang="ja-JP" altLang="en-US" sz="1100" dirty="0" smtClean="0">
                <a:latin typeface="メイリオ" pitchFamily="50" charset="-128"/>
                <a:ea typeface="メイリオ" pitchFamily="50" charset="-128"/>
                <a:cs typeface="メイリオ" pitchFamily="50" charset="-128"/>
              </a:rPr>
              <a:t>制御、自己位置推定</a:t>
            </a:r>
            <a:endParaRPr kumimoji="1" lang="en-US" altLang="ja-JP" sz="1050" dirty="0" smtClean="0">
              <a:latin typeface="メイリオ" pitchFamily="50" charset="-128"/>
              <a:ea typeface="メイリオ" pitchFamily="50" charset="-128"/>
              <a:cs typeface="メイリオ" pitchFamily="50" charset="-128"/>
            </a:endParaRPr>
          </a:p>
        </p:txBody>
      </p:sp>
      <p:sp>
        <p:nvSpPr>
          <p:cNvPr id="37" name="角丸四角形 36"/>
          <p:cNvSpPr/>
          <p:nvPr/>
        </p:nvSpPr>
        <p:spPr>
          <a:xfrm>
            <a:off x="3623767" y="6619602"/>
            <a:ext cx="3654290" cy="1031728"/>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・ペットボトル検知の精度向上</a:t>
            </a:r>
            <a:r>
              <a:rPr lang="en-US" altLang="ja-JP" sz="1050" dirty="0" smtClean="0">
                <a:latin typeface="+mn-ea"/>
              </a:rPr>
              <a:t/>
            </a:r>
            <a:br>
              <a:rPr lang="en-US" altLang="ja-JP" sz="1050" dirty="0" smtClean="0">
                <a:latin typeface="+mn-ea"/>
              </a:rPr>
            </a:br>
            <a:r>
              <a:rPr lang="ja-JP" altLang="en-US" sz="1000" dirty="0" smtClean="0">
                <a:latin typeface="+mn-ea"/>
              </a:rPr>
              <a:t>（ドリフトターン危険回避実現</a:t>
            </a:r>
            <a:r>
              <a:rPr lang="en-US" altLang="ja-JP" sz="1000" dirty="0" smtClean="0">
                <a:latin typeface="+mn-ea"/>
              </a:rPr>
              <a:t>1</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大会のコース上にはいくつかのオブジェが</a:t>
            </a:r>
            <a:r>
              <a:rPr lang="ja-JP" altLang="en-US" sz="1000" dirty="0">
                <a:latin typeface="+mn-ea"/>
              </a:rPr>
              <a:t>置いて</a:t>
            </a:r>
            <a:r>
              <a:rPr lang="ja-JP" altLang="en-US" sz="1000" dirty="0" smtClean="0">
                <a:latin typeface="+mn-ea"/>
              </a:rPr>
              <a:t>あり、ペットボトルを検知する際にそれらを誤って検知する可能性がある。そこで、ライン上かつペットボトルに最も近い位置で停止し検知を行うことで誤検知防止を実現した。</a:t>
            </a:r>
            <a:endParaRPr lang="en-US" altLang="ja-JP" sz="1000" dirty="0" smtClean="0">
              <a:latin typeface="+mn-ea"/>
            </a:endParaRPr>
          </a:p>
        </p:txBody>
      </p:sp>
      <p:sp>
        <p:nvSpPr>
          <p:cNvPr id="41" name="角丸四角形 40"/>
          <p:cNvSpPr/>
          <p:nvPr/>
        </p:nvSpPr>
        <p:spPr>
          <a:xfrm>
            <a:off x="5928450" y="3005709"/>
            <a:ext cx="2304256" cy="666621"/>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・直角部分</a:t>
            </a:r>
            <a:r>
              <a:rPr lang="ja-JP" altLang="en-US" sz="1050" dirty="0" smtClean="0">
                <a:latin typeface="+mn-ea"/>
              </a:rPr>
              <a:t>検知</a:t>
            </a:r>
            <a:endParaRPr lang="en-US" altLang="ja-JP" sz="1050" dirty="0" smtClean="0">
              <a:latin typeface="+mn-ea"/>
            </a:endParaRPr>
          </a:p>
          <a:p>
            <a:r>
              <a:rPr lang="ja-JP" altLang="en-US" sz="900" dirty="0" smtClean="0">
                <a:latin typeface="+mn-ea"/>
              </a:rPr>
              <a:t>調査</a:t>
            </a:r>
            <a:r>
              <a:rPr lang="ja-JP" altLang="en-US" sz="900" dirty="0">
                <a:latin typeface="+mn-ea"/>
              </a:rPr>
              <a:t>の結果輝度値制御の基準値の</a:t>
            </a:r>
            <a:r>
              <a:rPr lang="en-US" altLang="ja-JP" sz="900" dirty="0">
                <a:latin typeface="+mn-ea"/>
              </a:rPr>
              <a:t>0.97</a:t>
            </a:r>
            <a:r>
              <a:rPr lang="ja-JP" altLang="en-US" sz="900" dirty="0">
                <a:latin typeface="+mn-ea"/>
              </a:rPr>
              <a:t>倍の値を示す事が分かった。そこで、その値を検知したらその場で停止、回転することでライン上にいながらにして直角の旋回を実現すること</a:t>
            </a:r>
            <a:r>
              <a:rPr lang="ja-JP" altLang="en-US" sz="900" dirty="0" smtClean="0">
                <a:latin typeface="+mn-ea"/>
              </a:rPr>
              <a:t>が</a:t>
            </a:r>
            <a:endParaRPr lang="en-US" altLang="ja-JP" sz="900" dirty="0">
              <a:latin typeface="+mn-ea"/>
            </a:endParaRPr>
          </a:p>
        </p:txBody>
      </p:sp>
      <p:pic>
        <p:nvPicPr>
          <p:cNvPr id="7" name="図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8589" y="5842961"/>
            <a:ext cx="807172" cy="2953576"/>
          </a:xfrm>
          <a:prstGeom prst="rect">
            <a:avLst/>
          </a:prstGeom>
        </p:spPr>
      </p:pic>
      <p:sp>
        <p:nvSpPr>
          <p:cNvPr id="5" name="テキスト ボックス 4"/>
          <p:cNvSpPr txBox="1"/>
          <p:nvPr/>
        </p:nvSpPr>
        <p:spPr>
          <a:xfrm>
            <a:off x="701155" y="1620436"/>
            <a:ext cx="7200800" cy="461665"/>
          </a:xfrm>
          <a:prstGeom prst="rect">
            <a:avLst/>
          </a:prstGeom>
          <a:noFill/>
        </p:spPr>
        <p:txBody>
          <a:bodyPr wrap="square" rtlCol="0">
            <a:spAutoFit/>
          </a:bodyPr>
          <a:lstStyle/>
          <a:p>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そこに潜む危険を考え</a:t>
            </a:r>
            <a:r>
              <a:rPr lang="en-US" altLang="ja-JP" sz="1200" dirty="0" smtClean="0"/>
              <a:t>,</a:t>
            </a:r>
            <a:r>
              <a:rPr lang="ja-JP" altLang="en-US" sz="1200" dirty="0" smtClean="0"/>
              <a:t>その解決策を考えた。</a:t>
            </a:r>
            <a:endParaRPr kumimoji="1" lang="en-US" altLang="ja-JP" sz="1200" dirty="0" smtClean="0"/>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4109</TotalTime>
  <Words>1737</Words>
  <Application>Microsoft Office PowerPoint</Application>
  <PresentationFormat>ユーザー設定</PresentationFormat>
  <Paragraphs>285</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191</cp:revision>
  <cp:lastPrinted>2012-09-09T00:35:56Z</cp:lastPrinted>
  <dcterms:created xsi:type="dcterms:W3CDTF">2012-09-03T09:45:52Z</dcterms:created>
  <dcterms:modified xsi:type="dcterms:W3CDTF">2012-09-09T16:32:29Z</dcterms:modified>
</cp:coreProperties>
</file>