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9" autoAdjust="0"/>
    <p:restoredTop sz="99779" autoAdjust="0"/>
  </p:normalViewPr>
  <p:slideViewPr>
    <p:cSldViewPr>
      <p:cViewPr varScale="1">
        <p:scale>
          <a:sx n="85" d="100"/>
          <a:sy n="85" d="100"/>
        </p:scale>
        <p:origin x="-1878" y="-132"/>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65366848"/>
        <c:axId val="65367424"/>
      </c:scatterChart>
      <c:valAx>
        <c:axId val="65366848"/>
        <c:scaling>
          <c:orientation val="minMax"/>
        </c:scaling>
        <c:delete val="1"/>
        <c:axPos val="b"/>
        <c:numFmt formatCode="General" sourceLinked="1"/>
        <c:majorTickMark val="out"/>
        <c:minorTickMark val="none"/>
        <c:tickLblPos val="nextTo"/>
        <c:crossAx val="65367424"/>
        <c:crosses val="autoZero"/>
        <c:crossBetween val="midCat"/>
      </c:valAx>
      <c:valAx>
        <c:axId val="65367424"/>
        <c:scaling>
          <c:orientation val="minMax"/>
        </c:scaling>
        <c:delete val="1"/>
        <c:axPos val="l"/>
        <c:numFmt formatCode="General" sourceLinked="1"/>
        <c:majorTickMark val="out"/>
        <c:minorTickMark val="none"/>
        <c:tickLblPos val="nextTo"/>
        <c:crossAx val="6536684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88636928"/>
        <c:axId val="65369152"/>
      </c:lineChart>
      <c:catAx>
        <c:axId val="88636928"/>
        <c:scaling>
          <c:orientation val="minMax"/>
        </c:scaling>
        <c:delete val="1"/>
        <c:axPos val="b"/>
        <c:majorTickMark val="out"/>
        <c:minorTickMark val="none"/>
        <c:tickLblPos val="nextTo"/>
        <c:crossAx val="65369152"/>
        <c:crosses val="autoZero"/>
        <c:auto val="1"/>
        <c:lblAlgn val="ctr"/>
        <c:lblOffset val="100"/>
        <c:noMultiLvlLbl val="0"/>
      </c:catAx>
      <c:valAx>
        <c:axId val="65369152"/>
        <c:scaling>
          <c:orientation val="minMax"/>
        </c:scaling>
        <c:delete val="0"/>
        <c:axPos val="l"/>
        <c:majorGridlines/>
        <c:numFmt formatCode="General" sourceLinked="1"/>
        <c:majorTickMark val="out"/>
        <c:minorTickMark val="none"/>
        <c:tickLblPos val="nextTo"/>
        <c:crossAx val="88636928"/>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2012/9/8</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06" y="7532802"/>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533798"/>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スニーキング画伯</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ツボ押しギタリスト　ラブ＆甘栗</a:t>
            </a:r>
            <a:endParaRPr lang="en-US" altLang="ja-JP" sz="1800" dirty="0"/>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smtClean="0"/>
              <a:t>（</a:t>
            </a:r>
            <a:r>
              <a:rPr lang="ja-JP" altLang="en-US" sz="1800" dirty="0"/>
              <a:t>組込みソフトウェアにおけるモデリングは</a:t>
            </a:r>
          </a:p>
          <a:p>
            <a:pPr marL="481013" indent="-481013" defTabSz="1279525">
              <a:lnSpc>
                <a:spcPct val="80000"/>
              </a:lnSpc>
              <a:spcBef>
                <a:spcPct val="20000"/>
              </a:spcBef>
            </a:pPr>
            <a:r>
              <a:rPr lang="ja-JP" altLang="en-US" sz="1800" dirty="0"/>
              <a:t>　　　　今後どのような存在となっていくか）</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 </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478127631"/>
              </p:ext>
            </p:extLst>
          </p:nvPr>
        </p:nvGraphicFramePr>
        <p:xfrm>
          <a:off x="8880351" y="1765669"/>
          <a:ext cx="4633135" cy="2465956"/>
        </p:xfrm>
        <a:graphic>
          <a:graphicData uri="http://schemas.openxmlformats.org/drawingml/2006/table">
            <a:tbl>
              <a:tblPr firstRow="1" bandRow="1">
                <a:tableStyleId>{5C22544A-7EE6-4342-B048-85BDC9FD1C3A}</a:tableStyleId>
              </a:tblPr>
              <a:tblGrid>
                <a:gridCol w="1296145"/>
                <a:gridCol w="3336990"/>
              </a:tblGrid>
              <a:tr h="395995">
                <a:tc gridSpan="2">
                  <a:txBody>
                    <a:bodyPr/>
                    <a:lstStyle/>
                    <a:p>
                      <a:pPr indent="133350" algn="ctr">
                        <a:spcAft>
                          <a:spcPts val="0"/>
                        </a:spcAft>
                      </a:pPr>
                      <a:r>
                        <a:rPr lang="ja-JP" sz="1400" kern="100" dirty="0">
                          <a:effectLst/>
                        </a:rPr>
                        <a:t>ユースケース記述</a:t>
                      </a:r>
                      <a:endParaRPr lang="ja-JP" sz="14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309742">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173479">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・高速かつ正確なライントレース</a:t>
            </a:r>
            <a:endParaRPr lang="en-US" altLang="ja-JP" sz="1600" dirty="0" smtClean="0"/>
          </a:p>
          <a:p>
            <a:r>
              <a:rPr kumimoji="1" lang="ja-JP" altLang="en-US" sz="1600" dirty="0" smtClean="0"/>
              <a:t>・区間に応じた走行</a:t>
            </a:r>
            <a:r>
              <a:rPr kumimoji="1" lang="en-US" altLang="ja-JP" sz="1600" dirty="0" smtClean="0"/>
              <a:t/>
            </a:r>
            <a:br>
              <a:rPr kumimoji="1" lang="en-US" altLang="ja-JP" sz="1600" dirty="0" smtClean="0"/>
            </a:br>
            <a:r>
              <a:rPr lang="ja-JP" altLang="en-US" sz="1600" dirty="0"/>
              <a:t>・</a:t>
            </a:r>
            <a:r>
              <a:rPr lang="ja-JP" altLang="en-US" sz="1600" dirty="0" smtClean="0"/>
              <a:t>全難所のクリア</a:t>
            </a:r>
            <a:endParaRPr lang="en-US" altLang="ja-JP" sz="1600" dirty="0"/>
          </a:p>
        </p:txBody>
      </p:sp>
      <p:sp>
        <p:nvSpPr>
          <p:cNvPr id="20" name="角丸四角形吹き出し 19"/>
          <p:cNvSpPr/>
          <p:nvPr/>
        </p:nvSpPr>
        <p:spPr>
          <a:xfrm>
            <a:off x="3047703" y="3480218"/>
            <a:ext cx="2448272" cy="816326"/>
          </a:xfrm>
          <a:prstGeom prst="wedgeRoundRectCallout">
            <a:avLst>
              <a:gd name="adj1" fmla="val 69427"/>
              <a:gd name="adj2" fmla="val 2827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0400" y="1195200"/>
            <a:ext cx="6111745"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0400" y="4394370"/>
            <a:ext cx="6111522"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5465180" y="3856834"/>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619" y="3968764"/>
            <a:ext cx="4032251" cy="2262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右矢印 52"/>
          <p:cNvSpPr/>
          <p:nvPr/>
        </p:nvSpPr>
        <p:spPr>
          <a:xfrm rot="16200000">
            <a:off x="6837941" y="422538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11" y="5172757"/>
            <a:ext cx="12725553" cy="420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8113537" y="1743881"/>
            <a:ext cx="7934840" cy="938719"/>
          </a:xfrm>
          <a:prstGeom prst="rect">
            <a:avLst/>
          </a:prstGeom>
          <a:solidFill>
            <a:schemeClr val="tx2">
              <a:lumMod val="20000"/>
              <a:lumOff val="80000"/>
            </a:schemeClr>
          </a:solid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 好タイムを記録するためには区間に応じた旋回量の計算が必要である</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が要求分析からわかった</a:t>
            </a:r>
            <a:r>
              <a:rPr lang="en-US" altLang="ja-JP" sz="1100" dirty="0" smtClean="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そこで、私たちは</a:t>
            </a:r>
            <a:r>
              <a:rPr lang="en-US" altLang="ja-JP" sz="1100" dirty="0" smtClean="0">
                <a:latin typeface="メイリオ" pitchFamily="50" charset="-128"/>
                <a:ea typeface="メイリオ" pitchFamily="50" charset="-128"/>
                <a:cs typeface="メイリオ" pitchFamily="50" charset="-128"/>
              </a:rPr>
              <a:t>ET</a:t>
            </a:r>
            <a:r>
              <a:rPr lang="ja-JP" altLang="en-US" sz="1100" dirty="0" smtClean="0">
                <a:latin typeface="メイリオ" pitchFamily="50" charset="-128"/>
                <a:ea typeface="メイリオ" pitchFamily="50" charset="-128"/>
                <a:cs typeface="メイリオ" pitchFamily="50" charset="-128"/>
              </a:rPr>
              <a:t>ロボコンにおけるコースは以下のように分析した</a:t>
            </a:r>
            <a:r>
              <a:rPr lang="en-US" altLang="ja-JP" sz="1100" dirty="0" smtClean="0">
                <a:latin typeface="メイリオ" pitchFamily="50" charset="-128"/>
                <a:ea typeface="メイリオ" pitchFamily="50" charset="-128"/>
                <a:cs typeface="メイリオ" pitchFamily="50" charset="-128"/>
              </a:rPr>
              <a:t>.</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下図のようにコースは細かく分割された</a:t>
            </a:r>
            <a:r>
              <a:rPr lang="ja-JP" altLang="en-US" sz="1100" u="sng" dirty="0" smtClean="0">
                <a:latin typeface="メイリオ" pitchFamily="50" charset="-128"/>
                <a:ea typeface="メイリオ" pitchFamily="50" charset="-128"/>
                <a:cs typeface="メイリオ" pitchFamily="50" charset="-128"/>
              </a:rPr>
              <a:t>区間の連続</a:t>
            </a:r>
            <a:r>
              <a:rPr lang="ja-JP" altLang="en-US" sz="1100" dirty="0" smtClean="0">
                <a:latin typeface="メイリオ" pitchFamily="50" charset="-128"/>
                <a:ea typeface="メイリオ" pitchFamily="50" charset="-128"/>
                <a:cs typeface="メイリオ" pitchFamily="50" charset="-128"/>
              </a:rPr>
              <a:t>によって構成される．区間ごとに最適な前進量などの</a:t>
            </a:r>
            <a:r>
              <a:rPr lang="ja-JP" altLang="en-US" sz="1100" u="sng" dirty="0" smtClean="0">
                <a:latin typeface="メイリオ" pitchFamily="50" charset="-128"/>
                <a:ea typeface="メイリオ" pitchFamily="50" charset="-128"/>
                <a:cs typeface="メイリオ" pitchFamily="50" charset="-128"/>
              </a:rPr>
              <a:t>パラメータ</a:t>
            </a:r>
            <a:r>
              <a:rPr lang="ja-JP" altLang="en-US" sz="1100" dirty="0" smtClean="0">
                <a:latin typeface="メイリオ" pitchFamily="50" charset="-128"/>
                <a:ea typeface="メイリオ" pitchFamily="50" charset="-128"/>
                <a:cs typeface="メイリオ" pitchFamily="50" charset="-128"/>
              </a:rPr>
              <a:t>と</a:t>
            </a:r>
            <a:r>
              <a:rPr lang="ja-JP" altLang="en-US" sz="1100" u="sng" dirty="0" smtClean="0">
                <a:latin typeface="メイリオ" pitchFamily="50" charset="-128"/>
                <a:ea typeface="メイリオ" pitchFamily="50" charset="-128"/>
                <a:cs typeface="メイリオ" pitchFamily="50" charset="-128"/>
              </a:rPr>
              <a:t>区間の切替条件</a:t>
            </a:r>
            <a:r>
              <a:rPr lang="ja-JP" altLang="en-US" sz="1100" dirty="0">
                <a:latin typeface="メイリオ" pitchFamily="50" charset="-128"/>
                <a:ea typeface="メイリオ" pitchFamily="50" charset="-128"/>
                <a:cs typeface="メイリオ" pitchFamily="50" charset="-128"/>
              </a:rPr>
              <a:t>が</a:t>
            </a:r>
            <a:r>
              <a:rPr lang="ja-JP" altLang="en-US" sz="1100" dirty="0" smtClean="0">
                <a:latin typeface="メイリオ" pitchFamily="50" charset="-128"/>
                <a:ea typeface="メイリオ" pitchFamily="50" charset="-128"/>
                <a:cs typeface="メイリオ" pitchFamily="50" charset="-128"/>
              </a:rPr>
              <a:t>あり、それらは一対一対応している</a:t>
            </a:r>
            <a:r>
              <a:rPr lang="en-US" altLang="ja-JP" sz="1100" dirty="0" smtClean="0">
                <a:latin typeface="メイリオ" pitchFamily="50" charset="-128"/>
                <a:ea typeface="メイリオ" pitchFamily="50" charset="-128"/>
                <a:cs typeface="メイリオ" pitchFamily="50" charset="-128"/>
              </a:rPr>
              <a:t>.</a:t>
            </a:r>
            <a:r>
              <a:rPr lang="ja-JP" altLang="en-US" sz="1100" dirty="0" smtClean="0"/>
              <a:t>難所</a:t>
            </a:r>
            <a:r>
              <a:rPr lang="ja-JP" altLang="en-US" sz="1100" dirty="0"/>
              <a:t>エリアで</a:t>
            </a:r>
            <a:r>
              <a:rPr lang="ja-JP" altLang="en-US" sz="1100" dirty="0" smtClean="0"/>
              <a:t>は下図で</a:t>
            </a:r>
            <a:r>
              <a:rPr lang="ja-JP" altLang="en-US" sz="1100" dirty="0"/>
              <a:t>区切った区間よりも細かく区間が</a:t>
            </a:r>
            <a:r>
              <a:rPr lang="ja-JP" altLang="en-US" sz="1100" dirty="0" smtClean="0"/>
              <a:t>存在</a:t>
            </a:r>
            <a:r>
              <a:rPr lang="ja-JP" altLang="en-US" sz="1100" dirty="0"/>
              <a:t>する</a:t>
            </a:r>
            <a:r>
              <a:rPr lang="ja-JP" altLang="en-US" sz="1100" dirty="0" smtClean="0"/>
              <a:t>．（例：階段</a:t>
            </a:r>
            <a:r>
              <a:rPr lang="ja-JP" altLang="en-US" sz="1100" dirty="0"/>
              <a:t>エリアでの区間</a:t>
            </a:r>
            <a:r>
              <a:rPr lang="ja-JP" altLang="en-US" sz="1100" dirty="0" smtClean="0"/>
              <a:t>分割）それぞれ</a:t>
            </a:r>
            <a:r>
              <a:rPr lang="ja-JP" altLang="en-US" sz="1100" dirty="0"/>
              <a:t>の区間での動作は</a:t>
            </a:r>
            <a:r>
              <a:rPr lang="en-US" altLang="ja-JP" sz="1100" dirty="0"/>
              <a:t>P4</a:t>
            </a:r>
            <a:r>
              <a:rPr lang="ja-JP" altLang="en-US" sz="1100" dirty="0"/>
              <a:t>走行戦略</a:t>
            </a:r>
            <a:r>
              <a:rPr lang="ja-JP" altLang="en-US" sz="1100" dirty="0" smtClean="0"/>
              <a:t>参照</a:t>
            </a:r>
            <a:r>
              <a:rPr lang="ja-JP" altLang="en-US" sz="1100" dirty="0"/>
              <a:t>．</a:t>
            </a:r>
          </a:p>
        </p:txBody>
      </p:sp>
      <p:grpSp>
        <p:nvGrpSpPr>
          <p:cNvPr id="145" name="グループ化 144"/>
          <p:cNvGrpSpPr/>
          <p:nvPr/>
        </p:nvGrpSpPr>
        <p:grpSpPr>
          <a:xfrm>
            <a:off x="549092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000031" y="2562908"/>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a:t>
            </a:r>
            <a:r>
              <a:rPr lang="ja-JP" altLang="en-US" sz="1050" dirty="0" smtClean="0"/>
              <a:t>ある</a:t>
            </a:r>
            <a:endParaRPr lang="ja-JP" altLang="en-US" sz="1050" dirty="0"/>
          </a:p>
        </p:txBody>
      </p:sp>
      <p:grpSp>
        <p:nvGrpSpPr>
          <p:cNvPr id="18" name="グループ化 17"/>
          <p:cNvGrpSpPr/>
          <p:nvPr/>
        </p:nvGrpSpPr>
        <p:grpSpPr>
          <a:xfrm>
            <a:off x="798711" y="2593279"/>
            <a:ext cx="4121200" cy="2205827"/>
            <a:chOff x="939358" y="6252440"/>
            <a:chExt cx="4309905" cy="2963692"/>
          </a:xfrm>
        </p:grpSpPr>
        <p:grpSp>
          <p:nvGrpSpPr>
            <p:cNvPr id="104" name="グループ化 103"/>
            <p:cNvGrpSpPr/>
            <p:nvPr/>
          </p:nvGrpSpPr>
          <p:grpSpPr>
            <a:xfrm>
              <a:off x="939358" y="6252440"/>
              <a:ext cx="4309905" cy="2963692"/>
              <a:chOff x="4856321" y="5016624"/>
              <a:chExt cx="4309905" cy="2963692"/>
            </a:xfrm>
          </p:grpSpPr>
          <p:pic>
            <p:nvPicPr>
              <p:cNvPr id="10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 r="1089"/>
              <a:stretch/>
            </p:blipFill>
            <p:spPr bwMode="auto">
              <a:xfrm>
                <a:off x="4856321" y="5016624"/>
                <a:ext cx="4309905" cy="29636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754326"/>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a:t>
            </a:r>
            <a:r>
              <a:rPr lang="ja-JP" altLang="en-US" sz="1200" dirty="0" smtClean="0">
                <a:latin typeface="メイリオ" pitchFamily="50" charset="-128"/>
                <a:ea typeface="メイリオ" pitchFamily="50" charset="-128"/>
                <a:cs typeface="メイリオ" pitchFamily="50" charset="-128"/>
              </a:rPr>
              <a:t>検出部は区間</a:t>
            </a:r>
            <a:r>
              <a:rPr lang="ja-JP" altLang="en-US" sz="1200" dirty="0" smtClean="0">
                <a:latin typeface="メイリオ" pitchFamily="50" charset="-128"/>
                <a:ea typeface="メイリオ" pitchFamily="50" charset="-128"/>
                <a:cs typeface="メイリオ" pitchFamily="50" charset="-128"/>
              </a:rPr>
              <a:t>の切り替えを検知し、司令部に通知する役割を持つ</a:t>
            </a:r>
            <a:r>
              <a:rPr lang="ja-JP" altLang="en-US" sz="1200" dirty="0" smtClean="0">
                <a:latin typeface="メイリオ" pitchFamily="50" charset="-128"/>
                <a:ea typeface="メイリオ" pitchFamily="50" charset="-128"/>
                <a:cs typeface="メイリオ" pitchFamily="50" charset="-128"/>
              </a:rPr>
              <a:t>。この構成により、開発者</a:t>
            </a:r>
            <a:r>
              <a:rPr lang="ja-JP" altLang="en-US" sz="1200" dirty="0" smtClean="0">
                <a:latin typeface="メイリオ" pitchFamily="50" charset="-128"/>
                <a:ea typeface="メイリオ" pitchFamily="50" charset="-128"/>
                <a:cs typeface="メイリオ" pitchFamily="50" charset="-128"/>
              </a:rPr>
              <a:t>は区間の情報を設計することに専念でき、かつ、それらは他に影響を及ぼさないのでチームでの開発が用意になった。来年度も似たような区間が存在すれば使い回し、異なる区間があっても、区間情報を設計すれば新しい迅速に新規約に対応することが可能となる。</a:t>
            </a:r>
            <a:endParaRPr lang="en-US" altLang="ja-JP" sz="1200" dirty="0" smtClean="0"/>
          </a:p>
        </p:txBody>
      </p:sp>
      <p:sp>
        <p:nvSpPr>
          <p:cNvPr id="103" name="テキスト ボックス 102"/>
          <p:cNvSpPr txBox="1"/>
          <p:nvPr/>
        </p:nvSpPr>
        <p:spPr>
          <a:xfrm>
            <a:off x="674049" y="1592100"/>
            <a:ext cx="8246157" cy="830997"/>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コース</a:t>
            </a:r>
            <a:r>
              <a:rPr lang="ja-JP" altLang="en-US" sz="1200" dirty="0" smtClean="0">
                <a:latin typeface="メイリオ" pitchFamily="50" charset="-128"/>
                <a:ea typeface="メイリオ" pitchFamily="50" charset="-128"/>
                <a:cs typeface="メイリオ" pitchFamily="50" charset="-128"/>
              </a:rPr>
              <a:t>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によって構成されるものと分析した．区間ごとに最適な前進量など</a:t>
            </a:r>
            <a:r>
              <a:rPr lang="ja-JP" altLang="en-US" sz="1200" dirty="0" smtClean="0">
                <a:latin typeface="メイリオ" pitchFamily="50" charset="-128"/>
                <a:ea typeface="メイリオ" pitchFamily="50" charset="-128"/>
                <a:cs typeface="メイリオ" pitchFamily="50" charset="-128"/>
              </a:rPr>
              <a:t>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が切り替わるまでの間同一のパラメータを</a:t>
            </a:r>
            <a:r>
              <a:rPr lang="ja-JP" altLang="en-US" sz="1200" dirty="0" smtClean="0">
                <a:latin typeface="メイリオ" pitchFamily="50" charset="-128"/>
                <a:ea typeface="メイリオ" pitchFamily="50" charset="-128"/>
                <a:cs typeface="メイリオ" pitchFamily="50" charset="-128"/>
              </a:rPr>
              <a:t>用いてを走行する</a:t>
            </a:r>
            <a:r>
              <a:rPr lang="en-US" altLang="ja-JP"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r>
              <a:rPr lang="ja-JP" altLang="en-US" sz="1200" dirty="0" smtClean="0"/>
              <a:t>．</a:t>
            </a:r>
            <a:endParaRPr lang="ja-JP" altLang="en-US" sz="12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4387" y="3312474"/>
            <a:ext cx="2073374" cy="13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62" name="右矢印 261"/>
          <p:cNvSpPr/>
          <p:nvPr/>
        </p:nvSpPr>
        <p:spPr>
          <a:xfrm rot="5400000">
            <a:off x="11566103" y="405023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8376295" y="5256777"/>
            <a:ext cx="1296144" cy="2496151"/>
            <a:chOff x="7296175" y="6618851"/>
            <a:chExt cx="1296144" cy="2496151"/>
          </a:xfrm>
        </p:grpSpPr>
        <p:sp>
          <p:nvSpPr>
            <p:cNvPr id="97" name="角丸四角形吹き出し 96"/>
            <p:cNvSpPr/>
            <p:nvPr/>
          </p:nvSpPr>
          <p:spPr>
            <a:xfrm>
              <a:off x="7656215" y="6618851"/>
              <a:ext cx="936104" cy="774037"/>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走行モードとは倒立走行か尻尾走行かを</a:t>
              </a:r>
              <a:r>
                <a:rPr lang="ja-JP" altLang="en-US" sz="900" dirty="0"/>
                <a:t>表す</a:t>
              </a:r>
              <a:r>
                <a:rPr lang="ja-JP" altLang="en-US" sz="900" dirty="0" smtClean="0"/>
                <a:t>モード</a:t>
              </a:r>
              <a:endParaRPr lang="ja-JP" altLang="en-US" sz="900" dirty="0"/>
            </a:p>
          </p:txBody>
        </p:sp>
        <p:cxnSp>
          <p:nvCxnSpPr>
            <p:cNvPr id="7" name="直線コネクタ 6"/>
            <p:cNvCxnSpPr/>
            <p:nvPr/>
          </p:nvCxnSpPr>
          <p:spPr>
            <a:xfrm flipH="1">
              <a:off x="7296175" y="7392888"/>
              <a:ext cx="432048" cy="172211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9" name="角丸四角形吹き出し 188"/>
          <p:cNvSpPr/>
          <p:nvPr/>
        </p:nvSpPr>
        <p:spPr>
          <a:xfrm>
            <a:off x="10157420" y="8956025"/>
            <a:ext cx="1310675" cy="451638"/>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790684" y="5678308"/>
            <a:ext cx="1440160" cy="705012"/>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駆動パラメータの設定は区間が切り替わった時のみに行われる。</a:t>
            </a:r>
            <a:r>
              <a:rPr lang="en-US" altLang="ja-JP" sz="900" dirty="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p:nvPr/>
        </p:nvCxnSpPr>
        <p:spPr>
          <a:xfrm flipH="1">
            <a:off x="9096376" y="6168752"/>
            <a:ext cx="795286" cy="858019"/>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3" y="5254115"/>
            <a:ext cx="3275761" cy="2498813"/>
            <a:chOff x="5423967" y="7094396"/>
            <a:chExt cx="3275761" cy="2733221"/>
          </a:xfrm>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）にもとづいて旋回量を算出する。同時に高速走行における旋回量の確保も行なっている。詳細</a:t>
              </a:r>
              <a:r>
                <a:rPr lang="ja-JP" altLang="en-US" sz="900" dirty="0"/>
                <a:t>は</a:t>
              </a:r>
              <a:r>
                <a:rPr lang="en-US" altLang="ja-JP" sz="900" dirty="0"/>
                <a:t>P5</a:t>
              </a:r>
              <a:r>
                <a:rPr lang="ja-JP" altLang="en-US" sz="900" dirty="0"/>
                <a:t>要素技術を参照</a:t>
              </a:r>
              <a:endParaRPr lang="ja-JP" altLang="en-US" sz="900" dirty="0"/>
            </a:p>
          </p:txBody>
        </p:sp>
        <p:cxnSp>
          <p:nvCxnSpPr>
            <p:cNvPr id="196" name="直線コネクタ 195"/>
            <p:cNvCxnSpPr/>
            <p:nvPr/>
          </p:nvCxnSpPr>
          <p:spPr>
            <a:xfrm flipH="1">
              <a:off x="5423967" y="8180931"/>
              <a:ext cx="1584176" cy="1646686"/>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882609" y="5397640"/>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された区間切替条件を元に、区間の切替を判断し通知する</a:t>
            </a:r>
            <a:r>
              <a:rPr lang="ja-JP" altLang="en-US" sz="900" dirty="0" smtClean="0"/>
              <a:t>。青色のクラスで示された、各検出器</a:t>
            </a:r>
            <a:r>
              <a:rPr lang="ja-JP" altLang="en-US" sz="900" dirty="0"/>
              <a:t>に一定周期</a:t>
            </a:r>
            <a:r>
              <a:rPr lang="ja-JP" altLang="en-US" sz="900" dirty="0" smtClean="0"/>
              <a:t>でポ検知</a:t>
            </a:r>
            <a:r>
              <a:rPr lang="ja-JP" altLang="en-US" sz="900" dirty="0"/>
              <a:t>したか確認する。</a:t>
            </a:r>
            <a:endParaRPr lang="ja-JP" altLang="en-US" sz="900" dirty="0"/>
          </a:p>
        </p:txBody>
      </p:sp>
      <p:cxnSp>
        <p:nvCxnSpPr>
          <p:cNvPr id="199" name="直線コネクタ 198"/>
          <p:cNvCxnSpPr/>
          <p:nvPr/>
        </p:nvCxnSpPr>
        <p:spPr>
          <a:xfrm>
            <a:off x="1733240" y="6247466"/>
            <a:ext cx="1093168" cy="102902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方位計測，路面輝度値変化検出，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車体傾き検知，衝撃吸収，ライン復帰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前方障害物検知，方位計測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pic>
        <p:nvPicPr>
          <p:cNvPr id="307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276" y="5728382"/>
            <a:ext cx="7329403" cy="209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が頻繁にある．そこで，ラインを探し出し復帰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3417</TotalTime>
  <Words>1686</Words>
  <Application>Microsoft Office PowerPoint</Application>
  <PresentationFormat>ユーザー設定</PresentationFormat>
  <Paragraphs>266</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113</cp:revision>
  <cp:lastPrinted>2012-09-07T00:42:03Z</cp:lastPrinted>
  <dcterms:created xsi:type="dcterms:W3CDTF">2012-09-03T09:45:52Z</dcterms:created>
  <dcterms:modified xsi:type="dcterms:W3CDTF">2012-09-08T08:10:40Z</dcterms:modified>
</cp:coreProperties>
</file>