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801600" cy="9601200" type="A3"/>
  <p:notesSz cx="6797675" cy="9872663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4" autoAdjust="0"/>
  </p:normalViewPr>
  <p:slideViewPr>
    <p:cSldViewPr>
      <p:cViewPr>
        <p:scale>
          <a:sx n="125" d="100"/>
          <a:sy n="125" d="100"/>
        </p:scale>
        <p:origin x="-72" y="83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70A06-F2D3-45A5-8CBA-0AAA8C67E922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0BF9C-EE01-4023-9F4A-05B89A3D4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67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0BF9C-EE01-4023-9F4A-05B89A3D472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32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50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2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9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50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03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30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4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61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3579-71A0-4B81-AD3A-70821F25B07F}" type="datetimeFigureOut">
              <a:rPr kumimoji="1" lang="ja-JP" altLang="en-US" smtClean="0"/>
              <a:t>2012/9/6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0187-7179-4B7F-BFB3-BAFC4C1817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9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80120" y="875592"/>
            <a:ext cx="7128792" cy="39604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441923" y="2695655"/>
            <a:ext cx="2574501" cy="2123494"/>
            <a:chOff x="297906" y="1575435"/>
            <a:chExt cx="2574501" cy="212349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06" y="1575435"/>
              <a:ext cx="2574501" cy="2123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テキスト ボックス 62"/>
            <p:cNvSpPr txBox="1"/>
            <p:nvPr/>
          </p:nvSpPr>
          <p:spPr>
            <a:xfrm>
              <a:off x="385782" y="1669718"/>
              <a:ext cx="1970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1</a:t>
              </a:r>
              <a:endParaRPr kumimoji="1" lang="ja-JP" altLang="en-US" sz="1050" dirty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347875" y="210998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00B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050" dirty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354488" y="2641786"/>
              <a:ext cx="2680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0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3</a:t>
              </a:r>
              <a:endParaRPr kumimoji="1" lang="ja-JP" altLang="en-US" sz="105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1266546" y="181515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33CC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4</a:t>
              </a:r>
              <a:endParaRPr kumimoji="1" lang="ja-JP" altLang="en-US" sz="1050" dirty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1270826" y="2332241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50" dirty="0" smtClean="0">
                  <a:solidFill>
                    <a:srgbClr val="FFC00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5</a:t>
              </a:r>
              <a:endParaRPr kumimoji="1" lang="ja-JP" altLang="en-US" sz="1050" dirty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280612" y="274627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smtClean="0">
                  <a:solidFill>
                    <a:srgbClr val="92D05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6</a:t>
              </a:r>
              <a:endParaRPr kumimoji="1" lang="ja-JP" altLang="en-US" sz="1050" dirty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2094243" y="18053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rgbClr val="7030A0"/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7</a:t>
              </a:r>
              <a:endParaRPr kumimoji="1" lang="ja-JP" altLang="en-US" sz="1050" dirty="0">
                <a:solidFill>
                  <a:srgbClr val="7030A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2095521" y="2189157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solidFill>
                    <a:schemeClr val="accent6">
                      <a:lumMod val="75000"/>
                    </a:schemeClr>
                  </a:solidFill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8</a:t>
              </a:r>
              <a:endParaRPr kumimoji="1" lang="en-US" altLang="ja-JP" sz="1050" dirty="0" smtClean="0">
                <a:solidFill>
                  <a:schemeClr val="accent6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2094243" y="2693070"/>
              <a:ext cx="2728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050" dirty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9</a:t>
              </a:r>
              <a:endParaRPr kumimoji="1"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7408912" y="875592"/>
            <a:ext cx="5112568" cy="39848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0" y="1374404"/>
            <a:ext cx="2907647" cy="237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7408912" y="4836032"/>
            <a:ext cx="5112568" cy="45010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0120" y="120080"/>
            <a:ext cx="12241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 anchorCtr="0"/>
          <a:lstStyle/>
          <a:p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4.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走行戦略</a:t>
            </a:r>
            <a:r>
              <a:rPr kumimoji="1" lang="en-US" altLang="ja-JP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					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36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良いこん</a:t>
            </a:r>
            <a:r>
              <a:rPr kumimoji="1" lang="ja-JP" altLang="en-US" sz="3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ぶ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80120" y="4838699"/>
            <a:ext cx="7128792" cy="44984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80120" y="4832538"/>
            <a:ext cx="2034512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ドリフトターン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68152" y="5736704"/>
            <a:ext cx="2682584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アクティビティ図</a:t>
            </a:r>
            <a:endParaRPr kumimoji="1" lang="en-US" altLang="ja-JP" dirty="0" smtClean="0"/>
          </a:p>
          <a:p>
            <a:pPr algn="ctr"/>
            <a:r>
              <a:rPr lang="ja-JP" altLang="en-US" smtClean="0"/>
              <a:t>（未確定）</a:t>
            </a:r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632" y="8336584"/>
            <a:ext cx="2754592" cy="776906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390624" y="840160"/>
            <a:ext cx="25385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ルックアップゲート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14" y="3792488"/>
            <a:ext cx="2118678" cy="97390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28" y="8112968"/>
            <a:ext cx="4166884" cy="1158891"/>
          </a:xfrm>
          <a:prstGeom prst="rect">
            <a:avLst/>
          </a:prstGeom>
        </p:spPr>
      </p:pic>
      <p:sp>
        <p:nvSpPr>
          <p:cNvPr id="34" name="角丸四角形 33"/>
          <p:cNvSpPr/>
          <p:nvPr/>
        </p:nvSpPr>
        <p:spPr>
          <a:xfrm>
            <a:off x="361609" y="1272208"/>
            <a:ext cx="4094975" cy="12635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段差衝突時に車体が不安定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段差突破後に車体がライン上にいない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階段上とコースの輝度値の違いに対応できない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直角部分を曲がり切れない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段差落下時に車体が不安定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転倒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段差落下後に車体がライン上にいない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コースアウト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4456584" y="1200200"/>
            <a:ext cx="2952328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危険回避実現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 smtClean="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適切な速度で突破し、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段上での目標輝度値を変更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走行ログから、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直角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部分走行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の輝度値の変化の傾向を算出し実装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検出後、その場で回転することで安定した旋回を実現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低速落下及び落下後のライン復帰でクリア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4142780" y="4944616"/>
            <a:ext cx="3194124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で誤判定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ペットボトル検知後の</a:t>
            </a:r>
            <a: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ライントレース再開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ライン消滅エリアでのコース選択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ライン消滅エリア走行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時のコースアウト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ライン消滅エリア終了後の</a:t>
            </a:r>
            <a:r>
              <a:rPr lang="ja-JP" altLang="en-US" sz="1050" u="sng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ライン復帰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ミス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4168552" y="6227871"/>
            <a:ext cx="3168352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ライン上かつペットボトルに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最も近い位置での検知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安定した旋回の実現によって検知前の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正確な位置に復帰（階段と同様）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曲率制御によって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擬似ライントレースを実現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の実現により達成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10172953" y="4949180"/>
            <a:ext cx="2317965" cy="1195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シーソー突入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シーソー走行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中、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傾きに耐えられず落下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耐えられず落下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シーソーからの落下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  <a:endParaRPr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10172953" y="6232435"/>
            <a:ext cx="2317966" cy="1453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ja-JP" altLang="en-US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倒立制御の基準を変更し、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安定した斜面走行を実現</a:t>
            </a:r>
            <a:endParaRPr lang="en-US" altLang="ja-JP" sz="105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シーソーの降下を検知し、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衝撃を吸収してクリア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段差</a:t>
            </a:r>
            <a:r>
              <a:rPr lang="en-US" altLang="ja-JP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lang="ja-JP" altLang="en-US" sz="105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と同様の技術でクリア</a:t>
            </a:r>
            <a:endParaRPr lang="en-US" altLang="ja-JP" sz="105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99" y="5208083"/>
            <a:ext cx="2413209" cy="312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7408912" y="4832538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シーソー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544084" y="609674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7554596" y="729579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903561" y="607117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9920348" y="6698939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593141" y="5448672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0328770" y="912168"/>
            <a:ext cx="2120702" cy="10584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危険</a:t>
            </a:r>
            <a:r>
              <a:rPr lang="ja-JP" altLang="en-US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ポイント</a:t>
            </a:r>
            <a:r>
              <a:rPr lang="en-US" altLang="ja-JP" sz="1200" dirty="0" smtClean="0">
                <a:ln w="3175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ゲート検知失敗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ゲート通過角度で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ライントレース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失敗</a:t>
            </a: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ゲート通過後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角度</a:t>
            </a:r>
            <a:r>
              <a:rPr lang="ja-JP" altLang="en-US" sz="105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復帰失敗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10317807" y="2022770"/>
            <a:ext cx="2131665" cy="1553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r>
              <a:rPr lang="ja-JP" altLang="en-US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難関クリア</a:t>
            </a:r>
            <a:r>
              <a:rPr lang="en-US" altLang="ja-JP" sz="1200" dirty="0" smtClean="0">
                <a:ln w="3175">
                  <a:solidFill>
                    <a:srgbClr val="0070C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</a:t>
            </a:r>
            <a:endParaRPr lang="en-US" altLang="ja-JP" sz="1200" dirty="0">
              <a:ln w="3175">
                <a:solidFill>
                  <a:srgbClr val="0070C0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滑らかな尻尾走行で区間突入。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ゲート通過時に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目標輝度値を変更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28600" indent="-228600" algn="ctr">
              <a:buFont typeface="+mj-lt"/>
              <a:buAutoNum type="arabicPeriod"/>
            </a:pP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安定した尻尾角度制御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(p.5 </a:t>
            </a:r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20348" y="769585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92D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endParaRPr kumimoji="1" lang="ja-JP" altLang="en-US" sz="1400" dirty="0">
              <a:solidFill>
                <a:srgbClr val="92D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480473" y="1538387"/>
            <a:ext cx="197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endParaRPr kumimoji="1" lang="ja-JP" altLang="en-US" sz="1400" dirty="0">
              <a:solidFill>
                <a:schemeClr val="tx2">
                  <a:lumMod val="60000"/>
                  <a:lumOff val="40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444703" y="209841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00B05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400" dirty="0">
              <a:solidFill>
                <a:srgbClr val="00B05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474607" y="271411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endParaRPr kumimoji="1" lang="ja-JP" altLang="en-US" sz="14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0001200" y="1577066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33CC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endParaRPr kumimoji="1" lang="ja-JP" altLang="en-US" sz="1400" dirty="0">
              <a:solidFill>
                <a:srgbClr val="FF33CC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996003" y="2714115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endParaRPr kumimoji="1" lang="ja-JP" altLang="en-US" sz="1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1 つの角を切り取った四角形 2"/>
          <p:cNvSpPr/>
          <p:nvPr/>
        </p:nvSpPr>
        <p:spPr>
          <a:xfrm>
            <a:off x="4732956" y="4698568"/>
            <a:ext cx="2376264" cy="54406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kumimoji="1" lang="ja-JP" altLang="en-US" sz="110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kumimoji="1" lang="ja-JP" altLang="en-US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kumimoji="1" lang="en-US" altLang="ja-JP" sz="11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05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方位計測、路面輝度値変化検出、車体傾き検知、衝撃吸収、ライン復帰</a:t>
            </a:r>
            <a:endParaRPr kumimoji="1" lang="en-US" altLang="ja-JP" sz="105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05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9" name="1 つの角を切り取った四角形 58"/>
          <p:cNvSpPr/>
          <p:nvPr/>
        </p:nvSpPr>
        <p:spPr>
          <a:xfrm>
            <a:off x="10073208" y="3801120"/>
            <a:ext cx="2305031" cy="854844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車体仰角制御、前方障害物検知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0" name="1 つの角を切り取った四角形 59"/>
          <p:cNvSpPr/>
          <p:nvPr/>
        </p:nvSpPr>
        <p:spPr>
          <a:xfrm>
            <a:off x="4672608" y="8112967"/>
            <a:ext cx="2577065" cy="97548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08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要素技術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前方障害物検知、方位計測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1" name="1 つの角を切り取った四角形 60"/>
          <p:cNvSpPr/>
          <p:nvPr/>
        </p:nvSpPr>
        <p:spPr>
          <a:xfrm>
            <a:off x="10317807" y="7968952"/>
            <a:ext cx="2131665" cy="1080120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tIns="180000" rtlCol="0" anchor="ctr" anchorCtr="0"/>
          <a:lstStyle/>
          <a:p>
            <a:r>
              <a:rPr lang="ja-JP" altLang="en-US" sz="16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要素</a:t>
            </a:r>
            <a:r>
              <a:rPr lang="ja-JP" altLang="en-US" sz="1600" u="sng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詳細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:p.5):</a:t>
            </a:r>
          </a:p>
          <a:p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車体傾き検知、衝撃吸収、ライン復帰</a:t>
            </a:r>
            <a:endParaRPr kumimoji="1"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6687" y="840160"/>
            <a:ext cx="12241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階段</a:t>
            </a:r>
            <a:endParaRPr kumimoji="1"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16" y="3700129"/>
            <a:ext cx="2976672" cy="10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20280" y="1488232"/>
            <a:ext cx="3888432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を用いた車体仰角制御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しっぽの角度を制御する際、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PID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制御だけでは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以下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の問題が生じてしまった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モータを制御する強さが足りずに車体を支えられない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モータ制御が強すぎて持ち上げる際に勢いで車体を倒してしまう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そこ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で、目標角度まで一気に駆動させるのではなく、小刻みに角度を制御していくことで、強いモータ制御でも車体を倒さないような仰角制御を実現した。</a:t>
            </a:r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以下、写真 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or </a:t>
            </a:r>
            <a:r>
              <a: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グラフ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7048872" y="1490564"/>
            <a:ext cx="4464496" cy="50405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ジャイロセンサを使った衝撃吸収</a:t>
            </a:r>
            <a:endParaRPr lang="en-US" altLang="ja-JP" sz="1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3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382</Words>
  <Application>Microsoft Office PowerPoint</Application>
  <PresentationFormat>A3 297x420 mm</PresentationFormat>
  <Paragraphs>92</Paragraphs>
  <Slides>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N_MURA</dc:creator>
  <cp:lastModifiedBy>N_MURA</cp:lastModifiedBy>
  <cp:revision>36</cp:revision>
  <cp:lastPrinted>2012-09-06T00:32:12Z</cp:lastPrinted>
  <dcterms:created xsi:type="dcterms:W3CDTF">2012-09-04T00:13:29Z</dcterms:created>
  <dcterms:modified xsi:type="dcterms:W3CDTF">2012-09-06T03:06:15Z</dcterms:modified>
</cp:coreProperties>
</file>