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6" r:id="rId4"/>
    <p:sldId id="263" r:id="rId5"/>
    <p:sldId id="264"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779" autoAdjust="0"/>
  </p:normalViewPr>
  <p:slideViewPr>
    <p:cSldViewPr>
      <p:cViewPr>
        <p:scale>
          <a:sx n="75" d="100"/>
          <a:sy n="75" d="100"/>
        </p:scale>
        <p:origin x="-2328" y="-444"/>
      </p:cViewPr>
      <p:guideLst>
        <p:guide orient="horz" pos="3024"/>
        <p:guide pos="42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340821120"/>
        <c:axId val="340823424"/>
      </c:scatterChart>
      <c:valAx>
        <c:axId val="340821120"/>
        <c:scaling>
          <c:orientation val="minMax"/>
        </c:scaling>
        <c:delete val="1"/>
        <c:axPos val="b"/>
        <c:numFmt formatCode="General" sourceLinked="1"/>
        <c:majorTickMark val="out"/>
        <c:minorTickMark val="none"/>
        <c:tickLblPos val="nextTo"/>
        <c:crossAx val="340823424"/>
        <c:crosses val="autoZero"/>
        <c:crossBetween val="midCat"/>
      </c:valAx>
      <c:valAx>
        <c:axId val="340823424"/>
        <c:scaling>
          <c:orientation val="minMax"/>
        </c:scaling>
        <c:delete val="1"/>
        <c:axPos val="l"/>
        <c:numFmt formatCode="General" sourceLinked="1"/>
        <c:majorTickMark val="out"/>
        <c:minorTickMark val="none"/>
        <c:tickLblPos val="nextTo"/>
        <c:crossAx val="340821120"/>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7393792"/>
        <c:axId val="127457536"/>
      </c:lineChart>
      <c:catAx>
        <c:axId val="107393792"/>
        <c:scaling>
          <c:orientation val="minMax"/>
        </c:scaling>
        <c:delete val="1"/>
        <c:axPos val="b"/>
        <c:majorTickMark val="out"/>
        <c:minorTickMark val="none"/>
        <c:tickLblPos val="nextTo"/>
        <c:crossAx val="127457536"/>
        <c:crosses val="autoZero"/>
        <c:auto val="1"/>
        <c:lblAlgn val="ctr"/>
        <c:lblOffset val="100"/>
        <c:noMultiLvlLbl val="0"/>
      </c:catAx>
      <c:valAx>
        <c:axId val="127457536"/>
        <c:scaling>
          <c:orientation val="minMax"/>
        </c:scaling>
        <c:delete val="0"/>
        <c:axPos val="l"/>
        <c:majorGridlines/>
        <c:numFmt formatCode="General" sourceLinked="1"/>
        <c:majorTickMark val="out"/>
        <c:minorTickMark val="none"/>
        <c:tickLblPos val="nextTo"/>
        <c:crossAx val="1073937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813C8227-C5FA-4F90-9691-3E218BF9FA91}" type="datetimeFigureOut">
              <a:rPr kumimoji="1" lang="ja-JP" altLang="en-US" smtClean="0"/>
              <a:t>2012/9/7</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689475"/>
            <a:ext cx="5438775" cy="444341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377363"/>
            <a:ext cx="2946400" cy="493712"/>
          </a:xfrm>
          <a:prstGeom prst="rect">
            <a:avLst/>
          </a:prstGeom>
        </p:spPr>
        <p:txBody>
          <a:bodyPr vert="horz" lIns="91440" tIns="45720" rIns="91440" bIns="4572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2</a:t>
            </a:fld>
            <a:endParaRPr kumimoji="1" lang="ja-JP" altLang="en-US"/>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4"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8" y="2982599"/>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7"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2"/>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6"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5" y="206377"/>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7"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a:t>
            </a:r>
            <a:r>
              <a:rPr lang="ja-JP" altLang="en-US" sz="2400" dirty="0">
                <a:solidFill>
                  <a:schemeClr val="tx1"/>
                </a:solidFill>
                <a:latin typeface="あくあフォント" pitchFamily="1" charset="-128"/>
                <a:ea typeface="あくあフォント" pitchFamily="1" charset="-128"/>
              </a:rPr>
              <a:t>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7"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6"/>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3" y="384496"/>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0" y="6169664"/>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0"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lvl1pPr>
              <a:defRPr/>
            </a:lvl1pPr>
          </a:lstStyle>
          <a:p>
            <a:r>
              <a:rPr kumimoji="1" lang="ja-JP" altLang="en-US" dirty="0" smtClean="0"/>
              <a:t>■マスター </a:t>
            </a:r>
            <a:r>
              <a:rPr kumimoji="1" lang="ja-JP" altLang="en-US" dirty="0" smtClean="0"/>
              <a:t>タイトルの書式設定</a:t>
            </a:r>
            <a:endParaRPr kumimoji="1" lang="ja-JP" altLang="en-US" dirty="0"/>
          </a:p>
        </p:txBody>
      </p:sp>
      <p:sp>
        <p:nvSpPr>
          <p:cNvPr id="3" name="テキスト プレースホルダー 2"/>
          <p:cNvSpPr>
            <a:spLocks noGrp="1"/>
          </p:cNvSpPr>
          <p:nvPr>
            <p:ph type="body" idx="1"/>
          </p:nvPr>
        </p:nvSpPr>
        <p:spPr>
          <a:xfrm>
            <a:off x="679212" y="2149161"/>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6" y="2149161"/>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6"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7" y="1712"/>
            <a:ext cx="12904941" cy="1194586"/>
          </a:xfrm>
          <a:prstGeom prst="rect">
            <a:avLst/>
          </a:prstGeom>
        </p:spPr>
        <p:txBody>
          <a:bodyPr/>
          <a:lstStyle/>
          <a:p>
            <a:r>
              <a:rPr kumimoji="1" lang="ja-JP" altLang="en-US" dirty="0" smtClean="0"/>
              <a:t>■マスター </a:t>
            </a:r>
            <a:r>
              <a:rPr kumimoji="1" lang="ja-JP" altLang="en-US" dirty="0" smtClean="0"/>
              <a:t>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3"/>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6"/>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4"/>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641282" y="8898894"/>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4"/>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0" y="2"/>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2"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2"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2"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2"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2"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7"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a:t>
            </a:r>
            <a:r>
              <a:rPr kumimoji="1" lang="ja-JP" altLang="en-US" dirty="0" smtClean="0"/>
              <a:t>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chart" Target="../charts/chart2.xml"/><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546" y="7670854"/>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533798"/>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r>
              <a:rPr lang="en-US" altLang="ja-JP" sz="1800" b="1" dirty="0" smtClean="0"/>
              <a:t>	</a:t>
            </a:r>
            <a:r>
              <a:rPr lang="ja-JP" altLang="en-US" sz="1800" dirty="0" smtClean="0"/>
              <a:t>Ｓ藤　懸垂部</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スニーキング画伯</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ツボ押しギタリスト　ラブ＆甘栗</a:t>
            </a:r>
            <a:endParaRPr lang="en-US" altLang="ja-JP" sz="1800" dirty="0"/>
          </a:p>
          <a:p>
            <a:pPr marL="481013" indent="-481013" defTabSz="1279525">
              <a:lnSpc>
                <a:spcPct val="80000"/>
              </a:lnSpc>
              <a:spcBef>
                <a:spcPct val="20000"/>
              </a:spcBef>
            </a:pPr>
            <a:endParaRPr lang="ja-JP" altLang="en-US" sz="1900" dirty="0"/>
          </a:p>
          <a:p>
            <a:pPr marL="481013" indent="-481013" defTabSz="1279525">
              <a:lnSpc>
                <a:spcPct val="80000"/>
              </a:lnSpc>
              <a:spcBef>
                <a:spcPct val="20000"/>
              </a:spcBef>
            </a:pPr>
            <a:r>
              <a:rPr lang="ja-JP" altLang="en-US" sz="2000" b="1" dirty="0"/>
              <a:t>☆</a:t>
            </a: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smtClean="0"/>
              <a:t>（</a:t>
            </a:r>
            <a:r>
              <a:rPr lang="ja-JP" altLang="en-US" sz="1800" dirty="0"/>
              <a:t>組込みソフトウェアにおけるモデリングは</a:t>
            </a:r>
          </a:p>
          <a:p>
            <a:pPr marL="481013" indent="-481013" defTabSz="1279525">
              <a:lnSpc>
                <a:spcPct val="80000"/>
              </a:lnSpc>
              <a:spcBef>
                <a:spcPct val="20000"/>
              </a:spcBef>
            </a:pPr>
            <a:r>
              <a:rPr lang="ja-JP" altLang="en-US" sz="1800" dirty="0"/>
              <a:t>　　　　今後どのような存在となっていくか）</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3115007" y="6557148"/>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836546" y="6557149"/>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1975776" y="6557149"/>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p:cNvCxnSpPr/>
          <p:nvPr/>
        </p:nvCxnSpPr>
        <p:spPr>
          <a:xfrm flipH="1">
            <a:off x="6792691" y="1196694"/>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lstStyle/>
          <a:p>
            <a:r>
              <a:rPr lang="ja-JP" altLang="en-US" dirty="0" smtClean="0">
                <a:solidFill>
                  <a:schemeClr val="accent1"/>
                </a:solidFill>
              </a:rPr>
              <a:t>■ </a:t>
            </a:r>
            <a:r>
              <a:rPr lang="ja-JP" altLang="en-US" dirty="0" smtClean="0"/>
              <a:t>要求分析</a:t>
            </a:r>
            <a:endParaRPr kumimoji="1" lang="ja-JP" altLang="en-US" dirty="0"/>
          </a:p>
        </p:txBody>
      </p:sp>
      <p:sp>
        <p:nvSpPr>
          <p:cNvPr id="14" name="テキスト ボックス 13"/>
          <p:cNvSpPr txBox="1"/>
          <p:nvPr/>
        </p:nvSpPr>
        <p:spPr>
          <a:xfrm>
            <a:off x="2"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１</a:t>
            </a:r>
            <a:r>
              <a:rPr lang="ja-JP" altLang="en-US" sz="2000" dirty="0" smtClean="0">
                <a:latin typeface="メイリオ" pitchFamily="50" charset="-128"/>
                <a:ea typeface="メイリオ" pitchFamily="50" charset="-128"/>
                <a:cs typeface="メイリオ" pitchFamily="50" charset="-128"/>
              </a:rPr>
              <a:t> </a:t>
            </a:r>
            <a:r>
              <a:rPr kumimoji="1" lang="ja-JP" altLang="en-US" sz="2000" dirty="0" smtClean="0">
                <a:latin typeface="メイリオ" pitchFamily="50" charset="-128"/>
                <a:ea typeface="メイリオ" pitchFamily="50" charset="-128"/>
                <a:cs typeface="メイリオ" pitchFamily="50" charset="-128"/>
              </a:rPr>
              <a:t>要求</a:t>
            </a:r>
            <a:r>
              <a:rPr kumimoji="1" lang="ja-JP" altLang="en-US" sz="2000" dirty="0" smtClean="0">
                <a:latin typeface="メイリオ" pitchFamily="50" charset="-128"/>
                <a:ea typeface="メイリオ" pitchFamily="50" charset="-128"/>
                <a:cs typeface="メイリオ" pitchFamily="50" charset="-128"/>
              </a:rPr>
              <a:t>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040592" y="6744817"/>
            <a:ext cx="3132821" cy="1277273"/>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a:t>
            </a:r>
            <a:r>
              <a:rPr lang="ja-JP" altLang="en-US" sz="1100" dirty="0" smtClean="0">
                <a:latin typeface="メイリオ" pitchFamily="50" charset="-128"/>
                <a:ea typeface="メイリオ" pitchFamily="50" charset="-128"/>
                <a:cs typeface="メイリオ" pitchFamily="50" charset="-128"/>
              </a:rPr>
              <a:t>は，コース</a:t>
            </a:r>
            <a:r>
              <a:rPr lang="ja-JP" altLang="en-US" sz="1100" dirty="0" smtClean="0">
                <a:latin typeface="メイリオ" pitchFamily="50" charset="-128"/>
                <a:ea typeface="メイリオ" pitchFamily="50" charset="-128"/>
                <a:cs typeface="メイリオ" pitchFamily="50" charset="-128"/>
              </a:rPr>
              <a:t>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a:t>
            </a:r>
            <a:r>
              <a:rPr kumimoji="1" lang="ja-JP" altLang="en-US" sz="1100" dirty="0" smtClean="0">
                <a:latin typeface="メイリオ" pitchFamily="50" charset="-128"/>
                <a:ea typeface="メイリオ" pitchFamily="50" charset="-128"/>
                <a:cs typeface="メイリオ" pitchFamily="50" charset="-128"/>
              </a:rPr>
              <a:t>おいて，転倒</a:t>
            </a:r>
            <a:r>
              <a:rPr kumimoji="1" lang="ja-JP" altLang="en-US" sz="1100" dirty="0" smtClean="0">
                <a:latin typeface="メイリオ" pitchFamily="50" charset="-128"/>
                <a:ea typeface="メイリオ" pitchFamily="50" charset="-128"/>
                <a:cs typeface="メイリオ" pitchFamily="50" charset="-128"/>
              </a:rPr>
              <a:t>は致命的で</a:t>
            </a:r>
            <a:r>
              <a:rPr kumimoji="1" lang="ja-JP" altLang="en-US" sz="1100" dirty="0" smtClean="0">
                <a:latin typeface="メイリオ" pitchFamily="50" charset="-128"/>
                <a:ea typeface="メイリオ" pitchFamily="50" charset="-128"/>
                <a:cs typeface="メイリオ" pitchFamily="50" charset="-128"/>
              </a:rPr>
              <a:t>ある．その</a:t>
            </a:r>
            <a:r>
              <a:rPr kumimoji="1" lang="ja-JP" altLang="en-US" sz="1100" dirty="0" smtClean="0">
                <a:latin typeface="メイリオ" pitchFamily="50" charset="-128"/>
                <a:ea typeface="メイリオ" pitchFamily="50" charset="-128"/>
                <a:cs typeface="メイリオ" pitchFamily="50" charset="-128"/>
              </a:rPr>
              <a:t>ために車体の安定化を図る必要が</a:t>
            </a:r>
            <a:r>
              <a:rPr kumimoji="1" lang="ja-JP" altLang="en-US" sz="1100" dirty="0" smtClean="0">
                <a:latin typeface="メイリオ" pitchFamily="50" charset="-128"/>
                <a:ea typeface="メイリオ" pitchFamily="50" charset="-128"/>
                <a:cs typeface="メイリオ" pitchFamily="50" charset="-128"/>
              </a:rPr>
              <a:t>ある．車体</a:t>
            </a:r>
            <a:r>
              <a:rPr kumimoji="1" lang="ja-JP" altLang="en-US" sz="1100" dirty="0" smtClean="0">
                <a:latin typeface="メイリオ" pitchFamily="50" charset="-128"/>
                <a:ea typeface="メイリオ" pitchFamily="50" charset="-128"/>
                <a:cs typeface="メイリオ" pitchFamily="50" charset="-128"/>
              </a:rPr>
              <a:t>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21" name="角丸四角形吹き出し 20"/>
          <p:cNvSpPr/>
          <p:nvPr/>
        </p:nvSpPr>
        <p:spPr>
          <a:xfrm>
            <a:off x="11760671" y="5788227"/>
            <a:ext cx="2139488" cy="618907"/>
          </a:xfrm>
          <a:prstGeom prst="wedgeRoundRectCallout">
            <a:avLst>
              <a:gd name="adj1" fmla="val -37840"/>
              <a:gd name="adj2" fmla="val 89176"/>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22" name="角丸四角形吹き出し 21"/>
          <p:cNvSpPr/>
          <p:nvPr/>
        </p:nvSpPr>
        <p:spPr>
          <a:xfrm>
            <a:off x="1374996" y="9589364"/>
            <a:ext cx="1528206" cy="539828"/>
          </a:xfrm>
          <a:prstGeom prst="wedgeRoundRectCallout">
            <a:avLst>
              <a:gd name="adj1" fmla="val -39607"/>
              <a:gd name="adj2" fmla="val -1515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3239705" y="9481120"/>
            <a:ext cx="3438461" cy="523220"/>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a:t>
            </a:r>
            <a:r>
              <a:rPr lang="ja-JP" altLang="en-US" sz="1400" dirty="0" smtClean="0">
                <a:latin typeface="メイリオ" pitchFamily="50" charset="-128"/>
                <a:ea typeface="メイリオ" pitchFamily="50" charset="-128"/>
                <a:cs typeface="メイリオ" pitchFamily="50" charset="-128"/>
              </a:rPr>
              <a:t>や，性</a:t>
            </a:r>
            <a:r>
              <a:rPr lang="ja-JP" altLang="en-US" sz="1400" dirty="0" smtClean="0">
                <a:latin typeface="メイリオ" pitchFamily="50" charset="-128"/>
                <a:ea typeface="メイリオ" pitchFamily="50" charset="-128"/>
                <a:cs typeface="メイリオ" pitchFamily="50" charset="-128"/>
              </a:rPr>
              <a:t>能面で重要と考えられることを</a:t>
            </a:r>
            <a:r>
              <a:rPr lang="ja-JP" altLang="en-US" sz="1400" dirty="0" smtClean="0">
                <a:latin typeface="メイリオ" pitchFamily="50" charset="-128"/>
                <a:ea typeface="メイリオ" pitchFamily="50" charset="-128"/>
                <a:cs typeface="メイリオ" pitchFamily="50" charset="-128"/>
              </a:rPr>
              <a:t>抽出</a:t>
            </a:r>
            <a:endParaRPr kumimoji="1" lang="en-US" altLang="ja-JP" dirty="0" smtClean="0">
              <a:latin typeface="メイリオ" pitchFamily="50" charset="-128"/>
              <a:ea typeface="メイリオ" pitchFamily="50" charset="-128"/>
              <a:cs typeface="メイリオ" pitchFamily="50" charset="-128"/>
            </a:endParaRPr>
          </a:p>
        </p:txBody>
      </p:sp>
      <p:graphicFrame>
        <p:nvGraphicFramePr>
          <p:cNvPr id="26" name="表 25"/>
          <p:cNvGraphicFramePr>
            <a:graphicFrameLocks noGrp="1"/>
          </p:cNvGraphicFramePr>
          <p:nvPr>
            <p:extLst>
              <p:ext uri="{D42A27DB-BD31-4B8C-83A1-F6EECF244321}">
                <p14:modId xmlns:p14="http://schemas.microsoft.com/office/powerpoint/2010/main" val="2478127631"/>
              </p:ext>
            </p:extLst>
          </p:nvPr>
        </p:nvGraphicFramePr>
        <p:xfrm>
          <a:off x="8880351" y="1765669"/>
          <a:ext cx="4633135" cy="2465956"/>
        </p:xfrm>
        <a:graphic>
          <a:graphicData uri="http://schemas.openxmlformats.org/drawingml/2006/table">
            <a:tbl>
              <a:tblPr firstRow="1" bandRow="1">
                <a:tableStyleId>{5C22544A-7EE6-4342-B048-85BDC9FD1C3A}</a:tableStyleId>
              </a:tblPr>
              <a:tblGrid>
                <a:gridCol w="1296145"/>
                <a:gridCol w="3336990"/>
              </a:tblGrid>
              <a:tr h="395995">
                <a:tc gridSpan="2">
                  <a:txBody>
                    <a:bodyPr/>
                    <a:lstStyle/>
                    <a:p>
                      <a:pPr indent="133350" algn="ctr">
                        <a:spcAft>
                          <a:spcPts val="0"/>
                        </a:spcAft>
                      </a:pPr>
                      <a:r>
                        <a:rPr lang="ja-JP" sz="1400" kern="100" dirty="0">
                          <a:effectLst/>
                        </a:rPr>
                        <a:t>ユースケース記述</a:t>
                      </a:r>
                      <a:endParaRPr lang="ja-JP" sz="1400" kern="100" dirty="0">
                        <a:effectLst/>
                        <a:latin typeface="Century"/>
                        <a:ea typeface="ＭＳ 明朝"/>
                        <a:cs typeface="Times New Roman"/>
                      </a:endParaRPr>
                    </a:p>
                  </a:txBody>
                  <a:tcPr marL="66709" marR="66709" marT="0" marB="0" anchor="ctr">
                    <a:solidFill>
                      <a:schemeClr val="bg2">
                        <a:lumMod val="50000"/>
                      </a:schemeClr>
                    </a:solidFill>
                  </a:tcPr>
                </a:tc>
                <a:tc hMerge="1">
                  <a:txBody>
                    <a:bodyPr/>
                    <a:lstStyle/>
                    <a:p>
                      <a:endParaRPr kumimoji="1" lang="ja-JP" altLang="en-US"/>
                    </a:p>
                  </a:txBody>
                  <a:tcPr/>
                </a:tc>
              </a:tr>
              <a:tr h="309742">
                <a:tc>
                  <a:txBody>
                    <a:bodyPr/>
                    <a:lstStyle/>
                    <a:p>
                      <a:pPr algn="just">
                        <a:spcAft>
                          <a:spcPts val="0"/>
                        </a:spcAft>
                      </a:pPr>
                      <a:r>
                        <a:rPr lang="ja-JP" sz="1200" kern="100" dirty="0" smtClean="0">
                          <a:effectLst/>
                        </a:rPr>
                        <a:t>ユースケース名</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l">
                        <a:spcAft>
                          <a:spcPts val="0"/>
                        </a:spcAft>
                      </a:pPr>
                      <a:r>
                        <a:rPr lang="ja-JP" sz="1200" kern="100" dirty="0">
                          <a:effectLst/>
                        </a:rPr>
                        <a:t>コースを完走する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事前条件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キャリブレーションが終わっている</a:t>
                      </a:r>
                      <a:endParaRPr lang="ja-JP" sz="1200" kern="100" dirty="0">
                        <a:effectLst/>
                        <a:latin typeface="Century"/>
                        <a:ea typeface="ＭＳ 明朝"/>
                        <a:cs typeface="Times New Roman"/>
                      </a:endParaRPr>
                    </a:p>
                  </a:txBody>
                  <a:tcPr marL="66709" marR="66709" marT="0" marB="0" anchor="ctr">
                    <a:solidFill>
                      <a:schemeClr val="bg2"/>
                    </a:solidFill>
                  </a:tcPr>
                </a:tc>
              </a:tr>
              <a:tr h="293370">
                <a:tc>
                  <a:txBody>
                    <a:bodyPr/>
                    <a:lstStyle/>
                    <a:p>
                      <a:pPr algn="just">
                        <a:spcAft>
                          <a:spcPts val="0"/>
                        </a:spcAft>
                      </a:pPr>
                      <a:r>
                        <a:rPr lang="ja-JP" sz="1200" kern="100" dirty="0">
                          <a:effectLst/>
                        </a:rPr>
                        <a:t>事後条件</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ja-JP" sz="1200" kern="100" dirty="0">
                          <a:effectLst/>
                        </a:rPr>
                        <a:t>ガレージイン区間で完全停止状態になっている</a:t>
                      </a:r>
                      <a:endParaRPr lang="ja-JP" sz="1200" kern="100" dirty="0">
                        <a:effectLst/>
                        <a:latin typeface="Century"/>
                        <a:ea typeface="ＭＳ 明朝"/>
                        <a:cs typeface="Times New Roman"/>
                      </a:endParaRPr>
                    </a:p>
                  </a:txBody>
                  <a:tcPr marL="66709" marR="66709" marT="0" marB="0" anchor="ctr">
                    <a:solidFill>
                      <a:schemeClr val="bg2"/>
                    </a:solidFill>
                  </a:tcPr>
                </a:tc>
              </a:tr>
              <a:tr h="1173479">
                <a:tc>
                  <a:txBody>
                    <a:bodyPr/>
                    <a:lstStyle/>
                    <a:p>
                      <a:pPr algn="just">
                        <a:spcAft>
                          <a:spcPts val="0"/>
                        </a:spcAft>
                      </a:pPr>
                      <a:r>
                        <a:rPr lang="ja-JP" sz="1200" kern="100" dirty="0">
                          <a:effectLst/>
                        </a:rPr>
                        <a:t>基本フロー</a:t>
                      </a:r>
                      <a:endParaRPr lang="ja-JP" sz="1200" kern="100" dirty="0">
                        <a:effectLst/>
                        <a:latin typeface="Century"/>
                        <a:ea typeface="ＭＳ 明朝"/>
                        <a:cs typeface="Times New Roman"/>
                      </a:endParaRPr>
                    </a:p>
                  </a:txBody>
                  <a:tcPr marL="66709" marR="66709" marT="0" marB="0" anchor="ctr">
                    <a:solidFill>
                      <a:schemeClr val="bg2">
                        <a:lumMod val="75000"/>
                      </a:schemeClr>
                    </a:solidFill>
                  </a:tcPr>
                </a:tc>
                <a:tc>
                  <a:txBody>
                    <a:bodyPr/>
                    <a:lstStyle/>
                    <a:p>
                      <a:pPr algn="just">
                        <a:spcAft>
                          <a:spcPts val="0"/>
                        </a:spcAft>
                      </a:pPr>
                      <a:r>
                        <a:rPr lang="en-US" sz="1200" kern="100" dirty="0">
                          <a:effectLst/>
                        </a:rPr>
                        <a:t>1. </a:t>
                      </a:r>
                      <a:r>
                        <a:rPr lang="ja-JP" sz="1200" kern="100" dirty="0">
                          <a:effectLst/>
                        </a:rPr>
                        <a:t>競技者は走行体をスタート位置に設置</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2. </a:t>
                      </a:r>
                      <a:r>
                        <a:rPr lang="ja-JP" sz="1200" kern="100" dirty="0">
                          <a:effectLst/>
                        </a:rPr>
                        <a:t>競技者は走行体</a:t>
                      </a:r>
                      <a:r>
                        <a:rPr lang="ja-JP" sz="1200" kern="100" dirty="0" smtClean="0">
                          <a:effectLst/>
                        </a:rPr>
                        <a:t>に走行</a:t>
                      </a:r>
                      <a:r>
                        <a:rPr lang="ja-JP" sz="1200" kern="100" dirty="0">
                          <a:effectLst/>
                        </a:rPr>
                        <a:t>スタートを指示</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3.</a:t>
                      </a:r>
                      <a:r>
                        <a:rPr lang="ja-JP" sz="1200" kern="100" dirty="0">
                          <a:effectLst/>
                        </a:rPr>
                        <a:t>走行体がコースを走行</a:t>
                      </a:r>
                      <a:r>
                        <a:rPr lang="ja-JP" sz="1200" kern="100" dirty="0" smtClean="0">
                          <a:effectLst/>
                        </a:rPr>
                        <a:t>する</a:t>
                      </a:r>
                      <a:r>
                        <a:rPr lang="ja-JP" altLang="en-US" sz="1200" kern="100" dirty="0" smtClean="0">
                          <a:effectLst/>
                        </a:rPr>
                        <a:t>．</a:t>
                      </a:r>
                      <a:endParaRPr lang="ja-JP" sz="1200" kern="100" dirty="0">
                        <a:effectLst/>
                      </a:endParaRPr>
                    </a:p>
                    <a:p>
                      <a:pPr algn="just">
                        <a:spcAft>
                          <a:spcPts val="0"/>
                        </a:spcAft>
                      </a:pPr>
                      <a:r>
                        <a:rPr lang="en-US" sz="1200" kern="100" dirty="0">
                          <a:effectLst/>
                        </a:rPr>
                        <a:t>4.</a:t>
                      </a:r>
                      <a:r>
                        <a:rPr lang="ja-JP" sz="1200" kern="100" dirty="0">
                          <a:effectLst/>
                        </a:rPr>
                        <a:t>走行体がガレージで停止</a:t>
                      </a:r>
                      <a:r>
                        <a:rPr lang="ja-JP" sz="1200" kern="100" dirty="0" smtClean="0">
                          <a:effectLst/>
                        </a:rPr>
                        <a:t>する</a:t>
                      </a:r>
                      <a:r>
                        <a:rPr lang="ja-JP" altLang="en-US" sz="1200" kern="100" dirty="0" smtClean="0">
                          <a:effectLst/>
                        </a:rPr>
                        <a:t>．</a:t>
                      </a:r>
                      <a:endParaRPr lang="ja-JP" sz="1200" kern="100" dirty="0">
                        <a:effectLst/>
                        <a:latin typeface="Century"/>
                        <a:ea typeface="ＭＳ 明朝"/>
                        <a:cs typeface="Times New Roman"/>
                      </a:endParaRPr>
                    </a:p>
                  </a:txBody>
                  <a:tcPr marL="66709" marR="66709" marT="0" marB="0" anchor="ctr">
                    <a:solidFill>
                      <a:schemeClr val="bg2"/>
                    </a:solidFill>
                  </a:tcPr>
                </a:tc>
              </a:tr>
            </a:tbl>
          </a:graphicData>
        </a:graphic>
      </p:graphicFrame>
      <p:sp>
        <p:nvSpPr>
          <p:cNvPr id="31" name="テキスト ボックス 30"/>
          <p:cNvSpPr txBox="1"/>
          <p:nvPr/>
        </p:nvSpPr>
        <p:spPr>
          <a:xfrm>
            <a:off x="1391520" y="5788227"/>
            <a:ext cx="184731" cy="477054"/>
          </a:xfrm>
          <a:prstGeom prst="rect">
            <a:avLst/>
          </a:prstGeom>
          <a:noFill/>
        </p:spPr>
        <p:txBody>
          <a:bodyPr wrap="none" rtlCol="0">
            <a:spAutoFit/>
          </a:bodyPr>
          <a:lstStyle/>
          <a:p>
            <a:endParaRPr kumimoji="1"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010" y="1911492"/>
            <a:ext cx="43100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 name="テキスト ボックス 2048"/>
          <p:cNvSpPr txBox="1"/>
          <p:nvPr/>
        </p:nvSpPr>
        <p:spPr>
          <a:xfrm>
            <a:off x="681169" y="2628817"/>
            <a:ext cx="3262432" cy="1231106"/>
          </a:xfrm>
          <a:prstGeom prst="rect">
            <a:avLst/>
          </a:prstGeom>
          <a:noFill/>
        </p:spPr>
        <p:txBody>
          <a:bodyPr wrap="none" rtlCol="0">
            <a:spAutoFit/>
          </a:bodyPr>
          <a:lstStyle/>
          <a:p>
            <a:pPr>
              <a:lnSpc>
                <a:spcPct val="150000"/>
              </a:lnSpc>
            </a:pPr>
            <a:r>
              <a:rPr kumimoji="1" lang="ja-JP" altLang="en-US" sz="1200" dirty="0" smtClean="0"/>
              <a:t>そのために･･･</a:t>
            </a:r>
            <a:r>
              <a:rPr lang="en-US" altLang="ja-JP" sz="1200" dirty="0" smtClean="0"/>
              <a:t/>
            </a:r>
            <a:br>
              <a:rPr lang="en-US" altLang="ja-JP" sz="1200" dirty="0" smtClean="0"/>
            </a:br>
            <a:r>
              <a:rPr lang="ja-JP" altLang="en-US" sz="1600" dirty="0" smtClean="0"/>
              <a:t>・高速かつ正確なライントレース</a:t>
            </a:r>
            <a:endParaRPr lang="en-US" altLang="ja-JP" sz="1600" dirty="0" smtClean="0"/>
          </a:p>
          <a:p>
            <a:r>
              <a:rPr kumimoji="1" lang="ja-JP" altLang="en-US" sz="1600" dirty="0" smtClean="0"/>
              <a:t>・区間に応じた走行</a:t>
            </a:r>
            <a:r>
              <a:rPr kumimoji="1" lang="en-US" altLang="ja-JP" sz="1600" dirty="0" smtClean="0"/>
              <a:t/>
            </a:r>
            <a:br>
              <a:rPr kumimoji="1" lang="en-US" altLang="ja-JP" sz="1600" dirty="0" smtClean="0"/>
            </a:br>
            <a:r>
              <a:rPr lang="ja-JP" altLang="en-US" sz="1600" dirty="0"/>
              <a:t>・</a:t>
            </a:r>
            <a:r>
              <a:rPr lang="ja-JP" altLang="en-US" sz="1600" dirty="0" smtClean="0"/>
              <a:t>全難所のクリア</a:t>
            </a:r>
            <a:endParaRPr lang="en-US" altLang="ja-JP" sz="1600" dirty="0"/>
          </a:p>
        </p:txBody>
      </p:sp>
      <p:sp>
        <p:nvSpPr>
          <p:cNvPr id="20" name="角丸四角形吹き出し 19"/>
          <p:cNvSpPr/>
          <p:nvPr/>
        </p:nvSpPr>
        <p:spPr>
          <a:xfrm>
            <a:off x="3047703" y="3480218"/>
            <a:ext cx="2448272" cy="816326"/>
          </a:xfrm>
          <a:prstGeom prst="wedgeRoundRectCallout">
            <a:avLst>
              <a:gd name="adj1" fmla="val 69427"/>
              <a:gd name="adj2" fmla="val 2827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これらの</a:t>
            </a:r>
            <a:r>
              <a:rPr lang="ja-JP" altLang="en-US" sz="1200" dirty="0">
                <a:latin typeface="メイリオ" pitchFamily="50" charset="-128"/>
                <a:ea typeface="メイリオ" pitchFamily="50" charset="-128"/>
                <a:cs typeface="メイリオ" pitchFamily="50" charset="-128"/>
              </a:rPr>
              <a:t>目標を実現するため</a:t>
            </a:r>
            <a:r>
              <a:rPr lang="ja-JP" altLang="en-US" sz="1200" dirty="0" smtClean="0">
                <a:latin typeface="メイリオ" pitchFamily="50" charset="-128"/>
                <a:ea typeface="メイリオ" pitchFamily="50" charset="-128"/>
                <a:cs typeface="メイリオ" pitchFamily="50" charset="-128"/>
              </a:rPr>
              <a:t>にシステムに何が要求されるのか要求図</a:t>
            </a:r>
            <a:r>
              <a:rPr lang="en-US" altLang="ja-JP" sz="1200" dirty="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を用いて分析．</a:t>
            </a:r>
            <a:endParaRPr lang="ja-JP" altLang="en-US" sz="1200" dirty="0">
              <a:latin typeface="メイリオ" pitchFamily="50" charset="-128"/>
              <a:ea typeface="メイリオ" pitchFamily="50" charset="-128"/>
              <a:cs typeface="メイリオ" pitchFamily="50" charset="-128"/>
            </a:endParaRPr>
          </a:p>
        </p:txBody>
      </p:sp>
      <p:sp>
        <p:nvSpPr>
          <p:cNvPr id="2048" name="テキスト ボックス 2047"/>
          <p:cNvSpPr txBox="1"/>
          <p:nvPr/>
        </p:nvSpPr>
        <p:spPr>
          <a:xfrm>
            <a:off x="681169" y="1196694"/>
            <a:ext cx="6111745"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目標</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3" name="テキスト ボックス 42"/>
          <p:cNvSpPr txBox="1"/>
          <p:nvPr/>
        </p:nvSpPr>
        <p:spPr>
          <a:xfrm>
            <a:off x="6792690" y="1196694"/>
            <a:ext cx="679154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ユースケース分析</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4" name="テキスト ボックス 43"/>
          <p:cNvSpPr txBox="1"/>
          <p:nvPr/>
        </p:nvSpPr>
        <p:spPr>
          <a:xfrm>
            <a:off x="681169" y="4394370"/>
            <a:ext cx="6111522"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064" name="右矢印 2063"/>
          <p:cNvSpPr/>
          <p:nvPr/>
        </p:nvSpPr>
        <p:spPr>
          <a:xfrm rot="5400000">
            <a:off x="5465180" y="3856834"/>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206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55" y="5277654"/>
            <a:ext cx="10546287" cy="370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619" y="3968764"/>
            <a:ext cx="4032251" cy="226268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右矢印 52"/>
          <p:cNvSpPr/>
          <p:nvPr/>
        </p:nvSpPr>
        <p:spPr>
          <a:xfrm rot="16200000">
            <a:off x="6837941" y="4225386"/>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 name="直線コネクタ 101"/>
          <p:cNvCxnSpPr/>
          <p:nvPr/>
        </p:nvCxnSpPr>
        <p:spPr>
          <a:xfrm flipH="1">
            <a:off x="8919984"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2"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8113537" y="1743881"/>
            <a:ext cx="7934840" cy="938719"/>
          </a:xfrm>
          <a:prstGeom prst="rect">
            <a:avLst/>
          </a:prstGeom>
          <a:solidFill>
            <a:schemeClr val="tx2">
              <a:lumMod val="20000"/>
              <a:lumOff val="80000"/>
            </a:schemeClr>
          </a:solid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 好タイムを記録するためには区間に応じた旋回量の計算が必要である</a:t>
            </a:r>
            <a:r>
              <a:rPr lang="ja-JP" altLang="en-US" sz="1100" dirty="0">
                <a:latin typeface="メイリオ" pitchFamily="50" charset="-128"/>
                <a:ea typeface="メイリオ" pitchFamily="50" charset="-128"/>
                <a:cs typeface="メイリオ" pitchFamily="50" charset="-128"/>
              </a:rPr>
              <a:t>こと</a:t>
            </a:r>
            <a:r>
              <a:rPr lang="ja-JP" altLang="en-US" sz="1100" dirty="0" smtClean="0">
                <a:latin typeface="メイリオ" pitchFamily="50" charset="-128"/>
                <a:ea typeface="メイリオ" pitchFamily="50" charset="-128"/>
                <a:cs typeface="メイリオ" pitchFamily="50" charset="-128"/>
              </a:rPr>
              <a:t>が要求分析からわかった</a:t>
            </a:r>
            <a:r>
              <a:rPr lang="en-US" altLang="ja-JP" sz="1100" dirty="0" smtClean="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そこで、私たちは</a:t>
            </a:r>
            <a:r>
              <a:rPr lang="en-US" altLang="ja-JP" sz="1100" dirty="0" smtClean="0">
                <a:latin typeface="メイリオ" pitchFamily="50" charset="-128"/>
                <a:ea typeface="メイリオ" pitchFamily="50" charset="-128"/>
                <a:cs typeface="メイリオ" pitchFamily="50" charset="-128"/>
              </a:rPr>
              <a:t>ET</a:t>
            </a:r>
            <a:r>
              <a:rPr lang="ja-JP" altLang="en-US" sz="1100" dirty="0" smtClean="0">
                <a:latin typeface="メイリオ" pitchFamily="50" charset="-128"/>
                <a:ea typeface="メイリオ" pitchFamily="50" charset="-128"/>
                <a:cs typeface="メイリオ" pitchFamily="50" charset="-128"/>
              </a:rPr>
              <a:t>ロボコンにおけるコースは以下のように分析した</a:t>
            </a:r>
            <a:r>
              <a:rPr lang="en-US" altLang="ja-JP" sz="1100" dirty="0" smtClean="0">
                <a:latin typeface="メイリオ" pitchFamily="50" charset="-128"/>
                <a:ea typeface="メイリオ" pitchFamily="50" charset="-128"/>
                <a:cs typeface="メイリオ" pitchFamily="50" charset="-128"/>
              </a:rPr>
              <a:t>.</a:t>
            </a:r>
            <a:br>
              <a:rPr lang="en-US" altLang="ja-JP" sz="1100" dirty="0" smtClean="0">
                <a:latin typeface="メイリオ" pitchFamily="50" charset="-128"/>
                <a:ea typeface="メイリオ" pitchFamily="50" charset="-128"/>
                <a:cs typeface="メイリオ" pitchFamily="50" charset="-128"/>
              </a:rPr>
            </a:br>
            <a:r>
              <a:rPr lang="ja-JP" altLang="en-US" sz="1100" dirty="0" smtClean="0">
                <a:latin typeface="メイリオ" pitchFamily="50" charset="-128"/>
                <a:ea typeface="メイリオ" pitchFamily="50" charset="-128"/>
                <a:cs typeface="メイリオ" pitchFamily="50" charset="-128"/>
              </a:rPr>
              <a:t>下図のようにコースは細かく分割された</a:t>
            </a:r>
            <a:r>
              <a:rPr lang="ja-JP" altLang="en-US" sz="1100" u="sng" dirty="0" smtClean="0">
                <a:latin typeface="メイリオ" pitchFamily="50" charset="-128"/>
                <a:ea typeface="メイリオ" pitchFamily="50" charset="-128"/>
                <a:cs typeface="メイリオ" pitchFamily="50" charset="-128"/>
              </a:rPr>
              <a:t>区間の連続</a:t>
            </a:r>
            <a:r>
              <a:rPr lang="ja-JP" altLang="en-US" sz="1100" dirty="0" smtClean="0">
                <a:latin typeface="メイリオ" pitchFamily="50" charset="-128"/>
                <a:ea typeface="メイリオ" pitchFamily="50" charset="-128"/>
                <a:cs typeface="メイリオ" pitchFamily="50" charset="-128"/>
              </a:rPr>
              <a:t>によって構成される．区間ごとに最適な前進量などの</a:t>
            </a:r>
            <a:r>
              <a:rPr lang="ja-JP" altLang="en-US" sz="1100" u="sng" dirty="0" smtClean="0">
                <a:latin typeface="メイリオ" pitchFamily="50" charset="-128"/>
                <a:ea typeface="メイリオ" pitchFamily="50" charset="-128"/>
                <a:cs typeface="メイリオ" pitchFamily="50" charset="-128"/>
              </a:rPr>
              <a:t>パラメータ</a:t>
            </a:r>
            <a:r>
              <a:rPr lang="ja-JP" altLang="en-US" sz="1100" dirty="0" smtClean="0">
                <a:latin typeface="メイリオ" pitchFamily="50" charset="-128"/>
                <a:ea typeface="メイリオ" pitchFamily="50" charset="-128"/>
                <a:cs typeface="メイリオ" pitchFamily="50" charset="-128"/>
              </a:rPr>
              <a:t>と</a:t>
            </a:r>
            <a:r>
              <a:rPr lang="ja-JP" altLang="en-US" sz="1100" u="sng" dirty="0" smtClean="0">
                <a:latin typeface="メイリオ" pitchFamily="50" charset="-128"/>
                <a:ea typeface="メイリオ" pitchFamily="50" charset="-128"/>
                <a:cs typeface="メイリオ" pitchFamily="50" charset="-128"/>
              </a:rPr>
              <a:t>区間の切替条件</a:t>
            </a:r>
            <a:r>
              <a:rPr lang="ja-JP" altLang="en-US" sz="1100" dirty="0">
                <a:latin typeface="メイリオ" pitchFamily="50" charset="-128"/>
                <a:ea typeface="メイリオ" pitchFamily="50" charset="-128"/>
                <a:cs typeface="メイリオ" pitchFamily="50" charset="-128"/>
              </a:rPr>
              <a:t>が</a:t>
            </a:r>
            <a:r>
              <a:rPr lang="ja-JP" altLang="en-US" sz="1100" dirty="0" smtClean="0">
                <a:latin typeface="メイリオ" pitchFamily="50" charset="-128"/>
                <a:ea typeface="メイリオ" pitchFamily="50" charset="-128"/>
                <a:cs typeface="メイリオ" pitchFamily="50" charset="-128"/>
              </a:rPr>
              <a:t>あり、それらは一対一対応している</a:t>
            </a:r>
            <a:r>
              <a:rPr lang="en-US" altLang="ja-JP" sz="1100" dirty="0" smtClean="0">
                <a:latin typeface="メイリオ" pitchFamily="50" charset="-128"/>
                <a:ea typeface="メイリオ" pitchFamily="50" charset="-128"/>
                <a:cs typeface="メイリオ" pitchFamily="50" charset="-128"/>
              </a:rPr>
              <a:t>.</a:t>
            </a:r>
            <a:r>
              <a:rPr lang="ja-JP" altLang="en-US" sz="1100" dirty="0" smtClean="0"/>
              <a:t>難所</a:t>
            </a:r>
            <a:r>
              <a:rPr lang="ja-JP" altLang="en-US" sz="1100" dirty="0"/>
              <a:t>エリアで</a:t>
            </a:r>
            <a:r>
              <a:rPr lang="ja-JP" altLang="en-US" sz="1100" dirty="0" smtClean="0"/>
              <a:t>は下図で</a:t>
            </a:r>
            <a:r>
              <a:rPr lang="ja-JP" altLang="en-US" sz="1100" dirty="0"/>
              <a:t>区切った区間よりも細かく区間が</a:t>
            </a:r>
            <a:r>
              <a:rPr lang="ja-JP" altLang="en-US" sz="1100" dirty="0" smtClean="0"/>
              <a:t>存在</a:t>
            </a:r>
            <a:r>
              <a:rPr lang="ja-JP" altLang="en-US" sz="1100" dirty="0"/>
              <a:t>する</a:t>
            </a:r>
            <a:r>
              <a:rPr lang="ja-JP" altLang="en-US" sz="1100" dirty="0" smtClean="0"/>
              <a:t>．（例：階段</a:t>
            </a:r>
            <a:r>
              <a:rPr lang="ja-JP" altLang="en-US" sz="1100" dirty="0"/>
              <a:t>エリアでの区間</a:t>
            </a:r>
            <a:r>
              <a:rPr lang="ja-JP" altLang="en-US" sz="1100" dirty="0" smtClean="0"/>
              <a:t>分割）それぞれ</a:t>
            </a:r>
            <a:r>
              <a:rPr lang="ja-JP" altLang="en-US" sz="1100" dirty="0"/>
              <a:t>の区間での動作は</a:t>
            </a:r>
            <a:r>
              <a:rPr lang="en-US" altLang="ja-JP" sz="1100" dirty="0"/>
              <a:t>P4</a:t>
            </a:r>
            <a:r>
              <a:rPr lang="ja-JP" altLang="en-US" sz="1100" dirty="0"/>
              <a:t>走行戦略</a:t>
            </a:r>
            <a:r>
              <a:rPr lang="ja-JP" altLang="en-US" sz="1100" dirty="0" smtClean="0"/>
              <a:t>参照</a:t>
            </a:r>
            <a:r>
              <a:rPr lang="ja-JP" altLang="en-US" sz="1100" dirty="0"/>
              <a:t>．</a:t>
            </a:r>
          </a:p>
        </p:txBody>
      </p:sp>
      <p:grpSp>
        <p:nvGrpSpPr>
          <p:cNvPr id="145" name="グループ化 144"/>
          <p:cNvGrpSpPr/>
          <p:nvPr/>
        </p:nvGrpSpPr>
        <p:grpSpPr>
          <a:xfrm>
            <a:off x="5490925" y="3964567"/>
            <a:ext cx="2682359" cy="682309"/>
            <a:chOff x="7632526" y="7044063"/>
            <a:chExt cx="3312368" cy="1084100"/>
          </a:xfrm>
        </p:grpSpPr>
        <p:pic>
          <p:nvPicPr>
            <p:cNvPr id="146" name="Picture 2" descr="C:\Users\HOMMA\Robokon\e-konbu\Illust\階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36782" y="7201143"/>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6123309" y="2774797"/>
            <a:ext cx="1752533" cy="883215"/>
          </a:xfrm>
          <a:prstGeom prst="wedgeRoundRectCallout">
            <a:avLst>
              <a:gd name="adj1" fmla="val -8393"/>
              <a:gd name="adj2" fmla="val 1153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sz="1100" dirty="0">
                <a:solidFill>
                  <a:schemeClr val="tx1"/>
                </a:solidFill>
              </a:rPr>
              <a:t>破線で区切った区間それぞれ</a:t>
            </a:r>
            <a:r>
              <a:rPr lang="ja-JP" altLang="en-US" sz="1100" dirty="0" smtClean="0">
                <a:solidFill>
                  <a:schemeClr val="tx1"/>
                </a:solidFill>
              </a:rPr>
              <a:t>に対応</a:t>
            </a:r>
            <a:r>
              <a:rPr lang="ja-JP" altLang="en-US" sz="1100" dirty="0">
                <a:solidFill>
                  <a:schemeClr val="tx1"/>
                </a:solidFill>
              </a:rPr>
              <a:t>したパラメータと</a:t>
            </a:r>
            <a:r>
              <a:rPr lang="ja-JP" altLang="en-US" sz="1050" dirty="0">
                <a:solidFill>
                  <a:schemeClr val="tx1"/>
                </a:solidFill>
              </a:rPr>
              <a:t>区間切替</a:t>
            </a:r>
            <a:r>
              <a:rPr lang="ja-JP" altLang="en-US" sz="1050" dirty="0"/>
              <a:t>条件がある</a:t>
            </a:r>
          </a:p>
        </p:txBody>
      </p:sp>
      <p:grpSp>
        <p:nvGrpSpPr>
          <p:cNvPr id="18" name="グループ化 17"/>
          <p:cNvGrpSpPr/>
          <p:nvPr/>
        </p:nvGrpSpPr>
        <p:grpSpPr>
          <a:xfrm>
            <a:off x="798711" y="2593279"/>
            <a:ext cx="4121200" cy="2205827"/>
            <a:chOff x="939358" y="6252440"/>
            <a:chExt cx="4309905" cy="2963692"/>
          </a:xfrm>
        </p:grpSpPr>
        <p:grpSp>
          <p:nvGrpSpPr>
            <p:cNvPr id="104" name="グループ化 103"/>
            <p:cNvGrpSpPr/>
            <p:nvPr/>
          </p:nvGrpSpPr>
          <p:grpSpPr>
            <a:xfrm>
              <a:off x="939358" y="6252440"/>
              <a:ext cx="4309905" cy="2963692"/>
              <a:chOff x="4856321" y="5016624"/>
              <a:chExt cx="4309905" cy="2963692"/>
            </a:xfrm>
          </p:grpSpPr>
          <p:pic>
            <p:nvPicPr>
              <p:cNvPr id="10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8" r="1089"/>
              <a:stretch/>
            </p:blipFill>
            <p:spPr bwMode="auto">
              <a:xfrm>
                <a:off x="4856321" y="5016624"/>
                <a:ext cx="4309905" cy="29636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フリーフォーム 105"/>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 name="テキスト ボックス 106"/>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108" name="テキスト ボックス 107"/>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109" name="テキスト ボックス 108"/>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110" name="テキスト ボックス 109"/>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111" name="テキスト ボックス 110"/>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112" name="テキスト ボックス 111"/>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113" name="テキスト ボックス 112"/>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14" name="直線コネクタ 113"/>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5" name="直線コネクタ 114"/>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142" name="テキスト ボックス 141"/>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143" name="テキスト ボックス 142"/>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144" name="フリーフォーム 143"/>
            <p:cNvSpPr/>
            <p:nvPr/>
          </p:nvSpPr>
          <p:spPr>
            <a:xfrm>
              <a:off x="1216652" y="6563176"/>
              <a:ext cx="4032250" cy="2374900"/>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55" name="直線コネクタ 154"/>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テキスト ボックス 95"/>
          <p:cNvSpPr txBox="1"/>
          <p:nvPr/>
        </p:nvSpPr>
        <p:spPr>
          <a:xfrm>
            <a:off x="8919984" y="1591773"/>
            <a:ext cx="4671336" cy="1046440"/>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 要求を満たし、区間に応じた走行を実現するため以下のようなパッケージ構成を考えた。戦略部はパラメータや区間切り替え条件を含んだ区間の情報が保管され、司令部はそれにアクセスして、駆動部に旋回を指示する。検出部区間の切り替えを検知し、司令部に通知する役割を持つ。</a:t>
            </a:r>
            <a:endParaRPr lang="en-US" altLang="ja-JP" sz="1200" dirty="0" smtClean="0"/>
          </a:p>
        </p:txBody>
      </p:sp>
      <p:sp>
        <p:nvSpPr>
          <p:cNvPr id="103" name="テキスト ボックス 102"/>
          <p:cNvSpPr txBox="1"/>
          <p:nvPr/>
        </p:nvSpPr>
        <p:spPr>
          <a:xfrm>
            <a:off x="674049" y="1592100"/>
            <a:ext cx="8246157"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a:t>
            </a:r>
            <a:r>
              <a:rPr lang="ja-JP" altLang="en-US" sz="1200" dirty="0" smtClean="0">
                <a:latin typeface="メイリオ" pitchFamily="50" charset="-128"/>
                <a:ea typeface="メイリオ" pitchFamily="50" charset="-128"/>
                <a:cs typeface="メイリオ" pitchFamily="50" charset="-128"/>
              </a:rPr>
              <a:t>は，</a:t>
            </a:r>
            <a:r>
              <a:rPr lang="ja-JP" altLang="en-US" sz="1200" dirty="0" smtClean="0">
                <a:latin typeface="メイリオ" pitchFamily="50" charset="-128"/>
                <a:ea typeface="メイリオ" pitchFamily="50" charset="-128"/>
                <a:cs typeface="メイリオ" pitchFamily="50" charset="-128"/>
              </a:rPr>
              <a:t>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a:t>
            </a:r>
            <a:r>
              <a:rPr lang="ja-JP" altLang="en-US" sz="1200" dirty="0" smtClean="0">
                <a:latin typeface="メイリオ" pitchFamily="50" charset="-128"/>
                <a:ea typeface="メイリオ" pitchFamily="50" charset="-128"/>
                <a:cs typeface="メイリオ" pitchFamily="50" charset="-128"/>
              </a:rPr>
              <a:t>されるものと分析した</a:t>
            </a:r>
            <a:r>
              <a:rPr lang="ja-JP" altLang="en-US"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ごとに最適な前進量などの</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a:t>
            </a:r>
            <a:r>
              <a:rPr lang="ja-JP" altLang="en-US" sz="1200" u="sng" dirty="0" smtClean="0">
                <a:latin typeface="メイリオ" pitchFamily="50" charset="-128"/>
                <a:ea typeface="メイリオ" pitchFamily="50" charset="-128"/>
                <a:cs typeface="メイリオ" pitchFamily="50" charset="-128"/>
              </a:rPr>
              <a:t>の切替</a:t>
            </a:r>
            <a:r>
              <a:rPr lang="ja-JP" altLang="en-US" sz="1200" u="sng" dirty="0" smtClean="0">
                <a:latin typeface="メイリオ" pitchFamily="50" charset="-128"/>
                <a:ea typeface="メイリオ" pitchFamily="50" charset="-128"/>
                <a:cs typeface="メイリオ" pitchFamily="50" charset="-128"/>
              </a:rPr>
              <a:t>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．駆動部は，</a:t>
            </a:r>
            <a:r>
              <a:rPr lang="ja-JP" altLang="en-US" sz="1200" dirty="0" smtClean="0">
                <a:latin typeface="メイリオ" pitchFamily="50" charset="-128"/>
                <a:ea typeface="メイリオ" pitchFamily="50" charset="-128"/>
                <a:cs typeface="メイリオ" pitchFamily="50" charset="-128"/>
              </a:rPr>
              <a:t>区間</a:t>
            </a:r>
            <a:r>
              <a:rPr lang="ja-JP" altLang="en-US" sz="1200" dirty="0" smtClean="0">
                <a:latin typeface="メイリオ" pitchFamily="50" charset="-128"/>
                <a:ea typeface="メイリオ" pitchFamily="50" charset="-128"/>
                <a:cs typeface="メイリオ" pitchFamily="50" charset="-128"/>
              </a:rPr>
              <a:t>が</a:t>
            </a:r>
            <a:r>
              <a:rPr lang="ja-JP" altLang="en-US" sz="1200" dirty="0" smtClean="0">
                <a:latin typeface="メイリオ" pitchFamily="50" charset="-128"/>
                <a:ea typeface="メイリオ" pitchFamily="50" charset="-128"/>
                <a:cs typeface="メイリオ" pitchFamily="50" charset="-128"/>
              </a:rPr>
              <a:t>切り替わるまでの間同一</a:t>
            </a:r>
            <a:r>
              <a:rPr lang="ja-JP" altLang="en-US" sz="1200" dirty="0" smtClean="0">
                <a:latin typeface="メイリオ" pitchFamily="50" charset="-128"/>
                <a:ea typeface="メイリオ" pitchFamily="50" charset="-128"/>
                <a:cs typeface="メイリオ" pitchFamily="50" charset="-128"/>
              </a:rPr>
              <a:t>のパラメータ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用いて走行体を駆動させ</a:t>
            </a:r>
            <a:r>
              <a:rPr lang="ja-JP" altLang="en-US" sz="1200" dirty="0" smtClean="0">
                <a:latin typeface="メイリオ" pitchFamily="50" charset="-128"/>
                <a:ea typeface="メイリオ" pitchFamily="50" charset="-128"/>
                <a:cs typeface="メイリオ" pitchFamily="50" charset="-128"/>
              </a:rPr>
              <a:t>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r>
              <a:rPr lang="ja-JP" altLang="en-US" sz="1200" dirty="0"/>
              <a:t>．</a:t>
            </a: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740" y="2532892"/>
            <a:ext cx="3169824" cy="201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092" y="5426036"/>
            <a:ext cx="12252965" cy="405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919984" y="1195200"/>
            <a:ext cx="4671336"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0" y="1195200"/>
            <a:ext cx="8239584"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262" name="右矢印 261"/>
          <p:cNvSpPr/>
          <p:nvPr/>
        </p:nvSpPr>
        <p:spPr>
          <a:xfrm rot="5400000">
            <a:off x="9925913" y="4831349"/>
            <a:ext cx="1246836" cy="8577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7"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2"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2"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0"/>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a:t>
            </a:r>
            <a:r>
              <a:rPr lang="ja-JP" altLang="en-US" sz="1200" dirty="0" smtClean="0">
                <a:latin typeface="メイリオ" pitchFamily="50" charset="-128"/>
                <a:ea typeface="メイリオ" pitchFamily="50" charset="-128"/>
                <a:cs typeface="メイリオ" pitchFamily="50" charset="-128"/>
              </a:rPr>
              <a:t>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a:t>
            </a:r>
            <a:r>
              <a:rPr lang="ja-JP" altLang="en-US" sz="1200" dirty="0" smtClean="0">
                <a:latin typeface="メイリオ" pitchFamily="50" charset="-128"/>
                <a:ea typeface="メイリオ" pitchFamily="50" charset="-128"/>
                <a:cs typeface="メイリオ" pitchFamily="50" charset="-128"/>
              </a:rPr>
              <a:t>を</a:t>
            </a:r>
            <a:r>
              <a:rPr lang="ja-JP" altLang="en-US" sz="1200" dirty="0" smtClean="0">
                <a:latin typeface="メイリオ" pitchFamily="50" charset="-128"/>
                <a:ea typeface="メイリオ" pitchFamily="50" charset="-128"/>
                <a:cs typeface="メイリオ" pitchFamily="50" charset="-128"/>
              </a:rPr>
              <a:t>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4"/>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a:t>
            </a:r>
            <a:r>
              <a:rPr lang="ja-JP" altLang="en-US" sz="1400" dirty="0" smtClean="0">
                <a:latin typeface="メイリオ" pitchFamily="50" charset="-128"/>
                <a:ea typeface="メイリオ" pitchFamily="50" charset="-128"/>
                <a:cs typeface="メイリオ" pitchFamily="50" charset="-128"/>
              </a:rPr>
              <a:t>駆動パラメータを設定する</a:t>
            </a:r>
            <a:r>
              <a:rPr lang="ja-JP" altLang="en-US" sz="1400" dirty="0" smtClean="0">
                <a:latin typeface="メイリオ" pitchFamily="50" charset="-128"/>
                <a:ea typeface="メイリオ" pitchFamily="50" charset="-128"/>
                <a:cs typeface="メイリオ" pitchFamily="50" charset="-128"/>
              </a:rPr>
              <a:t>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355094431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a:t>
                      </a:r>
                      <a:r>
                        <a:rPr kumimoji="1" lang="ja-JP" altLang="en-US" sz="900" dirty="0" smtClean="0"/>
                        <a:t>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a:t>
                      </a:r>
                      <a:r>
                        <a:rPr kumimoji="1" lang="ja-JP" altLang="en-US" sz="900" dirty="0" smtClean="0"/>
                        <a:t>必要が</a:t>
                      </a:r>
                      <a:r>
                        <a:rPr kumimoji="1" lang="ja-JP" altLang="en-US" sz="900" dirty="0" smtClean="0"/>
                        <a:t>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a:t>
                      </a:r>
                      <a:r>
                        <a:rPr kumimoji="1" lang="ja-JP" altLang="en-US" sz="900" dirty="0" smtClean="0"/>
                        <a:t>は</a:t>
                      </a:r>
                      <a:r>
                        <a:rPr kumimoji="1" lang="en-US" altLang="ja-JP" sz="900" dirty="0" smtClean="0"/>
                        <a:t>1cm</a:t>
                      </a:r>
                      <a:r>
                        <a:rPr kumimoji="1" lang="ja-JP" altLang="en-US" sz="900" dirty="0" smtClean="0"/>
                        <a:t>以内</a:t>
                      </a:r>
                      <a:r>
                        <a:rPr kumimoji="1" lang="ja-JP" altLang="en-US" sz="900" dirty="0" smtClean="0"/>
                        <a:t>で行えれば十分であると</a:t>
                      </a:r>
                      <a:r>
                        <a:rPr kumimoji="1" lang="ja-JP" altLang="en-US" sz="900" dirty="0" smtClean="0"/>
                        <a:t>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319687"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a:t>
            </a:r>
            <a:r>
              <a:rPr lang="ja-JP" altLang="en-US" sz="1200" dirty="0" smtClean="0">
                <a:latin typeface="メイリオ" pitchFamily="50" charset="-128"/>
                <a:ea typeface="メイリオ" pitchFamily="50" charset="-128"/>
                <a:cs typeface="メイリオ" pitchFamily="50" charset="-128"/>
              </a:rPr>
              <a:t>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a:t>
            </a:r>
            <a:r>
              <a:rPr kumimoji="1" lang="ja-JP" altLang="en-US" sz="1400" b="1" dirty="0" smtClean="0">
                <a:latin typeface="メイリオ" pitchFamily="50" charset="-128"/>
                <a:ea typeface="メイリオ" pitchFamily="50" charset="-128"/>
                <a:cs typeface="メイリオ" pitchFamily="50" charset="-128"/>
              </a:rPr>
              <a:t>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①オーバヘッド</a:t>
            </a:r>
            <a:r>
              <a:rPr lang="ja-JP" altLang="en-US" sz="1200" dirty="0" smtClean="0">
                <a:latin typeface="メイリオ" pitchFamily="50" charset="-128"/>
                <a:ea typeface="メイリオ" pitchFamily="50" charset="-128"/>
                <a:cs typeface="メイリオ" pitchFamily="50" charset="-128"/>
              </a:rPr>
              <a:t>を考慮</a:t>
            </a:r>
            <a:r>
              <a:rPr lang="ja-JP" altLang="en-US" sz="1200" dirty="0" smtClean="0">
                <a:latin typeface="メイリオ" pitchFamily="50" charset="-128"/>
                <a:ea typeface="メイリオ" pitchFamily="50" charset="-128"/>
                <a:cs typeface="メイリオ" pitchFamily="50" charset="-128"/>
              </a:rPr>
              <a:t>し，タスク</a:t>
            </a:r>
            <a:r>
              <a:rPr lang="ja-JP" altLang="en-US" sz="1200" dirty="0" smtClean="0">
                <a:latin typeface="メイリオ" pitchFamily="50" charset="-128"/>
                <a:ea typeface="メイリオ" pitchFamily="50" charset="-128"/>
                <a:cs typeface="メイリオ" pitchFamily="50" charset="-128"/>
              </a:rPr>
              <a:t>の数は最小限</a:t>
            </a:r>
            <a:r>
              <a:rPr lang="ja-JP" altLang="en-US" sz="1200" dirty="0" smtClean="0">
                <a:latin typeface="メイリオ" pitchFamily="50" charset="-128"/>
                <a:ea typeface="メイリオ" pitchFamily="50" charset="-128"/>
                <a:cs typeface="メイリオ" pitchFamily="50" charset="-128"/>
              </a:rPr>
              <a:t>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a:t>
            </a:r>
            <a:r>
              <a:rPr kumimoji="1" lang="ja-JP" altLang="en-US" sz="1200" dirty="0" smtClean="0">
                <a:latin typeface="メイリオ" pitchFamily="50" charset="-128"/>
                <a:ea typeface="メイリオ" pitchFamily="50" charset="-128"/>
                <a:cs typeface="メイリオ" pitchFamily="50" charset="-128"/>
              </a:rPr>
              <a:t>タスクへの影響を最小限に</a:t>
            </a:r>
            <a:r>
              <a:rPr kumimoji="1" lang="ja-JP" altLang="en-US" sz="1200" dirty="0" smtClean="0">
                <a:latin typeface="メイリオ" pitchFamily="50" charset="-128"/>
                <a:ea typeface="メイリオ" pitchFamily="50" charset="-128"/>
                <a:cs typeface="メイリオ" pitchFamily="50" charset="-128"/>
              </a:rPr>
              <a:t>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a:t>
            </a:r>
            <a:r>
              <a:rPr lang="ja-JP" altLang="en-US" sz="1200" dirty="0" smtClean="0">
                <a:latin typeface="メイリオ" pitchFamily="50" charset="-128"/>
                <a:ea typeface="メイリオ" pitchFamily="50" charset="-128"/>
                <a:cs typeface="メイリオ" pitchFamily="50" charset="-128"/>
              </a:rPr>
              <a:t>検知に必要十分な周期を</a:t>
            </a:r>
            <a:r>
              <a:rPr lang="ja-JP" altLang="en-US" sz="1200" dirty="0" smtClean="0">
                <a:latin typeface="メイリオ" pitchFamily="50" charset="-128"/>
                <a:ea typeface="メイリオ" pitchFamily="50" charset="-128"/>
                <a:cs typeface="メイリオ" pitchFamily="50" charset="-128"/>
              </a:rPr>
              <a:t>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0" y="4095328"/>
            <a:ext cx="5988047" cy="619578"/>
          </a:xfrm>
          <a:prstGeom prst="wedgeRoundRectCallout">
            <a:avLst>
              <a:gd name="adj1" fmla="val 3028"/>
              <a:gd name="adj2" fmla="val -10375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a:t>
            </a:r>
            <a:r>
              <a:rPr kumimoji="1" lang="ja-JP" altLang="en-US" sz="1050" dirty="0" smtClean="0">
                <a:solidFill>
                  <a:schemeClr val="tx1"/>
                </a:solidFill>
              </a:rPr>
              <a:t>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a:t>
            </a:r>
            <a:r>
              <a:rPr kumimoji="1" lang="ja-JP" altLang="en-US" sz="1050" dirty="0" smtClean="0">
                <a:solidFill>
                  <a:schemeClr val="tx1"/>
                </a:solidFill>
              </a:rPr>
              <a:t>妥当であると判断</a:t>
            </a:r>
            <a:r>
              <a:rPr kumimoji="1" lang="ja-JP" altLang="en-US" sz="1050" dirty="0" smtClean="0">
                <a:solidFill>
                  <a:schemeClr val="tx1"/>
                </a:solidFill>
              </a:rPr>
              <a:t>した．また，他</a:t>
            </a:r>
            <a:r>
              <a:rPr kumimoji="1" lang="ja-JP" altLang="en-US" sz="1050" dirty="0" smtClean="0">
                <a:solidFill>
                  <a:schemeClr val="tx1"/>
                </a:solidFill>
              </a:rPr>
              <a:t>の</a:t>
            </a:r>
            <a:r>
              <a:rPr kumimoji="1" lang="ja-JP" altLang="en-US" sz="1050" dirty="0" smtClean="0">
                <a:solidFill>
                  <a:schemeClr val="tx1"/>
                </a:solidFill>
              </a:rPr>
              <a:t>センサをトリガーに区間</a:t>
            </a:r>
            <a:r>
              <a:rPr lang="ja-JP" altLang="en-US" sz="1050" dirty="0" smtClean="0">
                <a:solidFill>
                  <a:schemeClr val="tx1"/>
                </a:solidFill>
              </a:rPr>
              <a:t>切替を行う場合も十分</a:t>
            </a:r>
            <a:r>
              <a:rPr lang="ja-JP" altLang="en-US" sz="1050" dirty="0" smtClean="0"/>
              <a:t>な応答が</a:t>
            </a:r>
            <a:r>
              <a:rPr lang="ja-JP" altLang="en-US" sz="1050" dirty="0" smtClean="0"/>
              <a:t>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1"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6"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5"/>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6" y="7979985"/>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3" y="6168752"/>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5"/>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8752"/>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3"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8" y="2856384"/>
            <a:ext cx="1492217" cy="576064"/>
          </a:xfrm>
          <a:prstGeom prst="wedgeRoundRectCallout">
            <a:avLst>
              <a:gd name="adj1" fmla="val -176019"/>
              <a:gd name="adj2" fmla="val 35364"/>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34509" y="7366908"/>
            <a:ext cx="1885602" cy="791728"/>
          </a:xfrm>
          <a:prstGeom prst="wedgeRoundRectCallout">
            <a:avLst>
              <a:gd name="adj1" fmla="val -54939"/>
              <a:gd name="adj2" fmla="val 98561"/>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区間切替が発生したら，</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車体駆動指示器の目標駆動パラメータが更新される．</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走行戦略</a:t>
            </a:r>
            <a:endParaRPr kumimoji="1" lang="ja-JP" altLang="en-US" dirty="0"/>
          </a:p>
        </p:txBody>
      </p:sp>
      <p:sp>
        <p:nvSpPr>
          <p:cNvPr id="3" name="テキスト ボックス 2"/>
          <p:cNvSpPr txBox="1"/>
          <p:nvPr/>
        </p:nvSpPr>
        <p:spPr>
          <a:xfrm>
            <a:off x="2"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a:t>
            </a:r>
            <a:r>
              <a:rPr lang="ja-JP" altLang="en-US" sz="2000" dirty="0" smtClean="0">
                <a:latin typeface="メイリオ" pitchFamily="50" charset="-128"/>
                <a:ea typeface="メイリオ" pitchFamily="50" charset="-128"/>
                <a:cs typeface="メイリオ" pitchFamily="50" charset="-128"/>
              </a:rPr>
              <a:t>戦略</a:t>
            </a:r>
            <a:endParaRPr lang="en-US" altLang="ja-JP" sz="2000" dirty="0" smtClean="0">
              <a:latin typeface="メイリオ" pitchFamily="50" charset="-128"/>
              <a:ea typeface="メイリオ" pitchFamily="50" charset="-128"/>
              <a:cs typeface="メイリオ" pitchFamily="50" charset="-128"/>
            </a:endParaRPr>
          </a:p>
        </p:txBody>
      </p:sp>
      <p:pic>
        <p:nvPicPr>
          <p:cNvPr id="1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8839" y="1633308"/>
            <a:ext cx="3085409" cy="237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正方形/長方形 19"/>
          <p:cNvSpPr/>
          <p:nvPr/>
        </p:nvSpPr>
        <p:spPr>
          <a:xfrm>
            <a:off x="680400"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1" name="正方形/長方形 20"/>
          <p:cNvSpPr/>
          <p:nvPr/>
        </p:nvSpPr>
        <p:spPr>
          <a:xfrm>
            <a:off x="895699" y="5995608"/>
            <a:ext cx="2846586" cy="2232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ステートマシン図</a:t>
            </a:r>
            <a:endParaRPr kumimoji="1" lang="en-US" altLang="ja-JP" dirty="0" smtClean="0"/>
          </a:p>
          <a:p>
            <a:pPr algn="ctr"/>
            <a:r>
              <a:rPr lang="ja-JP" altLang="en-US" dirty="0" smtClean="0"/>
              <a:t>（未確定）</a:t>
            </a:r>
            <a:endParaRPr lang="en-US" altLang="ja-JP" dirty="0" smtClean="0"/>
          </a:p>
        </p:txBody>
      </p:sp>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618" y="8595488"/>
            <a:ext cx="2922997" cy="776906"/>
          </a:xfrm>
          <a:prstGeom prst="rect">
            <a:avLst/>
          </a:prstGeom>
        </p:spPr>
      </p:pic>
      <p:sp>
        <p:nvSpPr>
          <p:cNvPr id="23" name="正方形/長方形 22"/>
          <p:cNvSpPr/>
          <p:nvPr/>
        </p:nvSpPr>
        <p:spPr>
          <a:xfrm>
            <a:off x="8220288"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0830" y="4051395"/>
            <a:ext cx="2248205" cy="973909"/>
          </a:xfrm>
          <a:prstGeom prst="rect">
            <a:avLst/>
          </a:prstGeom>
        </p:spPr>
      </p:pic>
      <p:pic>
        <p:nvPicPr>
          <p:cNvPr id="25" name="図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529" y="8371874"/>
            <a:ext cx="4421629" cy="1158891"/>
          </a:xfrm>
          <a:prstGeom prst="rect">
            <a:avLst/>
          </a:prstGeom>
        </p:spPr>
      </p:pic>
      <p:sp>
        <p:nvSpPr>
          <p:cNvPr id="26" name="角丸四角形 25"/>
          <p:cNvSpPr/>
          <p:nvPr/>
        </p:nvSpPr>
        <p:spPr>
          <a:xfrm>
            <a:off x="815457" y="1643366"/>
            <a:ext cx="4129300" cy="1263586"/>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段差衝突時に車体が不安定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段差突破後に車体がライン上にいない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階段上とコースの輝度値の違いに対応できない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直角部分を曲がり切れない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段差落下時に車体が不安定</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転倒</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段差落下後に車体がライン上にいない</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コースアウト</a:t>
            </a:r>
            <a:endParaRPr lang="en-US" altLang="ja-JP" sz="1050" dirty="0" smtClean="0">
              <a:latin typeface="メイリオ" pitchFamily="50" charset="-128"/>
              <a:ea typeface="メイリオ" pitchFamily="50" charset="-128"/>
              <a:cs typeface="メイリオ" pitchFamily="50" charset="-128"/>
            </a:endParaRPr>
          </a:p>
        </p:txBody>
      </p:sp>
      <p:sp>
        <p:nvSpPr>
          <p:cNvPr id="27" name="角丸四角形 26"/>
          <p:cNvSpPr/>
          <p:nvPr/>
        </p:nvSpPr>
        <p:spPr>
          <a:xfrm>
            <a:off x="4991919" y="1643368"/>
            <a:ext cx="3132821"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適切な速度で突破</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段上</a:t>
            </a:r>
            <a:r>
              <a:rPr lang="ja-JP" altLang="en-US" sz="1050" dirty="0" smtClean="0">
                <a:latin typeface="メイリオ" pitchFamily="50" charset="-128"/>
                <a:ea typeface="メイリオ" pitchFamily="50" charset="-128"/>
                <a:cs typeface="メイリオ" pitchFamily="50" charset="-128"/>
              </a:rPr>
              <a:t>での目標輝度値を変更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走行ログ</a:t>
            </a:r>
            <a:r>
              <a:rPr lang="ja-JP" altLang="en-US" sz="1050" dirty="0" smtClean="0">
                <a:latin typeface="メイリオ" pitchFamily="50" charset="-128"/>
                <a:ea typeface="メイリオ" pitchFamily="50" charset="-128"/>
                <a:cs typeface="メイリオ" pitchFamily="50" charset="-128"/>
              </a:rPr>
              <a:t>から，直角</a:t>
            </a:r>
            <a:r>
              <a:rPr lang="ja-JP" altLang="en-US" sz="1050" dirty="0" smtClean="0">
                <a:latin typeface="メイリオ" pitchFamily="50" charset="-128"/>
                <a:ea typeface="メイリオ" pitchFamily="50" charset="-128"/>
                <a:cs typeface="メイリオ" pitchFamily="50" charset="-128"/>
              </a:rPr>
              <a:t>部分走行時の輝度値の変化の傾向を算出し実装</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検出後，その</a:t>
            </a:r>
            <a:r>
              <a:rPr lang="ja-JP" altLang="en-US" sz="1050" dirty="0" smtClean="0">
                <a:latin typeface="メイリオ" pitchFamily="50" charset="-128"/>
                <a:ea typeface="メイリオ" pitchFamily="50" charset="-128"/>
                <a:cs typeface="メイリオ" pitchFamily="50" charset="-128"/>
              </a:rPr>
              <a:t>場で回転することで安定した旋回を実現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低速落下及び落下後のライン復帰でクリア</a:t>
            </a:r>
            <a:endParaRPr lang="en-US" altLang="ja-JP" sz="1050" dirty="0" smtClean="0">
              <a:latin typeface="メイリオ" pitchFamily="50" charset="-128"/>
              <a:ea typeface="メイリオ" pitchFamily="50" charset="-128"/>
              <a:cs typeface="メイリオ" pitchFamily="50" charset="-128"/>
            </a:endParaRPr>
          </a:p>
        </p:txBody>
      </p:sp>
      <p:sp>
        <p:nvSpPr>
          <p:cNvPr id="28" name="角丸四角形 27"/>
          <p:cNvSpPr/>
          <p:nvPr/>
        </p:nvSpPr>
        <p:spPr>
          <a:xfrm>
            <a:off x="4688865" y="5592688"/>
            <a:ext cx="311136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ペットボトル検知</a:t>
            </a:r>
            <a:r>
              <a:rPr lang="ja-JP" altLang="en-US" sz="1050" dirty="0" smtClean="0">
                <a:latin typeface="メイリオ" pitchFamily="50" charset="-128"/>
                <a:ea typeface="メイリオ" pitchFamily="50" charset="-128"/>
                <a:cs typeface="メイリオ" pitchFamily="50" charset="-128"/>
              </a:rPr>
              <a:t>で誤判定</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ペットボトル検知後の</a:t>
            </a:r>
            <a:r>
              <a:rPr lang="en-US" altLang="ja-JP" sz="1050" dirty="0">
                <a:latin typeface="メイリオ" pitchFamily="50" charset="-128"/>
                <a:ea typeface="メイリオ" pitchFamily="50" charset="-128"/>
                <a:cs typeface="メイリオ" pitchFamily="50" charset="-128"/>
              </a:rPr>
              <a:t/>
            </a:r>
            <a:br>
              <a:rPr lang="en-US" altLang="ja-JP" sz="1050" dirty="0">
                <a:latin typeface="メイリオ" pitchFamily="50" charset="-128"/>
                <a:ea typeface="メイリオ" pitchFamily="50" charset="-128"/>
                <a:cs typeface="メイリオ" pitchFamily="50" charset="-128"/>
              </a:rPr>
            </a:br>
            <a:r>
              <a:rPr lang="ja-JP" altLang="en-US" sz="1050" u="sng" dirty="0" smtClean="0">
                <a:latin typeface="メイリオ" pitchFamily="50" charset="-128"/>
                <a:ea typeface="メイリオ" pitchFamily="50" charset="-128"/>
                <a:cs typeface="メイリオ" pitchFamily="50" charset="-128"/>
              </a:rPr>
              <a:t>ライントレース再開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a:latin typeface="メイリオ" pitchFamily="50" charset="-128"/>
                <a:ea typeface="メイリオ" pitchFamily="50" charset="-128"/>
                <a:cs typeface="メイリオ" pitchFamily="50" charset="-128"/>
              </a:rPr>
              <a:t>ライン消滅エリアでのコース選択</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ライン消滅エリア走行</a:t>
            </a:r>
            <a:r>
              <a:rPr lang="ja-JP" altLang="en-US" sz="1050" dirty="0" smtClean="0">
                <a:latin typeface="メイリオ" pitchFamily="50" charset="-128"/>
                <a:ea typeface="メイリオ" pitchFamily="50" charset="-128"/>
                <a:cs typeface="メイリオ" pitchFamily="50" charset="-128"/>
              </a:rPr>
              <a:t>時のコースアウト</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ライン消滅エリア終了後の</a:t>
            </a:r>
            <a:r>
              <a:rPr lang="ja-JP" altLang="en-US" sz="1050" u="sng" dirty="0" smtClean="0">
                <a:latin typeface="メイリオ" pitchFamily="50" charset="-128"/>
                <a:ea typeface="メイリオ" pitchFamily="50" charset="-128"/>
                <a:cs typeface="メイリオ" pitchFamily="50" charset="-128"/>
              </a:rPr>
              <a:t>ライン復帰</a:t>
            </a:r>
            <a:r>
              <a:rPr lang="ja-JP" altLang="en-US" sz="1050" dirty="0" smtClean="0">
                <a:latin typeface="メイリオ" pitchFamily="50" charset="-128"/>
                <a:ea typeface="メイリオ" pitchFamily="50" charset="-128"/>
                <a:cs typeface="メイリオ" pitchFamily="50" charset="-128"/>
              </a:rPr>
              <a:t>ミス</a:t>
            </a:r>
            <a:endParaRPr lang="ja-JP" altLang="en-US" sz="1050" dirty="0">
              <a:latin typeface="メイリオ" pitchFamily="50" charset="-128"/>
              <a:ea typeface="メイリオ" pitchFamily="50" charset="-128"/>
              <a:cs typeface="メイリオ" pitchFamily="50" charset="-128"/>
            </a:endParaRPr>
          </a:p>
        </p:txBody>
      </p:sp>
      <p:sp>
        <p:nvSpPr>
          <p:cNvPr id="29" name="角丸四角形 28"/>
          <p:cNvSpPr/>
          <p:nvPr/>
        </p:nvSpPr>
        <p:spPr>
          <a:xfrm>
            <a:off x="4716214" y="6875946"/>
            <a:ext cx="3084018"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ライン上かつペットボトルに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最も近い位置での検知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安定した旋回の実現によって検知前の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正確な位置に復帰（階段と同様）</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曲率制御によって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擬似ライントレースを実現</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50" dirty="0" smtClean="0">
                <a:latin typeface="メイリオ" pitchFamily="50" charset="-128"/>
                <a:ea typeface="メイリオ" pitchFamily="50" charset="-128"/>
                <a:cs typeface="メイリオ" pitchFamily="50" charset="-128"/>
              </a:rPr>
              <a:t>4</a:t>
            </a:r>
            <a:r>
              <a:rPr lang="ja-JP" altLang="en-US" sz="1050" dirty="0" smtClean="0">
                <a:latin typeface="メイリオ" pitchFamily="50" charset="-128"/>
                <a:ea typeface="メイリオ" pitchFamily="50" charset="-128"/>
                <a:cs typeface="メイリオ" pitchFamily="50" charset="-128"/>
              </a:rPr>
              <a:t>の実現により達成</a:t>
            </a:r>
            <a:endParaRPr lang="en-US" altLang="ja-JP" sz="1050" dirty="0" smtClean="0">
              <a:latin typeface="メイリオ" pitchFamily="50" charset="-128"/>
              <a:ea typeface="メイリオ" pitchFamily="50" charset="-128"/>
              <a:cs typeface="メイリオ" pitchFamily="50" charset="-128"/>
            </a:endParaRPr>
          </a:p>
        </p:txBody>
      </p:sp>
      <p:sp>
        <p:nvSpPr>
          <p:cNvPr id="31" name="角丸四角形 30"/>
          <p:cNvSpPr/>
          <p:nvPr/>
        </p:nvSpPr>
        <p:spPr>
          <a:xfrm>
            <a:off x="11007943" y="7016212"/>
            <a:ext cx="2459676" cy="14530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1</a:t>
            </a:r>
            <a:r>
              <a:rPr lang="ja-JP" altLang="en-US" sz="1050" dirty="0" smtClean="0">
                <a:latin typeface="メイリオ" pitchFamily="50" charset="-128"/>
                <a:ea typeface="メイリオ" pitchFamily="50" charset="-128"/>
                <a:cs typeface="メイリオ" pitchFamily="50" charset="-128"/>
              </a:rPr>
              <a:t>と同様の技術でクリア</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倒立制御の基準を変更</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安定した斜面走行を実現</a:t>
            </a:r>
            <a:endParaRPr lang="en-US" altLang="ja-JP"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シーソーの降下を検知</a:t>
            </a:r>
            <a:r>
              <a:rPr lang="ja-JP" altLang="en-US" sz="1050" dirty="0" smtClean="0">
                <a:latin typeface="メイリオ" pitchFamily="50" charset="-128"/>
                <a:ea typeface="メイリオ" pitchFamily="50" charset="-128"/>
                <a:cs typeface="メイリオ" pitchFamily="50" charset="-128"/>
              </a:rPr>
              <a:t>し，</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衝撃を吸収してクリア</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段差</a:t>
            </a:r>
            <a:r>
              <a:rPr lang="en-US" altLang="ja-JP" sz="1050" dirty="0" smtClean="0">
                <a:latin typeface="メイリオ" pitchFamily="50" charset="-128"/>
                <a:ea typeface="メイリオ" pitchFamily="50" charset="-128"/>
                <a:cs typeface="メイリオ" pitchFamily="50" charset="-128"/>
              </a:rPr>
              <a:t>5</a:t>
            </a:r>
            <a:r>
              <a:rPr lang="ja-JP" altLang="en-US" sz="1050" dirty="0" smtClean="0">
                <a:latin typeface="メイリオ" pitchFamily="50" charset="-128"/>
                <a:ea typeface="メイリオ" pitchFamily="50" charset="-128"/>
                <a:cs typeface="メイリオ" pitchFamily="50" charset="-128"/>
              </a:rPr>
              <a:t>と同様の技術でクリア</a:t>
            </a:r>
            <a:endParaRPr lang="en-US" altLang="ja-JP" sz="1050" dirty="0" smtClean="0">
              <a:latin typeface="メイリオ" pitchFamily="50" charset="-128"/>
              <a:ea typeface="メイリオ" pitchFamily="50" charset="-128"/>
              <a:cs typeface="メイリオ" pitchFamily="50" charset="-128"/>
            </a:endParaRP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11253042" y="1704256"/>
            <a:ext cx="2331197" cy="10584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ゲート検知失敗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ゲート通過角度で</a:t>
            </a:r>
            <a:r>
              <a:rPr lang="ja-JP" altLang="en-US" sz="1050" dirty="0" smtClean="0">
                <a:latin typeface="メイリオ" pitchFamily="50" charset="-128"/>
                <a:ea typeface="メイリオ" pitchFamily="50" charset="-128"/>
                <a:cs typeface="メイリオ" pitchFamily="50" charset="-128"/>
              </a:rPr>
              <a:t>の</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ライントレース</a:t>
            </a:r>
            <a:r>
              <a:rPr lang="ja-JP" altLang="en-US" sz="1050" dirty="0">
                <a:latin typeface="メイリオ" pitchFamily="50" charset="-128"/>
                <a:ea typeface="メイリオ" pitchFamily="50" charset="-128"/>
                <a:cs typeface="メイリオ" pitchFamily="50" charset="-128"/>
              </a:rPr>
              <a:t>失敗</a:t>
            </a:r>
          </a:p>
          <a:p>
            <a:pPr marL="228600" indent="-228600">
              <a:buFont typeface="+mj-lt"/>
              <a:buAutoNum type="arabicPeriod"/>
            </a:pPr>
            <a:r>
              <a:rPr lang="ja-JP" altLang="en-US" sz="1050" dirty="0">
                <a:latin typeface="メイリオ" pitchFamily="50" charset="-128"/>
                <a:ea typeface="メイリオ" pitchFamily="50" charset="-128"/>
                <a:cs typeface="メイリオ" pitchFamily="50" charset="-128"/>
              </a:rPr>
              <a:t>ゲート通過後</a:t>
            </a:r>
            <a:r>
              <a:rPr lang="ja-JP" altLang="en-US" sz="1050" dirty="0" smtClean="0">
                <a:latin typeface="メイリオ" pitchFamily="50" charset="-128"/>
                <a:ea typeface="メイリオ" pitchFamily="50" charset="-128"/>
                <a:cs typeface="メイリオ" pitchFamily="50" charset="-128"/>
              </a:rPr>
              <a:t>の角度</a:t>
            </a:r>
            <a:r>
              <a:rPr lang="ja-JP" altLang="en-US" sz="1050" dirty="0">
                <a:latin typeface="メイリオ" pitchFamily="50" charset="-128"/>
                <a:ea typeface="メイリオ" pitchFamily="50" charset="-128"/>
                <a:cs typeface="メイリオ" pitchFamily="50" charset="-128"/>
              </a:rPr>
              <a:t>復帰失敗</a:t>
            </a:r>
          </a:p>
        </p:txBody>
      </p:sp>
      <p:sp>
        <p:nvSpPr>
          <p:cNvPr id="40" name="角丸四角形 39"/>
          <p:cNvSpPr/>
          <p:nvPr/>
        </p:nvSpPr>
        <p:spPr>
          <a:xfrm>
            <a:off x="11241408" y="2885069"/>
            <a:ext cx="2342830" cy="119545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難関クリア</a:t>
            </a:r>
            <a:r>
              <a:rPr lang="en-US" altLang="ja-JP" sz="12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滑らかな尻尾走行で区間</a:t>
            </a:r>
            <a:r>
              <a:rPr lang="ja-JP" altLang="en-US" sz="1050" dirty="0" smtClean="0">
                <a:latin typeface="メイリオ" pitchFamily="50" charset="-128"/>
                <a:ea typeface="メイリオ" pitchFamily="50" charset="-128"/>
                <a:cs typeface="メイリオ" pitchFamily="50" charset="-128"/>
              </a:rPr>
              <a:t>突入</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ゲート通過</a:t>
            </a:r>
            <a:r>
              <a:rPr lang="ja-JP" altLang="en-US" sz="1050" dirty="0" smtClean="0">
                <a:latin typeface="メイリオ" pitchFamily="50" charset="-128"/>
                <a:ea typeface="メイリオ" pitchFamily="50" charset="-128"/>
                <a:cs typeface="メイリオ" pitchFamily="50" charset="-128"/>
              </a:rPr>
              <a:t>時</a:t>
            </a:r>
            <a:r>
              <a:rPr lang="ja-JP" altLang="en-US" sz="1050" dirty="0" smtClean="0">
                <a:latin typeface="メイリオ" pitchFamily="50" charset="-128"/>
                <a:ea typeface="メイリオ" pitchFamily="50" charset="-128"/>
                <a:cs typeface="メイリオ" pitchFamily="50" charset="-128"/>
              </a:rPr>
              <a:t>，</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目標</a:t>
            </a:r>
            <a:r>
              <a:rPr lang="ja-JP" altLang="en-US" sz="1050" dirty="0" smtClean="0">
                <a:latin typeface="メイリオ" pitchFamily="50" charset="-128"/>
                <a:ea typeface="メイリオ" pitchFamily="50" charset="-128"/>
                <a:cs typeface="メイリオ" pitchFamily="50" charset="-128"/>
              </a:rPr>
              <a:t>輝度値を変更</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dirty="0" smtClean="0">
                <a:latin typeface="メイリオ" pitchFamily="50" charset="-128"/>
                <a:ea typeface="メイリオ" pitchFamily="50" charset="-128"/>
                <a:cs typeface="メイリオ" pitchFamily="50" charset="-128"/>
              </a:rPr>
              <a:t>安定した尻尾角度制御</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(p.5 </a:t>
            </a:r>
            <a:r>
              <a:rPr lang="ja-JP" altLang="en-US" sz="1050" dirty="0" smtClean="0">
                <a:latin typeface="メイリオ" pitchFamily="50" charset="-128"/>
                <a:ea typeface="メイリオ" pitchFamily="50" charset="-128"/>
                <a:cs typeface="メイリオ" pitchFamily="50" charset="-128"/>
              </a:rPr>
              <a:t>要素技術</a:t>
            </a:r>
            <a:r>
              <a:rPr lang="en-US" altLang="ja-JP" sz="1050" dirty="0" smtClean="0">
                <a:latin typeface="メイリオ" pitchFamily="50" charset="-128"/>
                <a:ea typeface="メイリオ" pitchFamily="50" charset="-128"/>
                <a:cs typeface="メイリオ" pitchFamily="50" charset="-128"/>
              </a:rPr>
              <a:t>)</a:t>
            </a:r>
            <a:endParaRPr lang="ja-JP" altLang="en-US" sz="1050" dirty="0">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8230612" y="1797294"/>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0"/>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3"/>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3"/>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2"/>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7" name="1 つの角を切り取った四角形 46"/>
          <p:cNvSpPr/>
          <p:nvPr/>
        </p:nvSpPr>
        <p:spPr>
          <a:xfrm>
            <a:off x="5172958" y="4232420"/>
            <a:ext cx="2924721" cy="792882"/>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kumimoji="1" lang="ja-JP" altLang="en-US" sz="1400" u="sng" dirty="0" smtClean="0">
                <a:latin typeface="メイリオ" pitchFamily="50" charset="-128"/>
                <a:ea typeface="メイリオ" pitchFamily="50" charset="-128"/>
                <a:cs typeface="メイリオ" pitchFamily="50" charset="-128"/>
              </a:rPr>
              <a:t>要素</a:t>
            </a:r>
            <a:r>
              <a:rPr kumimoji="1"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kumimoji="1" lang="ja-JP" altLang="en-US" sz="1400" dirty="0" smtClean="0">
                <a:latin typeface="メイリオ" pitchFamily="50" charset="-128"/>
                <a:ea typeface="メイリオ" pitchFamily="50" charset="-128"/>
                <a:cs typeface="メイリオ" pitchFamily="50" charset="-128"/>
              </a:rPr>
              <a:t>詳細</a:t>
            </a:r>
            <a:r>
              <a:rPr kumimoji="1" lang="en-US" altLang="ja-JP" sz="1400" dirty="0" smtClean="0">
                <a:latin typeface="メイリオ" pitchFamily="50" charset="-128"/>
                <a:ea typeface="メイリオ" pitchFamily="50" charset="-128"/>
                <a:cs typeface="メイリオ" pitchFamily="50" charset="-128"/>
              </a:rPr>
              <a:t>:</a:t>
            </a:r>
            <a:r>
              <a:rPr kumimoji="1" lang="en-US" altLang="ja-JP" sz="1400" dirty="0" smtClean="0">
                <a:latin typeface="メイリオ" pitchFamily="50" charset="-128"/>
                <a:ea typeface="メイリオ" pitchFamily="50" charset="-128"/>
                <a:cs typeface="メイリオ" pitchFamily="50" charset="-128"/>
              </a:rPr>
              <a:t>p.5</a:t>
            </a:r>
            <a:r>
              <a:rPr kumimoji="1" lang="ja-JP" altLang="en-US" sz="1400" dirty="0" smtClean="0">
                <a:latin typeface="メイリオ" pitchFamily="50" charset="-128"/>
                <a:ea typeface="メイリオ" pitchFamily="50" charset="-128"/>
                <a:cs typeface="メイリオ" pitchFamily="50" charset="-128"/>
              </a:rPr>
              <a:t>）</a:t>
            </a:r>
            <a:endParaRPr kumimoji="1"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方位</a:t>
            </a:r>
            <a:r>
              <a:rPr lang="ja-JP" altLang="en-US" sz="1200" dirty="0" smtClean="0">
                <a:latin typeface="メイリオ" pitchFamily="50" charset="-128"/>
                <a:ea typeface="メイリオ" pitchFamily="50" charset="-128"/>
                <a:cs typeface="メイリオ" pitchFamily="50" charset="-128"/>
              </a:rPr>
              <a:t>計測，路面</a:t>
            </a:r>
            <a:r>
              <a:rPr lang="ja-JP" altLang="en-US" sz="1200" dirty="0" smtClean="0">
                <a:latin typeface="メイリオ" pitchFamily="50" charset="-128"/>
                <a:ea typeface="メイリオ" pitchFamily="50" charset="-128"/>
                <a:cs typeface="メイリオ" pitchFamily="50" charset="-128"/>
              </a:rPr>
              <a:t>輝度値変化</a:t>
            </a:r>
            <a:r>
              <a:rPr lang="ja-JP" altLang="en-US" sz="1200" dirty="0" smtClean="0">
                <a:latin typeface="メイリオ" pitchFamily="50" charset="-128"/>
                <a:ea typeface="メイリオ" pitchFamily="50" charset="-128"/>
                <a:cs typeface="メイリオ" pitchFamily="50" charset="-128"/>
              </a:rPr>
              <a:t>検出，</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車体</a:t>
            </a:r>
            <a:r>
              <a:rPr lang="ja-JP" altLang="en-US" sz="1200" dirty="0" smtClean="0">
                <a:latin typeface="メイリオ" pitchFamily="50" charset="-128"/>
                <a:ea typeface="メイリオ" pitchFamily="50" charset="-128"/>
                <a:cs typeface="メイリオ" pitchFamily="50" charset="-128"/>
              </a:rPr>
              <a:t>傾き</a:t>
            </a:r>
            <a:r>
              <a:rPr lang="ja-JP" altLang="en-US" sz="1200" dirty="0" smtClean="0">
                <a:latin typeface="メイリオ" pitchFamily="50" charset="-128"/>
                <a:ea typeface="メイリオ" pitchFamily="50" charset="-128"/>
                <a:cs typeface="メイリオ" pitchFamily="50" charset="-128"/>
              </a:rPr>
              <a:t>検知，衝撃吸収，ライン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0981857" y="4232421"/>
            <a:ext cx="2445951" cy="682446"/>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車体仰角</a:t>
            </a:r>
            <a:r>
              <a:rPr lang="ja-JP" altLang="en-US" sz="1200" dirty="0" smtClean="0">
                <a:latin typeface="メイリオ" pitchFamily="50" charset="-128"/>
                <a:ea typeface="メイリオ" pitchFamily="50" charset="-128"/>
                <a:cs typeface="メイリオ" pitchFamily="50" charset="-128"/>
              </a:rPr>
              <a:t>制御，前方</a:t>
            </a:r>
            <a:r>
              <a:rPr lang="ja-JP" altLang="en-US" sz="1200" dirty="0" smtClean="0">
                <a:latin typeface="メイリオ" pitchFamily="50" charset="-128"/>
                <a:ea typeface="メイリオ" pitchFamily="50" charset="-128"/>
                <a:cs typeface="メイリオ" pitchFamily="50" charset="-128"/>
              </a:rPr>
              <a:t>障害物検知</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49" name="1 つの角を切り取った四角形 48"/>
          <p:cNvSpPr/>
          <p:nvPr/>
        </p:nvSpPr>
        <p:spPr>
          <a:xfrm>
            <a:off x="5784007" y="8772834"/>
            <a:ext cx="2168550" cy="703769"/>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smtClean="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前方障害物</a:t>
            </a:r>
            <a:r>
              <a:rPr lang="ja-JP" altLang="en-US" sz="1200" dirty="0" smtClean="0">
                <a:latin typeface="メイリオ" pitchFamily="50" charset="-128"/>
                <a:ea typeface="メイリオ" pitchFamily="50" charset="-128"/>
                <a:cs typeface="メイリオ" pitchFamily="50" charset="-128"/>
              </a:rPr>
              <a:t>検知，方位</a:t>
            </a:r>
            <a:r>
              <a:rPr lang="ja-JP" altLang="en-US" sz="1200" dirty="0" smtClean="0">
                <a:latin typeface="メイリオ" pitchFamily="50" charset="-128"/>
                <a:ea typeface="メイリオ" pitchFamily="50" charset="-128"/>
                <a:cs typeface="メイリオ" pitchFamily="50" charset="-128"/>
              </a:rPr>
              <a:t>計測</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241409" y="8753048"/>
            <a:ext cx="2261986" cy="743339"/>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400" u="sng" dirty="0">
                <a:latin typeface="メイリオ" pitchFamily="50" charset="-128"/>
                <a:ea typeface="メイリオ" pitchFamily="50" charset="-128"/>
                <a:cs typeface="メイリオ" pitchFamily="50" charset="-128"/>
              </a:rPr>
              <a:t>要素</a:t>
            </a:r>
            <a:r>
              <a:rPr lang="ja-JP" altLang="en-US" sz="1400" u="sng" dirty="0" smtClean="0">
                <a:latin typeface="メイリオ" pitchFamily="50" charset="-128"/>
                <a:ea typeface="メイリオ" pitchFamily="50" charset="-128"/>
                <a:cs typeface="メイリオ" pitchFamily="50" charset="-128"/>
              </a:rPr>
              <a:t>技術</a:t>
            </a:r>
            <a:r>
              <a:rPr lang="ja-JP" altLang="en-US" sz="1400" dirty="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詳細</a:t>
            </a:r>
            <a:r>
              <a:rPr lang="en-US" altLang="ja-JP" sz="1400" dirty="0">
                <a:latin typeface="メイリオ" pitchFamily="50" charset="-128"/>
                <a:ea typeface="メイリオ" pitchFamily="50" charset="-128"/>
                <a:cs typeface="メイリオ" pitchFamily="50" charset="-128"/>
              </a:rPr>
              <a:t>:</a:t>
            </a:r>
            <a:r>
              <a:rPr lang="en-US" altLang="ja-JP" sz="1400" dirty="0" smtClean="0">
                <a:latin typeface="メイリオ" pitchFamily="50" charset="-128"/>
                <a:ea typeface="メイリオ" pitchFamily="50" charset="-128"/>
                <a:cs typeface="メイリオ" pitchFamily="50" charset="-128"/>
              </a:rPr>
              <a:t>p.5</a:t>
            </a:r>
            <a:r>
              <a:rPr lang="ja-JP" altLang="en-US" sz="1400" dirty="0">
                <a:latin typeface="メイリオ" pitchFamily="50" charset="-128"/>
                <a:ea typeface="メイリオ" pitchFamily="50" charset="-128"/>
                <a:cs typeface="メイリオ" pitchFamily="50" charset="-128"/>
              </a:rPr>
              <a:t>）</a:t>
            </a:r>
            <a:endParaRPr lang="en-US" altLang="ja-JP" sz="14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車体傾き</a:t>
            </a:r>
            <a:r>
              <a:rPr lang="ja-JP" altLang="en-US" sz="1200" dirty="0" smtClean="0">
                <a:latin typeface="メイリオ" pitchFamily="50" charset="-128"/>
                <a:ea typeface="メイリオ" pitchFamily="50" charset="-128"/>
                <a:cs typeface="メイリオ" pitchFamily="50" charset="-128"/>
              </a:rPr>
              <a:t>検知，衝撃吸収，</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ライン</a:t>
            </a:r>
            <a:r>
              <a:rPr lang="ja-JP" altLang="en-US" sz="1200" dirty="0" smtClean="0">
                <a:latin typeface="メイリオ" pitchFamily="50" charset="-128"/>
                <a:ea typeface="メイリオ" pitchFamily="50" charset="-128"/>
                <a:cs typeface="メイリオ" pitchFamily="50" charset="-128"/>
              </a:rPr>
              <a:t>復帰</a:t>
            </a:r>
            <a:endParaRPr kumimoji="1" lang="en-US" altLang="ja-JP" sz="1200" dirty="0" smtClean="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9628" y="3096417"/>
            <a:ext cx="3158654" cy="1078407"/>
          </a:xfrm>
          <a:prstGeom prst="rect">
            <a:avLst/>
          </a:prstGeom>
        </p:spPr>
      </p:pic>
      <p:grpSp>
        <p:nvGrpSpPr>
          <p:cNvPr id="65" name="グループ化 64"/>
          <p:cNvGrpSpPr/>
          <p:nvPr/>
        </p:nvGrpSpPr>
        <p:grpSpPr>
          <a:xfrm>
            <a:off x="959930" y="2941571"/>
            <a:ext cx="2621961" cy="2130286"/>
            <a:chOff x="1505862" y="2945167"/>
            <a:chExt cx="2621961" cy="2130286"/>
          </a:xfrm>
        </p:grpSpPr>
        <p:pic>
          <p:nvPicPr>
            <p:cNvPr id="307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3109" y="2945167"/>
              <a:ext cx="2594714" cy="21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1535341" y="3000400"/>
              <a:ext cx="209064" cy="261610"/>
            </a:xfrm>
            <a:prstGeom prst="rect">
              <a:avLst/>
            </a:prstGeom>
            <a:noFill/>
          </p:spPr>
          <p:txBody>
            <a:bodyPr wrap="square" rtlCol="0">
              <a:spAutoFit/>
            </a:bodyPr>
            <a:lstStyle/>
            <a:p>
              <a:pPr algn="ctr"/>
              <a:r>
                <a:rPr kumimoji="1" lang="en-US" altLang="ja-JP" sz="105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05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1505862" y="3466564"/>
              <a:ext cx="268022" cy="253916"/>
            </a:xfrm>
            <a:prstGeom prst="rect">
              <a:avLst/>
            </a:prstGeom>
            <a:noFill/>
          </p:spPr>
          <p:txBody>
            <a:bodyPr wrap="none" rtlCol="0">
              <a:spAutoFit/>
            </a:bodyPr>
            <a:lstStyle/>
            <a:p>
              <a:pPr algn="ctr"/>
              <a:r>
                <a:rPr kumimoji="1" lang="en-US" altLang="ja-JP" sz="1050" dirty="0" smtClean="0">
                  <a:solidFill>
                    <a:srgbClr val="00B050"/>
                  </a:solidFill>
                  <a:latin typeface="メイリオ" pitchFamily="50" charset="-128"/>
                  <a:ea typeface="メイリオ" pitchFamily="50" charset="-128"/>
                  <a:cs typeface="メイリオ" pitchFamily="50" charset="-128"/>
                </a:rPr>
                <a:t>2</a:t>
              </a:r>
              <a:endParaRPr kumimoji="1" lang="ja-JP" altLang="en-US" sz="1050" dirty="0">
                <a:solidFill>
                  <a:srgbClr val="00B050"/>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505862" y="4008512"/>
              <a:ext cx="268022" cy="253916"/>
            </a:xfrm>
            <a:prstGeom prst="rect">
              <a:avLst/>
            </a:prstGeom>
            <a:noFill/>
          </p:spPr>
          <p:txBody>
            <a:bodyPr wrap="none" rtlCol="0">
              <a:spAutoFit/>
            </a:bodyPr>
            <a:lstStyle/>
            <a:p>
              <a:pPr algn="ctr"/>
              <a:r>
                <a:rPr kumimoji="1" lang="en-US" altLang="ja-JP" sz="1050" dirty="0" smtClean="0">
                  <a:solidFill>
                    <a:srgbClr val="FF0000"/>
                  </a:solidFill>
                  <a:latin typeface="メイリオ" pitchFamily="50" charset="-128"/>
                  <a:ea typeface="メイリオ" pitchFamily="50" charset="-128"/>
                  <a:cs typeface="メイリオ" pitchFamily="50" charset="-128"/>
                </a:rPr>
                <a:t>3</a:t>
              </a:r>
              <a:endParaRPr kumimoji="1" lang="ja-JP" altLang="en-US" sz="1050" dirty="0">
                <a:solidFill>
                  <a:srgbClr val="FF0000"/>
                </a:solidFill>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2478464" y="3178532"/>
              <a:ext cx="268022" cy="253916"/>
            </a:xfrm>
            <a:prstGeom prst="rect">
              <a:avLst/>
            </a:prstGeom>
            <a:noFill/>
          </p:spPr>
          <p:txBody>
            <a:bodyPr wrap="none" rtlCol="0">
              <a:spAutoFit/>
            </a:bodyPr>
            <a:lstStyle/>
            <a:p>
              <a:pPr algn="ctr"/>
              <a:r>
                <a:rPr kumimoji="1" lang="en-US" altLang="ja-JP" sz="1050" dirty="0" smtClean="0">
                  <a:solidFill>
                    <a:srgbClr val="FF33CC"/>
                  </a:solidFill>
                  <a:latin typeface="メイリオ" pitchFamily="50" charset="-128"/>
                  <a:ea typeface="メイリオ" pitchFamily="50" charset="-128"/>
                  <a:cs typeface="メイリオ" pitchFamily="50" charset="-128"/>
                </a:rPr>
                <a:t>4</a:t>
              </a:r>
              <a:endParaRPr kumimoji="1" lang="ja-JP" altLang="en-US" sz="1050" dirty="0">
                <a:solidFill>
                  <a:srgbClr val="FF33CC"/>
                </a:solidFill>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2478464" y="3754596"/>
              <a:ext cx="268022" cy="253916"/>
            </a:xfrm>
            <a:prstGeom prst="rect">
              <a:avLst/>
            </a:prstGeom>
            <a:noFill/>
          </p:spPr>
          <p:txBody>
            <a:bodyPr wrap="none" rtlCol="0">
              <a:spAutoFit/>
            </a:bodyPr>
            <a:lstStyle/>
            <a:p>
              <a:pPr algn="ctr"/>
              <a:r>
                <a:rPr kumimoji="1" lang="en-US" altLang="ja-JP" sz="1050" dirty="0" smtClean="0">
                  <a:solidFill>
                    <a:srgbClr val="FFC000"/>
                  </a:solidFill>
                  <a:latin typeface="メイリオ" pitchFamily="50" charset="-128"/>
                  <a:ea typeface="メイリオ" pitchFamily="50" charset="-128"/>
                  <a:cs typeface="メイリオ" pitchFamily="50" charset="-128"/>
                </a:rPr>
                <a:t>5</a:t>
              </a:r>
              <a:endParaRPr kumimoji="1" lang="ja-JP" altLang="en-US" sz="1050" dirty="0">
                <a:solidFill>
                  <a:srgbClr val="FFC000"/>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2478464" y="4176620"/>
              <a:ext cx="268022" cy="253916"/>
            </a:xfrm>
            <a:prstGeom prst="rect">
              <a:avLst/>
            </a:prstGeom>
            <a:noFill/>
          </p:spPr>
          <p:txBody>
            <a:bodyPr wrap="none" rtlCol="0">
              <a:spAutoFit/>
            </a:bodyPr>
            <a:lstStyle/>
            <a:p>
              <a:r>
                <a:rPr kumimoji="1" lang="en-US" altLang="ja-JP" sz="1050" dirty="0" smtClean="0">
                  <a:solidFill>
                    <a:srgbClr val="92D050"/>
                  </a:solidFill>
                  <a:latin typeface="メイリオ" pitchFamily="50" charset="-128"/>
                  <a:ea typeface="メイリオ" pitchFamily="50" charset="-128"/>
                  <a:cs typeface="メイリオ" pitchFamily="50" charset="-128"/>
                </a:rPr>
                <a:t>6</a:t>
              </a:r>
              <a:endParaRPr kumimoji="1" lang="ja-JP" altLang="en-US" sz="1050" dirty="0">
                <a:solidFill>
                  <a:srgbClr val="92D050"/>
                </a:solidFill>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357441" y="3178532"/>
              <a:ext cx="268022" cy="253916"/>
            </a:xfrm>
            <a:prstGeom prst="rect">
              <a:avLst/>
            </a:prstGeom>
            <a:noFill/>
          </p:spPr>
          <p:txBody>
            <a:bodyPr wrap="none" rtlCol="0">
              <a:spAutoFit/>
            </a:bodyPr>
            <a:lstStyle/>
            <a:p>
              <a:pPr algn="ctr"/>
              <a:r>
                <a:rPr lang="en-US" altLang="ja-JP" sz="1050" dirty="0">
                  <a:solidFill>
                    <a:srgbClr val="7030A0"/>
                  </a:solidFill>
                  <a:latin typeface="メイリオ" pitchFamily="50" charset="-128"/>
                  <a:ea typeface="メイリオ" pitchFamily="50" charset="-128"/>
                  <a:cs typeface="メイリオ" pitchFamily="50" charset="-128"/>
                </a:rPr>
                <a:t>7</a:t>
              </a:r>
              <a:endParaRPr kumimoji="1" lang="ja-JP" altLang="en-US" sz="1050" dirty="0">
                <a:solidFill>
                  <a:srgbClr val="7030A0"/>
                </a:solidFill>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3357441" y="3576464"/>
              <a:ext cx="268022" cy="253916"/>
            </a:xfrm>
            <a:prstGeom prst="rect">
              <a:avLst/>
            </a:prstGeom>
            <a:noFill/>
          </p:spPr>
          <p:txBody>
            <a:bodyPr wrap="none" rtlCol="0">
              <a:spAutoFit/>
            </a:bodyPr>
            <a:lstStyle/>
            <a:p>
              <a:pPr algn="ctr"/>
              <a:r>
                <a:rPr lang="en-US" altLang="ja-JP" sz="1050" dirty="0">
                  <a:solidFill>
                    <a:schemeClr val="accent6">
                      <a:lumMod val="75000"/>
                    </a:schemeClr>
                  </a:solidFill>
                  <a:latin typeface="メイリオ" pitchFamily="50" charset="-128"/>
                  <a:ea typeface="メイリオ" pitchFamily="50" charset="-128"/>
                  <a:cs typeface="メイリオ" pitchFamily="50" charset="-128"/>
                </a:rPr>
                <a:t>8</a:t>
              </a:r>
              <a:endParaRPr kumimoji="1" lang="en-US" altLang="ja-JP" sz="1050" dirty="0" smtClean="0">
                <a:solidFill>
                  <a:schemeClr val="accent6">
                    <a:lumMod val="7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357441" y="4105462"/>
              <a:ext cx="268022" cy="253916"/>
            </a:xfrm>
            <a:prstGeom prst="rect">
              <a:avLst/>
            </a:prstGeom>
            <a:noFill/>
          </p:spPr>
          <p:txBody>
            <a:bodyPr wrap="none" rtlCol="0">
              <a:spAutoFit/>
            </a:bodyPr>
            <a:lstStyle/>
            <a:p>
              <a:pPr algn="ctr"/>
              <a:r>
                <a:rPr lang="en-US" altLang="ja-JP" sz="1050" dirty="0">
                  <a:latin typeface="メイリオ" pitchFamily="50" charset="-128"/>
                  <a:ea typeface="メイリオ" pitchFamily="50" charset="-128"/>
                  <a:cs typeface="メイリオ" pitchFamily="50" charset="-128"/>
                </a:rPr>
                <a:t>9</a:t>
              </a:r>
              <a:endParaRPr kumimoji="1" lang="ja-JP" altLang="en-US" sz="1050" dirty="0">
                <a:latin typeface="メイリオ" pitchFamily="50" charset="-128"/>
                <a:ea typeface="メイリオ" pitchFamily="50" charset="-128"/>
                <a:cs typeface="メイリオ" pitchFamily="50" charset="-128"/>
              </a:endParaRPr>
            </a:p>
          </p:txBody>
        </p:sp>
      </p:grpSp>
      <p:sp>
        <p:nvSpPr>
          <p:cNvPr id="30" name="角丸四角形 29"/>
          <p:cNvSpPr/>
          <p:nvPr/>
        </p:nvSpPr>
        <p:spPr>
          <a:xfrm>
            <a:off x="11007943" y="5664696"/>
            <a:ext cx="2459676" cy="119583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200" dirty="0" smtClean="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200" dirty="0">
              <a:ln w="3175">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シーソー突入</a:t>
            </a:r>
            <a:r>
              <a:rPr lang="ja-JP" altLang="en-US" sz="1050" dirty="0" smtClean="0">
                <a:latin typeface="メイリオ" pitchFamily="50" charset="-128"/>
                <a:ea typeface="メイリオ" pitchFamily="50" charset="-128"/>
                <a:cs typeface="メイリオ" pitchFamily="50" charset="-128"/>
              </a:rPr>
              <a:t>失敗</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a:t>
            </a:r>
            <a:r>
              <a:rPr lang="ja-JP" altLang="en-US" sz="1050" u="sng" dirty="0" smtClean="0">
                <a:latin typeface="メイリオ" pitchFamily="50" charset="-128"/>
                <a:ea typeface="メイリオ" pitchFamily="50" charset="-128"/>
                <a:cs typeface="メイリオ" pitchFamily="50" charset="-128"/>
              </a:rPr>
              <a:t>走行</a:t>
            </a:r>
            <a:r>
              <a:rPr lang="ja-JP" altLang="en-US" sz="1050" dirty="0" smtClean="0">
                <a:latin typeface="メイリオ" pitchFamily="50" charset="-128"/>
                <a:ea typeface="メイリオ" pitchFamily="50" charset="-128"/>
                <a:cs typeface="メイリオ" pitchFamily="50" charset="-128"/>
              </a:rPr>
              <a:t>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傾きに耐えられず落下</a:t>
            </a:r>
            <a:endParaRPr lang="en-US" altLang="ja-JP" sz="105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シーソーの降下</a:t>
            </a:r>
            <a:r>
              <a:rPr lang="ja-JP" altLang="en-US" sz="1050" dirty="0" smtClean="0">
                <a:latin typeface="メイリオ" pitchFamily="50" charset="-128"/>
                <a:ea typeface="メイリオ" pitchFamily="50" charset="-128"/>
                <a:cs typeface="メイリオ" pitchFamily="50" charset="-128"/>
              </a:rPr>
              <a:t>に</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耐えられず落下</a:t>
            </a:r>
            <a:endParaRPr lang="ja-JP" altLang="en-US" sz="105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50" u="sng" dirty="0" smtClean="0">
                <a:latin typeface="メイリオ" pitchFamily="50" charset="-128"/>
                <a:ea typeface="メイリオ" pitchFamily="50" charset="-128"/>
                <a:cs typeface="メイリオ" pitchFamily="50" charset="-128"/>
              </a:rPr>
              <a:t>シーソーからの落下</a:t>
            </a:r>
            <a:r>
              <a:rPr lang="ja-JP" altLang="en-US" sz="1050" dirty="0" smtClean="0">
                <a:latin typeface="メイリオ" pitchFamily="50" charset="-128"/>
                <a:ea typeface="メイリオ" pitchFamily="50" charset="-128"/>
                <a:cs typeface="メイリオ" pitchFamily="50" charset="-128"/>
              </a:rPr>
              <a:t>失敗</a:t>
            </a:r>
            <a:endParaRPr lang="en-US" altLang="ja-JP" sz="1050" dirty="0" smtClean="0">
              <a:latin typeface="メイリオ" pitchFamily="50" charset="-128"/>
              <a:ea typeface="メイリオ" pitchFamily="50" charset="-128"/>
              <a:cs typeface="メイリオ" pitchFamily="50" charset="-128"/>
            </a:endParaRPr>
          </a:p>
        </p:txBody>
      </p:sp>
      <p:grpSp>
        <p:nvGrpSpPr>
          <p:cNvPr id="66" name="グループ化 65"/>
          <p:cNvGrpSpPr/>
          <p:nvPr/>
        </p:nvGrpSpPr>
        <p:grpSpPr>
          <a:xfrm>
            <a:off x="8381899" y="5515712"/>
            <a:ext cx="2417989" cy="3072415"/>
            <a:chOff x="8381899" y="5575523"/>
            <a:chExt cx="2417989" cy="3072415"/>
          </a:xfrm>
        </p:grpSpPr>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1899" y="5575523"/>
              <a:ext cx="2364850" cy="307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テキスト ボックス 33"/>
            <p:cNvSpPr txBox="1"/>
            <p:nvPr/>
          </p:nvSpPr>
          <p:spPr>
            <a:xfrm>
              <a:off x="8463028" y="6384776"/>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8463028" y="7648660"/>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10503012" y="6365031"/>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37" name="テキスト ボックス 36"/>
            <p:cNvSpPr txBox="1"/>
            <p:nvPr/>
          </p:nvSpPr>
          <p:spPr>
            <a:xfrm>
              <a:off x="10503011" y="7013103"/>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8506934" y="5736704"/>
              <a:ext cx="209064"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1" name="テキスト ボックス 40"/>
            <p:cNvSpPr txBox="1"/>
            <p:nvPr/>
          </p:nvSpPr>
          <p:spPr>
            <a:xfrm>
              <a:off x="10502121" y="7680600"/>
              <a:ext cx="296876" cy="307777"/>
            </a:xfrm>
            <a:prstGeom prst="rect">
              <a:avLst/>
            </a:prstGeom>
            <a:noFill/>
          </p:spPr>
          <p:txBody>
            <a:bodyPr wrap="none" rtlCol="0">
              <a:spAutoFit/>
            </a:bodyPr>
            <a:lstStyle/>
            <a:p>
              <a:r>
                <a:rPr kumimoji="1" lang="en-US" altLang="ja-JP" sz="1400" dirty="0" smtClean="0">
                  <a:solidFill>
                    <a:srgbClr val="92D050"/>
                  </a:solidFill>
                  <a:latin typeface="メイリオ" pitchFamily="50" charset="-128"/>
                  <a:ea typeface="メイリオ" pitchFamily="50" charset="-128"/>
                  <a:cs typeface="メイリオ" pitchFamily="50" charset="-128"/>
                </a:rPr>
                <a:t>6</a:t>
              </a:r>
              <a:endParaRPr kumimoji="1" lang="ja-JP" altLang="en-US" sz="1400" dirty="0">
                <a:solidFill>
                  <a:srgbClr val="92D050"/>
                </a:solidFill>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val="10005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2"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39"/>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0"/>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2"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a:t>
            </a:r>
            <a:r>
              <a:rPr lang="ja-JP" altLang="en-US" sz="2000" dirty="0" smtClean="0">
                <a:latin typeface="メイリオ" pitchFamily="50" charset="-128"/>
                <a:ea typeface="メイリオ" pitchFamily="50" charset="-128"/>
                <a:cs typeface="メイリオ" pitchFamily="50" charset="-128"/>
              </a:rPr>
              <a:t>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199"/>
            <a:ext cx="4328546"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高速</a:t>
            </a:r>
            <a:r>
              <a:rPr lang="ja-JP" altLang="en-US" sz="1050" dirty="0" smtClean="0">
                <a:latin typeface="メイリオ" pitchFamily="50" charset="-128"/>
                <a:ea typeface="メイリオ" pitchFamily="50" charset="-128"/>
                <a:cs typeface="メイリオ" pitchFamily="50" charset="-128"/>
              </a:rPr>
              <a:t>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の入力範囲の超えることが</a:t>
            </a:r>
            <a:r>
              <a:rPr lang="ja-JP" altLang="en-US" sz="1050" dirty="0" smtClean="0">
                <a:latin typeface="メイリオ" pitchFamily="50" charset="-128"/>
                <a:ea typeface="メイリオ" pitchFamily="50" charset="-128"/>
                <a:cs typeface="メイリオ" pitchFamily="50" charset="-128"/>
              </a:rPr>
              <a:t>ある．その</a:t>
            </a:r>
            <a:r>
              <a:rPr lang="ja-JP" altLang="en-US" sz="1050" dirty="0" smtClean="0">
                <a:latin typeface="メイリオ" pitchFamily="50" charset="-128"/>
                <a:ea typeface="メイリオ" pitchFamily="50" charset="-128"/>
                <a:cs typeface="メイリオ" pitchFamily="50" charset="-128"/>
              </a:rPr>
              <a:t>結果を単純に範囲に収まるように値を調整してしまう</a:t>
            </a:r>
            <a:r>
              <a:rPr lang="ja-JP" altLang="en-US" sz="1050" dirty="0" smtClean="0">
                <a:latin typeface="メイリオ" pitchFamily="50" charset="-128"/>
                <a:ea typeface="メイリオ" pitchFamily="50" charset="-128"/>
                <a:cs typeface="メイリオ" pitchFamily="50" charset="-128"/>
              </a:rPr>
              <a:t>と，旋回量</a:t>
            </a:r>
            <a:r>
              <a:rPr lang="ja-JP" altLang="en-US" sz="1050" dirty="0" smtClean="0">
                <a:latin typeface="メイリオ" pitchFamily="50" charset="-128"/>
                <a:ea typeface="メイリオ" pitchFamily="50" charset="-128"/>
                <a:cs typeface="メイリオ" pitchFamily="50" charset="-128"/>
              </a:rPr>
              <a:t>が不足し</a:t>
            </a:r>
            <a:r>
              <a:rPr lang="ja-JP" altLang="en-US" sz="1050" dirty="0" smtClean="0">
                <a:latin typeface="メイリオ" pitchFamily="50" charset="-128"/>
                <a:ea typeface="メイリオ" pitchFamily="50" charset="-128"/>
                <a:cs typeface="メイリオ" pitchFamily="50" charset="-128"/>
              </a:rPr>
              <a:t>曲がり切れない．そこで，左右</a:t>
            </a:r>
            <a:r>
              <a:rPr lang="ja-JP" altLang="en-US" sz="1050" dirty="0" smtClean="0">
                <a:latin typeface="メイリオ" pitchFamily="50" charset="-128"/>
                <a:ea typeface="メイリオ" pitchFamily="50" charset="-128"/>
                <a:cs typeface="メイリオ" pitchFamily="50" charset="-128"/>
              </a:rPr>
              <a:t>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a:t>
            </a:r>
            <a:r>
              <a:rPr lang="ja-JP" altLang="en-US" sz="1050" dirty="0" smtClean="0">
                <a:latin typeface="メイリオ" pitchFamily="50" charset="-128"/>
                <a:ea typeface="メイリオ" pitchFamily="50" charset="-128"/>
                <a:cs typeface="メイリオ" pitchFamily="50" charset="-128"/>
              </a:rPr>
              <a:t>超えたら，それ</a:t>
            </a:r>
            <a:r>
              <a:rPr lang="ja-JP" altLang="en-US" sz="1050" dirty="0" smtClean="0">
                <a:latin typeface="メイリオ" pitchFamily="50" charset="-128"/>
                <a:ea typeface="メイリオ" pitchFamily="50" charset="-128"/>
                <a:cs typeface="メイリオ" pitchFamily="50" charset="-128"/>
              </a:rPr>
              <a:t>を反対側のモータの制御量に反映させることで高速走行における旋回制御を実現して</a:t>
            </a:r>
            <a:r>
              <a:rPr lang="ja-JP" altLang="en-US" sz="1050" dirty="0" smtClean="0">
                <a:latin typeface="メイリオ" pitchFamily="50" charset="-128"/>
                <a:ea typeface="メイリオ" pitchFamily="50" charset="-128"/>
                <a:cs typeface="メイリオ" pitchFamily="50" charset="-128"/>
              </a:rPr>
              <a:t>いる．</a:t>
            </a:r>
            <a:endParaRPr kumimoji="1" lang="ja-JP" altLang="en-US" sz="1050" dirty="0">
              <a:latin typeface="メイリオ" pitchFamily="50" charset="-128"/>
              <a:ea typeface="メイリオ" pitchFamily="50" charset="-128"/>
              <a:cs typeface="メイリオ" pitchFamily="50" charset="-128"/>
            </a:endParaRPr>
          </a:p>
        </p:txBody>
      </p:sp>
      <p:grpSp>
        <p:nvGrpSpPr>
          <p:cNvPr id="67" name="グループ化 66"/>
          <p:cNvGrpSpPr/>
          <p:nvPr/>
        </p:nvGrpSpPr>
        <p:grpSpPr>
          <a:xfrm>
            <a:off x="913946" y="6664116"/>
            <a:ext cx="3862308" cy="2823702"/>
            <a:chOff x="5106018" y="6413179"/>
            <a:chExt cx="3862308" cy="2823702"/>
          </a:xfrm>
        </p:grpSpPr>
        <p:grpSp>
          <p:nvGrpSpPr>
            <p:cNvPr id="68" name="グループ化 67"/>
            <p:cNvGrpSpPr/>
            <p:nvPr/>
          </p:nvGrpSpPr>
          <p:grpSpPr>
            <a:xfrm>
              <a:off x="5106018" y="6473294"/>
              <a:ext cx="1821287" cy="2763587"/>
              <a:chOff x="5106018" y="6473294"/>
              <a:chExt cx="1821287" cy="2763587"/>
            </a:xfrm>
          </p:grpSpPr>
          <p:sp>
            <p:nvSpPr>
              <p:cNvPr id="93" name="正方形/長方形 92"/>
              <p:cNvSpPr/>
              <p:nvPr/>
            </p:nvSpPr>
            <p:spPr>
              <a:xfrm>
                <a:off x="5455333"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4" name="テキスト ボックス 93"/>
              <p:cNvSpPr txBox="1"/>
              <p:nvPr/>
            </p:nvSpPr>
            <p:spPr>
              <a:xfrm>
                <a:off x="5272631" y="8548543"/>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5" name="テキスト ボックス 94"/>
              <p:cNvSpPr txBox="1"/>
              <p:nvPr/>
            </p:nvSpPr>
            <p:spPr>
              <a:xfrm>
                <a:off x="5991201" y="8546458"/>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6" name="正方形/長方形 95"/>
              <p:cNvSpPr/>
              <p:nvPr/>
            </p:nvSpPr>
            <p:spPr>
              <a:xfrm>
                <a:off x="5491337"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7" name="正方形/長方形 96"/>
              <p:cNvSpPr/>
              <p:nvPr/>
            </p:nvSpPr>
            <p:spPr>
              <a:xfrm>
                <a:off x="5491337"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8" name="正方形/長方形 97"/>
              <p:cNvSpPr/>
              <p:nvPr/>
            </p:nvSpPr>
            <p:spPr>
              <a:xfrm>
                <a:off x="5491337"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9" name="正方形/長方形 98"/>
              <p:cNvSpPr/>
              <p:nvPr/>
            </p:nvSpPr>
            <p:spPr>
              <a:xfrm>
                <a:off x="5491337"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0" name="正方形/長方形 99"/>
              <p:cNvSpPr/>
              <p:nvPr/>
            </p:nvSpPr>
            <p:spPr>
              <a:xfrm>
                <a:off x="5491337"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1" name="正方形/長方形 100"/>
              <p:cNvSpPr/>
              <p:nvPr/>
            </p:nvSpPr>
            <p:spPr>
              <a:xfrm>
                <a:off x="5491337"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2" name="正方形/長方形 101"/>
              <p:cNvSpPr/>
              <p:nvPr/>
            </p:nvSpPr>
            <p:spPr>
              <a:xfrm>
                <a:off x="5491337" y="734644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3" name="正方形/長方形 102"/>
              <p:cNvSpPr/>
              <p:nvPr/>
            </p:nvSpPr>
            <p:spPr>
              <a:xfrm>
                <a:off x="5491337" y="718207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4" name="正方形/長方形 103"/>
              <p:cNvSpPr/>
              <p:nvPr/>
            </p:nvSpPr>
            <p:spPr>
              <a:xfrm>
                <a:off x="5491337" y="7022342"/>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5" name="正方形/長方形 104"/>
              <p:cNvSpPr/>
              <p:nvPr/>
            </p:nvSpPr>
            <p:spPr>
              <a:xfrm>
                <a:off x="5491337" y="6844066"/>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6" name="正方形/長方形 105"/>
              <p:cNvSpPr/>
              <p:nvPr/>
            </p:nvSpPr>
            <p:spPr>
              <a:xfrm>
                <a:off x="5491337" y="6679700"/>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7" name="正方形/長方形 106"/>
              <p:cNvSpPr/>
              <p:nvPr/>
            </p:nvSpPr>
            <p:spPr>
              <a:xfrm>
                <a:off x="6083028"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8" name="正方形/長方形 107"/>
              <p:cNvSpPr/>
              <p:nvPr/>
            </p:nvSpPr>
            <p:spPr>
              <a:xfrm>
                <a:off x="6119032"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09" name="正方形/長方形 108"/>
              <p:cNvSpPr/>
              <p:nvPr/>
            </p:nvSpPr>
            <p:spPr>
              <a:xfrm>
                <a:off x="6119032"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0" name="正方形/長方形 109"/>
              <p:cNvSpPr/>
              <p:nvPr/>
            </p:nvSpPr>
            <p:spPr>
              <a:xfrm>
                <a:off x="6119032" y="800660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1" name="正方形/長方形 110"/>
              <p:cNvSpPr/>
              <p:nvPr/>
            </p:nvSpPr>
            <p:spPr>
              <a:xfrm>
                <a:off x="6119032" y="7842239"/>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2" name="正方形/長方形 111"/>
              <p:cNvSpPr/>
              <p:nvPr/>
            </p:nvSpPr>
            <p:spPr>
              <a:xfrm>
                <a:off x="6119032" y="76698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3" name="正方形/長方形 112"/>
              <p:cNvSpPr/>
              <p:nvPr/>
            </p:nvSpPr>
            <p:spPr>
              <a:xfrm>
                <a:off x="6119032" y="751080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114" name="テキスト ボックス 113"/>
              <p:cNvSpPr txBox="1"/>
              <p:nvPr/>
            </p:nvSpPr>
            <p:spPr>
              <a:xfrm>
                <a:off x="5740683" y="8959882"/>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補正前</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115" name="テキスト ボックス 114"/>
              <p:cNvSpPr txBox="1"/>
              <p:nvPr/>
            </p:nvSpPr>
            <p:spPr>
              <a:xfrm>
                <a:off x="5106018" y="6473294"/>
                <a:ext cx="1070843" cy="2616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b="1" i="0" u="none" strike="noStrike" kern="0" cap="none" spc="0" normalizeH="0" baseline="0" noProof="0" dirty="0" smtClean="0">
                    <a:ln>
                      <a:noFill/>
                    </a:ln>
                    <a:solidFill>
                      <a:srgbClr val="FF0000"/>
                    </a:solidFill>
                    <a:effectLst/>
                    <a:uLnTx/>
                    <a:uFillTx/>
                    <a:latin typeface="メイリオ" pitchFamily="50" charset="-128"/>
                    <a:ea typeface="メイリオ" pitchFamily="50" charset="-128"/>
                    <a:cs typeface="メイリオ" pitchFamily="50" charset="-128"/>
                  </a:rPr>
                  <a:t>規定量超過分</a:t>
                </a:r>
                <a:endParaRPr kumimoji="1" lang="ja-JP" altLang="en-US" sz="1100" b="1" i="0" u="none" strike="noStrike" kern="0" cap="none" spc="0" normalizeH="0" baseline="0" noProof="0" dirty="0">
                  <a:ln>
                    <a:noFill/>
                  </a:ln>
                  <a:solidFill>
                    <a:srgbClr val="FF0000"/>
                  </a:solidFill>
                  <a:effectLst/>
                  <a:uLnTx/>
                  <a:uFillTx/>
                  <a:latin typeface="メイリオ" pitchFamily="50" charset="-128"/>
                  <a:ea typeface="メイリオ" pitchFamily="50" charset="-128"/>
                  <a:cs typeface="メイリオ" pitchFamily="50" charset="-128"/>
                </a:endParaRPr>
              </a:p>
            </p:txBody>
          </p:sp>
          <p:sp>
            <p:nvSpPr>
              <p:cNvPr id="116" name="下矢印 115"/>
              <p:cNvSpPr/>
              <p:nvPr/>
            </p:nvSpPr>
            <p:spPr>
              <a:xfrm rot="19769806">
                <a:off x="5311433" y="6698754"/>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cxnSp>
          <p:nvCxnSpPr>
            <p:cNvPr id="69" name="直線コネクタ 68"/>
            <p:cNvCxnSpPr/>
            <p:nvPr/>
          </p:nvCxnSpPr>
          <p:spPr>
            <a:xfrm flipV="1">
              <a:off x="5240174" y="7828674"/>
              <a:ext cx="3374261" cy="8067"/>
            </a:xfrm>
            <a:prstGeom prst="line">
              <a:avLst/>
            </a:prstGeom>
            <a:noFill/>
            <a:ln w="9525" cap="flat" cmpd="sng" algn="ctr">
              <a:solidFill>
                <a:sysClr val="windowText" lastClr="000000"/>
              </a:solidFill>
              <a:prstDash val="sysDash"/>
            </a:ln>
            <a:effectLst/>
          </p:spPr>
        </p:cxnSp>
        <p:grpSp>
          <p:nvGrpSpPr>
            <p:cNvPr id="70" name="グループ化 69"/>
            <p:cNvGrpSpPr/>
            <p:nvPr/>
          </p:nvGrpSpPr>
          <p:grpSpPr>
            <a:xfrm>
              <a:off x="7107793" y="6413179"/>
              <a:ext cx="1860533" cy="2786618"/>
              <a:chOff x="7107793" y="6413179"/>
              <a:chExt cx="1860533" cy="2786618"/>
            </a:xfrm>
          </p:grpSpPr>
          <p:sp>
            <p:nvSpPr>
              <p:cNvPr id="71" name="正方形/長方形 70"/>
              <p:cNvSpPr/>
              <p:nvPr/>
            </p:nvSpPr>
            <p:spPr>
              <a:xfrm>
                <a:off x="7284627" y="7011521"/>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2" name="テキスト ボックス 71"/>
              <p:cNvSpPr txBox="1"/>
              <p:nvPr/>
            </p:nvSpPr>
            <p:spPr>
              <a:xfrm>
                <a:off x="7108835"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右モータ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73" name="正方形/長方形 72"/>
              <p:cNvSpPr/>
              <p:nvPr/>
            </p:nvSpPr>
            <p:spPr>
              <a:xfrm>
                <a:off x="7320631" y="833170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4" name="正方形/長方形 73"/>
              <p:cNvSpPr/>
              <p:nvPr/>
            </p:nvSpPr>
            <p:spPr>
              <a:xfrm>
                <a:off x="7320631" y="816734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5" name="正方形/長方形 74"/>
              <p:cNvSpPr/>
              <p:nvPr/>
            </p:nvSpPr>
            <p:spPr>
              <a:xfrm>
                <a:off x="7320631" y="800297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6" name="正方形/長方形 75"/>
              <p:cNvSpPr/>
              <p:nvPr/>
            </p:nvSpPr>
            <p:spPr>
              <a:xfrm>
                <a:off x="7320631" y="7838608"/>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7" name="正方形/長方形 76"/>
              <p:cNvSpPr/>
              <p:nvPr/>
            </p:nvSpPr>
            <p:spPr>
              <a:xfrm>
                <a:off x="7320631" y="7679945"/>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8" name="正方形/長方形 77"/>
              <p:cNvSpPr/>
              <p:nvPr/>
            </p:nvSpPr>
            <p:spPr>
              <a:xfrm>
                <a:off x="7320631" y="7520946"/>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79" name="正方形/長方形 78"/>
              <p:cNvSpPr/>
              <p:nvPr/>
            </p:nvSpPr>
            <p:spPr>
              <a:xfrm>
                <a:off x="7320631" y="7356580"/>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0" name="正方形/長方形 79"/>
              <p:cNvSpPr/>
              <p:nvPr/>
            </p:nvSpPr>
            <p:spPr>
              <a:xfrm>
                <a:off x="7320631" y="7192214"/>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1" name="正方形/長方形 80"/>
              <p:cNvSpPr/>
              <p:nvPr/>
            </p:nvSpPr>
            <p:spPr>
              <a:xfrm>
                <a:off x="7320631" y="703248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2" name="正方形/長方形 81"/>
              <p:cNvSpPr/>
              <p:nvPr/>
            </p:nvSpPr>
            <p:spPr>
              <a:xfrm>
                <a:off x="7961883" y="7843333"/>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3" name="正方形/長方形 82"/>
              <p:cNvSpPr/>
              <p:nvPr/>
            </p:nvSpPr>
            <p:spPr>
              <a:xfrm>
                <a:off x="7961883" y="7998921"/>
                <a:ext cx="432048" cy="164366"/>
              </a:xfrm>
              <a:prstGeom prst="rect">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4" name="正方形/長方形 83"/>
              <p:cNvSpPr/>
              <p:nvPr/>
            </p:nvSpPr>
            <p:spPr>
              <a:xfrm>
                <a:off x="7925879" y="7015152"/>
                <a:ext cx="504056" cy="1494229"/>
              </a:xfrm>
              <a:prstGeom prst="rect">
                <a:avLst/>
              </a:prstGeom>
              <a:no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5" name="正方形/長方形 84"/>
              <p:cNvSpPr/>
              <p:nvPr/>
            </p:nvSpPr>
            <p:spPr>
              <a:xfrm>
                <a:off x="7961883" y="8335337"/>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6" name="正方形/長方形 85"/>
              <p:cNvSpPr/>
              <p:nvPr/>
            </p:nvSpPr>
            <p:spPr>
              <a:xfrm>
                <a:off x="7961883" y="8170971"/>
                <a:ext cx="432048" cy="164366"/>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87" name="テキスト ボックス 86"/>
              <p:cNvSpPr txBox="1"/>
              <p:nvPr/>
            </p:nvSpPr>
            <p:spPr>
              <a:xfrm>
                <a:off x="7886452" y="8522667"/>
                <a:ext cx="93610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rPr>
                  <a:t>左</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モータ</a:t>
                </a: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
                </a:r>
                <a:b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br>
                <a:r>
                  <a:rPr kumimoji="1" lang="en-US" altLang="ja-JP"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PWM</a:t>
                </a:r>
                <a:r>
                  <a:rPr kumimoji="1"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値</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8" name="テキスト ボックス 87"/>
              <p:cNvSpPr txBox="1"/>
              <p:nvPr/>
            </p:nvSpPr>
            <p:spPr>
              <a:xfrm>
                <a:off x="7457827" y="8922798"/>
                <a:ext cx="93610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補正後</a:t>
                </a:r>
                <a:endParaRPr kumimoji="1" lang="ja-JP" altLang="en-US" sz="1200" b="1"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89" name="テキスト ボックス 88"/>
              <p:cNvSpPr txBox="1"/>
              <p:nvPr/>
            </p:nvSpPr>
            <p:spPr>
              <a:xfrm>
                <a:off x="7107793" y="6413179"/>
                <a:ext cx="818086"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規定値内に補正</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0" name="下矢印 89"/>
              <p:cNvSpPr/>
              <p:nvPr/>
            </p:nvSpPr>
            <p:spPr>
              <a:xfrm rot="19769806">
                <a:off x="7189159" y="6789310"/>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sp>
            <p:nvSpPr>
              <p:cNvPr id="91" name="テキスト ボックス 90"/>
              <p:cNvSpPr txBox="1"/>
              <p:nvPr/>
            </p:nvSpPr>
            <p:spPr>
              <a:xfrm>
                <a:off x="7993536" y="7213180"/>
                <a:ext cx="974790" cy="43088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100" i="0" u="none" strike="noStrike" kern="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rPr>
                  <a:t>補正分を減少させる</a:t>
                </a:r>
                <a:endParaRPr kumimoji="1" lang="ja-JP" altLang="en-US" sz="1100" i="0" u="none" strike="noStrike" kern="0" cap="none" spc="0" normalizeH="0" baseline="0" noProof="0" dirty="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
            <p:nvSpPr>
              <p:cNvPr id="92" name="下矢印 91"/>
              <p:cNvSpPr/>
              <p:nvPr/>
            </p:nvSpPr>
            <p:spPr>
              <a:xfrm rot="2394140">
                <a:off x="8330743" y="7577986"/>
                <a:ext cx="150164" cy="214653"/>
              </a:xfrm>
              <a:prstGeom prst="downArrow">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ＭＳ Ｐゴシック"/>
                  <a:cs typeface="+mn-cs"/>
                </a:endParaRPr>
              </a:p>
            </p:txBody>
          </p:sp>
        </p:grpSp>
      </p:grpSp>
      <p:sp>
        <p:nvSpPr>
          <p:cNvPr id="135" name="テキスト ボックス 134"/>
          <p:cNvSpPr txBox="1"/>
          <p:nvPr/>
        </p:nvSpPr>
        <p:spPr>
          <a:xfrm>
            <a:off x="9482529"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3"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9"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9"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9"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399"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階段の段差などを降りる衝撃で走行体の姿勢が</a:t>
            </a:r>
            <a:r>
              <a:rPr lang="ja-JP" altLang="en-US" sz="1050" dirty="0" smtClean="0">
                <a:latin typeface="メイリオ" pitchFamily="50" charset="-128"/>
                <a:ea typeface="メイリオ" pitchFamily="50" charset="-128"/>
                <a:cs typeface="メイリオ" pitchFamily="50" charset="-128"/>
              </a:rPr>
              <a:t>崩れ，ライン</a:t>
            </a:r>
            <a:r>
              <a:rPr lang="ja-JP" altLang="en-US" sz="1050" dirty="0" smtClean="0">
                <a:latin typeface="メイリオ" pitchFamily="50" charset="-128"/>
                <a:ea typeface="メイリオ" pitchFamily="50" charset="-128"/>
                <a:cs typeface="メイリオ" pitchFamily="50" charset="-128"/>
              </a:rPr>
              <a:t>を見失ってしまう</a:t>
            </a:r>
            <a:r>
              <a:rPr lang="ja-JP" altLang="en-US" sz="1050" dirty="0">
                <a:latin typeface="メイリオ" pitchFamily="50" charset="-128"/>
                <a:ea typeface="メイリオ" pitchFamily="50" charset="-128"/>
                <a:cs typeface="メイリオ" pitchFamily="50" charset="-128"/>
              </a:rPr>
              <a:t>こと</a:t>
            </a:r>
            <a:r>
              <a:rPr lang="ja-JP" altLang="en-US" sz="1050" dirty="0" smtClean="0">
                <a:latin typeface="メイリオ" pitchFamily="50" charset="-128"/>
                <a:ea typeface="メイリオ" pitchFamily="50" charset="-128"/>
                <a:cs typeface="メイリオ" pitchFamily="50" charset="-128"/>
              </a:rPr>
              <a:t>が頻繁に</a:t>
            </a:r>
            <a:r>
              <a:rPr lang="ja-JP" altLang="en-US" sz="1050" dirty="0" smtClean="0">
                <a:latin typeface="メイリオ" pitchFamily="50" charset="-128"/>
                <a:ea typeface="メイリオ" pitchFamily="50" charset="-128"/>
                <a:cs typeface="メイリオ" pitchFamily="50" charset="-128"/>
              </a:rPr>
              <a:t>ある．そこで，ライン</a:t>
            </a:r>
            <a:r>
              <a:rPr lang="ja-JP" altLang="en-US" sz="1050" dirty="0" smtClean="0">
                <a:latin typeface="メイリオ" pitchFamily="50" charset="-128"/>
                <a:ea typeface="メイリオ" pitchFamily="50" charset="-128"/>
                <a:cs typeface="メイリオ" pitchFamily="50" charset="-128"/>
              </a:rPr>
              <a:t>を探し出し復帰</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a:t>
            </a:r>
            <a:r>
              <a:rPr lang="ja-JP" altLang="en-US" sz="1050" dirty="0" smtClean="0">
                <a:latin typeface="メイリオ" pitchFamily="50" charset="-128"/>
                <a:ea typeface="メイリオ" pitchFamily="50" charset="-128"/>
                <a:cs typeface="メイリオ" pitchFamily="50" charset="-128"/>
              </a:rPr>
              <a:t>ある．しかし，難所</a:t>
            </a:r>
            <a:r>
              <a:rPr lang="ja-JP" altLang="en-US" sz="1050" dirty="0" smtClean="0">
                <a:latin typeface="メイリオ" pitchFamily="50" charset="-128"/>
                <a:ea typeface="メイリオ" pitchFamily="50" charset="-128"/>
                <a:cs typeface="メイリオ" pitchFamily="50" charset="-128"/>
              </a:rPr>
              <a:t>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a:t>
            </a:r>
            <a:r>
              <a:rPr lang="ja-JP" altLang="en-US" sz="1050" dirty="0" smtClean="0">
                <a:latin typeface="メイリオ" pitchFamily="50" charset="-128"/>
                <a:ea typeface="メイリオ" pitchFamily="50" charset="-128"/>
                <a:cs typeface="メイリオ" pitchFamily="50" charset="-128"/>
              </a:rPr>
              <a:t>ある．自己</a:t>
            </a:r>
            <a:r>
              <a:rPr lang="ja-JP" altLang="en-US" sz="1050" dirty="0" smtClean="0">
                <a:latin typeface="メイリオ" pitchFamily="50" charset="-128"/>
                <a:ea typeface="メイリオ" pitchFamily="50" charset="-128"/>
                <a:cs typeface="メイリオ" pitchFamily="50" charset="-128"/>
              </a:rPr>
              <a:t>位置推定に頼らずラインの左右どちらに外れてしまっても復帰できるようにする必要が</a:t>
            </a:r>
            <a:r>
              <a:rPr lang="ja-JP" altLang="en-US" sz="1050" dirty="0" smtClean="0">
                <a:latin typeface="メイリオ" pitchFamily="50" charset="-128"/>
                <a:ea typeface="メイリオ" pitchFamily="50" charset="-128"/>
                <a:cs typeface="メイリオ" pitchFamily="50" charset="-128"/>
              </a:rPr>
              <a:t>ある．</a:t>
            </a:r>
            <a:endParaRPr kumimoji="1" lang="ja-JP" altLang="en-US" sz="1050" dirty="0">
              <a:latin typeface="メイリオ" pitchFamily="50" charset="-128"/>
              <a:ea typeface="メイリオ" pitchFamily="50" charset="-128"/>
              <a:cs typeface="メイリオ" pitchFamily="50" charset="-128"/>
            </a:endParaRPr>
          </a:p>
        </p:txBody>
      </p:sp>
      <p:sp>
        <p:nvSpPr>
          <p:cNvPr id="203" name="テキスト ボックス 202"/>
          <p:cNvSpPr txBox="1"/>
          <p:nvPr/>
        </p:nvSpPr>
        <p:spPr>
          <a:xfrm>
            <a:off x="781580" y="2640360"/>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3"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9" y="1848272"/>
            <a:ext cx="1285710" cy="551960"/>
          </a:xfrm>
          <a:prstGeom prst="wedgeRoundRectCallout">
            <a:avLst>
              <a:gd name="adj1" fmla="val 82211"/>
              <a:gd name="adj2" fmla="val -3627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7" y="1699881"/>
            <a:ext cx="4086573"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2" y="7907883"/>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59" y="7828235"/>
            <a:ext cx="1185022"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dirty="0" smtClean="0">
                <a:latin typeface="メイリオ" pitchFamily="50" charset="-128"/>
                <a:ea typeface="メイリオ" pitchFamily="50" charset="-128"/>
                <a:cs typeface="メイリオ" pitchFamily="50" charset="-128"/>
              </a:rPr>
              <a:t>低く，車体</a:t>
            </a:r>
            <a:r>
              <a:rPr kumimoji="1" lang="ja-JP" altLang="en-US" sz="800" dirty="0" smtClean="0">
                <a:latin typeface="メイリオ" pitchFamily="50" charset="-128"/>
                <a:ea typeface="メイリオ" pitchFamily="50" charset="-128"/>
                <a:cs typeface="メイリオ" pitchFamily="50" charset="-128"/>
              </a:rPr>
              <a:t>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mc:Choice xmlns:a14="http://schemas.microsoft.com/office/drawing/2010/main"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8" name="テキスト ボックス 247"/>
              <p:cNvSpPr txBox="1"/>
              <p:nvPr/>
            </p:nvSpPr>
            <p:spPr>
              <a:xfrm>
                <a:off x="5143860" y="3679924"/>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9" name="テキスト ボックス 248"/>
              <p:cNvSpPr txBox="1"/>
              <p:nvPr/>
            </p:nvSpPr>
            <p:spPr>
              <a:xfrm>
                <a:off x="5143861"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5" y="2352328"/>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5" y="2908096"/>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5" y="3514347"/>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1"/>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mc:Choice xmlns:a14="http://schemas.microsoft.com/office/drawing/2010/main" Requires="a14">
          <p:sp>
            <p:nvSpPr>
              <p:cNvPr id="254" name="正方形/長方形 253"/>
              <p:cNvSpPr/>
              <p:nvPr/>
            </p:nvSpPr>
            <p:spPr>
              <a:xfrm>
                <a:off x="7123041" y="4218380"/>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5" name="正方形/長方形 254"/>
              <p:cNvSpPr/>
              <p:nvPr/>
            </p:nvSpPr>
            <p:spPr>
              <a:xfrm>
                <a:off x="7123041" y="4434404"/>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6" name="テキスト ボックス 255"/>
              <p:cNvSpPr txBox="1"/>
              <p:nvPr/>
            </p:nvSpPr>
            <p:spPr>
              <a:xfrm>
                <a:off x="7123041"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7" name="テキスト ボックス 256"/>
              <p:cNvSpPr txBox="1"/>
              <p:nvPr/>
            </p:nvSpPr>
            <p:spPr>
              <a:xfrm>
                <a:off x="7123041"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5"/>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5" y="4296544"/>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mc:Choice xmlns:a14="http://schemas.microsoft.com/office/drawing/2010/main" Requires="a14">
          <p:sp>
            <p:nvSpPr>
              <p:cNvPr id="1031" name="正方形/長方形 1030"/>
              <p:cNvSpPr/>
              <p:nvPr/>
            </p:nvSpPr>
            <p:spPr>
              <a:xfrm>
                <a:off x="5020866" y="5200200"/>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grpSp>
        <p:nvGrpSpPr>
          <p:cNvPr id="266" name="グループ化 265"/>
          <p:cNvGrpSpPr/>
          <p:nvPr/>
        </p:nvGrpSpPr>
        <p:grpSpPr>
          <a:xfrm>
            <a:off x="9492593" y="6317666"/>
            <a:ext cx="3791076" cy="3038773"/>
            <a:chOff x="8752908" y="6173298"/>
            <a:chExt cx="3791076" cy="3038773"/>
          </a:xfrm>
        </p:grpSpPr>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6896" y="7627702"/>
              <a:ext cx="1264840" cy="11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9695634" y="8054857"/>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72775" y="7679181"/>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1696164" y="859413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0874281" y="8297671"/>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0925696" y="8247549"/>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a:stCxn id="272" idx="2"/>
            </p:cNvCxnSpPr>
            <p:nvPr/>
          </p:nvCxnSpPr>
          <p:spPr>
            <a:xfrm flipH="1" flipV="1">
              <a:off x="11466293" y="8054311"/>
              <a:ext cx="230232"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1446086" y="7781052"/>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9595300" y="8428515"/>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8752908" y="8129964"/>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8790757" y="806261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9808164" y="7936672"/>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8789856" y="8877902"/>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9293964" y="8260551"/>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1446620" y="853204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334055" y="7888098"/>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068007" y="8024479"/>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1547577" y="8053667"/>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9756217" y="794841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1379505" y="768792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9595300" y="892034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8818971" y="6179712"/>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0686567" y="6173298"/>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8927473" y="6453920"/>
              <a:ext cx="1758011" cy="10849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ない</a:t>
              </a:r>
              <a:r>
                <a:rPr lang="ja-JP" altLang="en-US" sz="1050" dirty="0" smtClean="0">
                  <a:latin typeface="メイリオ" pitchFamily="50" charset="-128"/>
                  <a:ea typeface="メイリオ" pitchFamily="50" charset="-128"/>
                  <a:cs typeface="メイリオ" pitchFamily="50" charset="-128"/>
                </a:rPr>
                <a:t>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9756217" y="818544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0658305" y="642482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　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し光センサの値からラインが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　</a:t>
              </a:r>
              <a:r>
                <a:rPr lang="ja-JP" altLang="en-US" sz="1050" dirty="0">
                  <a:latin typeface="メイリオ" pitchFamily="50" charset="-128"/>
                  <a:ea typeface="メイリオ" pitchFamily="50" charset="-128"/>
                  <a:cs typeface="メイリオ" pitchFamily="50" charset="-128"/>
                </a:rPr>
                <a:t>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　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　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gr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3304</TotalTime>
  <Words>1541</Words>
  <Application>Microsoft Office PowerPoint</Application>
  <PresentationFormat>ユーザー設定</PresentationFormat>
  <Paragraphs>257</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104</cp:revision>
  <cp:lastPrinted>2012-09-07T00:42:03Z</cp:lastPrinted>
  <dcterms:created xsi:type="dcterms:W3CDTF">2012-09-03T09:45:52Z</dcterms:created>
  <dcterms:modified xsi:type="dcterms:W3CDTF">2012-09-08T01:01:19Z</dcterms:modified>
</cp:coreProperties>
</file>