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69" r:id="rId6"/>
    <p:sldId id="265" r:id="rId7"/>
    <p:sldId id="268"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8151" autoAdjust="0"/>
  </p:normalViewPr>
  <p:slideViewPr>
    <p:cSldViewPr>
      <p:cViewPr>
        <p:scale>
          <a:sx n="125" d="100"/>
          <a:sy n="125" d="100"/>
        </p:scale>
        <p:origin x="-120" y="4182"/>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03132544"/>
        <c:axId val="103134272"/>
      </c:scatterChart>
      <c:valAx>
        <c:axId val="103132544"/>
        <c:scaling>
          <c:orientation val="minMax"/>
        </c:scaling>
        <c:delete val="1"/>
        <c:axPos val="b"/>
        <c:numFmt formatCode="General" sourceLinked="1"/>
        <c:majorTickMark val="out"/>
        <c:minorTickMark val="none"/>
        <c:tickLblPos val="nextTo"/>
        <c:crossAx val="103134272"/>
        <c:crosses val="autoZero"/>
        <c:crossBetween val="midCat"/>
      </c:valAx>
      <c:valAx>
        <c:axId val="103134272"/>
        <c:scaling>
          <c:orientation val="minMax"/>
        </c:scaling>
        <c:delete val="1"/>
        <c:axPos val="l"/>
        <c:numFmt formatCode="General" sourceLinked="1"/>
        <c:majorTickMark val="out"/>
        <c:minorTickMark val="none"/>
        <c:tickLblPos val="nextTo"/>
        <c:crossAx val="10313254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38249472"/>
        <c:axId val="103136000"/>
      </c:lineChart>
      <c:catAx>
        <c:axId val="38249472"/>
        <c:scaling>
          <c:orientation val="minMax"/>
        </c:scaling>
        <c:delete val="1"/>
        <c:axPos val="b"/>
        <c:majorTickMark val="out"/>
        <c:minorTickMark val="none"/>
        <c:tickLblPos val="nextTo"/>
        <c:crossAx val="103136000"/>
        <c:crosses val="autoZero"/>
        <c:auto val="1"/>
        <c:lblAlgn val="ctr"/>
        <c:lblOffset val="100"/>
        <c:noMultiLvlLbl val="0"/>
      </c:catAx>
      <c:valAx>
        <c:axId val="103136000"/>
        <c:scaling>
          <c:orientation val="minMax"/>
        </c:scaling>
        <c:delete val="0"/>
        <c:axPos val="l"/>
        <c:majorGridlines/>
        <c:numFmt formatCode="General" sourceLinked="1"/>
        <c:majorTickMark val="out"/>
        <c:minorTickMark val="none"/>
        <c:tickLblPos val="nextTo"/>
        <c:crossAx val="3824947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46400" cy="493713"/>
          </a:xfrm>
          <a:prstGeom prst="rect">
            <a:avLst/>
          </a:prstGeom>
        </p:spPr>
        <p:txBody>
          <a:bodyPr vert="horz" lIns="91435" tIns="45718" rIns="91435" bIns="45718"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90" y="2"/>
            <a:ext cx="2946400" cy="493713"/>
          </a:xfrm>
          <a:prstGeom prst="rect">
            <a:avLst/>
          </a:prstGeom>
        </p:spPr>
        <p:txBody>
          <a:bodyPr vert="horz" lIns="91435" tIns="45718" rIns="91435" bIns="45718" rtlCol="0"/>
          <a:lstStyle>
            <a:lvl1pPr algn="r">
              <a:defRPr sz="1200"/>
            </a:lvl1pPr>
          </a:lstStyle>
          <a:p>
            <a:fld id="{813C8227-C5FA-4F90-9691-3E218BF9FA91}" type="datetimeFigureOut">
              <a:rPr kumimoji="1" lang="ja-JP" altLang="en-US" smtClean="0"/>
              <a:t>2012/9/10</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5" tIns="45718" rIns="91435" bIns="45718" rtlCol="0" anchor="ctr"/>
          <a:lstStyle/>
          <a:p>
            <a:endParaRPr lang="ja-JP" altLang="en-US"/>
          </a:p>
        </p:txBody>
      </p:sp>
      <p:sp>
        <p:nvSpPr>
          <p:cNvPr id="5" name="ノート プレースホルダー 4"/>
          <p:cNvSpPr>
            <a:spLocks noGrp="1"/>
          </p:cNvSpPr>
          <p:nvPr>
            <p:ph type="body" sz="quarter" idx="3"/>
          </p:nvPr>
        </p:nvSpPr>
        <p:spPr>
          <a:xfrm>
            <a:off x="679452" y="4689477"/>
            <a:ext cx="5438775" cy="4443413"/>
          </a:xfrm>
          <a:prstGeom prst="rect">
            <a:avLst/>
          </a:prstGeom>
        </p:spPr>
        <p:txBody>
          <a:bodyPr vert="horz" lIns="91435" tIns="45718" rIns="91435" bIns="4571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5" tIns="45718" rIns="91435" bIns="45718"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90" y="9377363"/>
            <a:ext cx="2946400" cy="493712"/>
          </a:xfrm>
          <a:prstGeom prst="rect">
            <a:avLst/>
          </a:prstGeom>
        </p:spPr>
        <p:txBody>
          <a:bodyPr vert="horz" lIns="91435" tIns="45718" rIns="91435" bIns="45718"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6"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20" y="2982603"/>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9"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9"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7" y="206381"/>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9"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9"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500"/>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5" y="384500"/>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2" y="6169667"/>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2"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5"/>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8" y="2149165"/>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8"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7"/>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80"/>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8"/>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3"/>
          </p:nvPr>
        </p:nvSpPr>
        <p:spPr>
          <a:xfrm>
            <a:off x="4641282" y="8898898"/>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8"/>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2" y="6"/>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9"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png"/><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9"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6"/>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30" y="1920284"/>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9" y="1920285"/>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5"/>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2"/>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4"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7" y="6892071"/>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2"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4"/>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7" y="2424338"/>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1"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160131573"/>
              </p:ext>
            </p:extLst>
          </p:nvPr>
        </p:nvGraphicFramePr>
        <p:xfrm>
          <a:off x="8935914" y="7172747"/>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a:t>
                      </a:r>
                      <a:r>
                        <a:rPr kumimoji="1" lang="ja-JP" altLang="en-US" sz="1100" smtClean="0"/>
                        <a:t>制御が走行体の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7" y="1602631"/>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6"/>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2"/>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3" y="5498285"/>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4"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5"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1" y="2873760"/>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2" y="1586522"/>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4"/>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2" y="2893050"/>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3"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2"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2"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9"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5"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9"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30"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3" y="6197279"/>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3"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6"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2" y="9049076"/>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9"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4"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4"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264352598"/>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a:t>
                      </a:r>
                      <a:r>
                        <a:rPr kumimoji="1" lang="ja-JP" altLang="en-US" sz="900" dirty="0" smtClean="0"/>
                        <a:t>する処理</a:t>
                      </a:r>
                      <a:r>
                        <a:rPr kumimoji="1" lang="ja-JP" altLang="en-US" sz="900" dirty="0" smtClean="0"/>
                        <a:t>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2"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3"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8"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9"/>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8" y="7979989"/>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5" y="6168755"/>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8"/>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9"/>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5"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20"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6039" y="2784376"/>
            <a:ext cx="2826648" cy="823446"/>
          </a:xfrm>
          <a:prstGeom prst="rect">
            <a:avLst/>
          </a:prstGeom>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316" y="3229940"/>
            <a:ext cx="2552991" cy="245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47" y="6494939"/>
            <a:ext cx="3509733" cy="969957"/>
          </a:xfrm>
          <a:prstGeom prst="rect">
            <a:avLst/>
          </a:prstGeom>
        </p:spPr>
      </p:pic>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13933"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a:t>
            </a:r>
            <a:r>
              <a:rPr kumimoji="1" lang="ja-JP" altLang="en-US" sz="1200" dirty="0" smtClean="0"/>
              <a:t>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そこに潜む危険とその解決策を考え</a:t>
            </a:r>
            <a:r>
              <a:rPr lang="en-US" altLang="ja-JP" sz="1200" dirty="0" smtClean="0"/>
              <a:t>,</a:t>
            </a:r>
            <a:r>
              <a:rPr lang="ja-JP" altLang="en-US" sz="1200" dirty="0" smtClean="0"/>
              <a:t>それらを踏まえてステートチャート図を作成した</a:t>
            </a:r>
            <a:r>
              <a:rPr lang="en-US" altLang="ja-JP" sz="1200" dirty="0" smtClean="0"/>
              <a:t>.</a:t>
            </a:r>
            <a:r>
              <a:rPr lang="ja-JP" altLang="en-US" sz="1200" dirty="0" smtClean="0"/>
              <a:t>（他の難所についても同様の手順でステートマシン図を作成）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929"/>
              <a:gd name="adj2" fmla="val 91290"/>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a:t>
            </a:r>
            <a:r>
              <a:rPr lang="ja-JP" altLang="en-US" sz="1000" dirty="0" smtClean="0">
                <a:latin typeface="+mn-ea"/>
              </a:rPr>
              <a:t>加速</a:t>
            </a:r>
            <a:r>
              <a:rPr lang="ja-JP" altLang="en-US" sz="1000" dirty="0">
                <a:latin typeface="+mn-ea"/>
              </a:rPr>
              <a:t>し</a:t>
            </a:r>
            <a:r>
              <a:rPr lang="ja-JP" altLang="en-US" sz="1000" dirty="0" smtClean="0">
                <a:latin typeface="+mn-ea"/>
              </a:rPr>
              <a:t>勢い</a:t>
            </a:r>
            <a:r>
              <a:rPr lang="ja-JP" altLang="en-US" sz="1000" dirty="0" smtClean="0">
                <a:latin typeface="+mn-ea"/>
              </a:rPr>
              <a:t>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a:t>
            </a:r>
            <a:r>
              <a:rPr lang="en-US" altLang="ja-JP" sz="1000" dirty="0" smtClean="0">
                <a:latin typeface="+mn-ea"/>
              </a:rPr>
              <a:t>,</a:t>
            </a:r>
            <a:r>
              <a:rPr lang="ja-JP" altLang="en-US" sz="1000" dirty="0" smtClean="0">
                <a:latin typeface="+mn-ea"/>
              </a:rPr>
              <a:t>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sp>
        <p:nvSpPr>
          <p:cNvPr id="15" name="右矢印 14"/>
          <p:cNvSpPr/>
          <p:nvPr/>
        </p:nvSpPr>
        <p:spPr>
          <a:xfrm>
            <a:off x="4559871" y="3720480"/>
            <a:ext cx="291329"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0551" y="7608912"/>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a:t>
            </a:r>
            <a:r>
              <a:rPr kumimoji="1" lang="ja-JP" altLang="en-US" sz="1200" dirty="0" smtClean="0"/>
              <a:t>は段差</a:t>
            </a:r>
            <a:r>
              <a:rPr kumimoji="1" lang="ja-JP" altLang="en-US" sz="1200" dirty="0" smtClean="0"/>
              <a:t>を乗り越え</a:t>
            </a:r>
            <a:r>
              <a:rPr kumimoji="1" lang="en-US" altLang="ja-JP" sz="1200" dirty="0" smtClean="0"/>
              <a:t>,</a:t>
            </a:r>
            <a:r>
              <a:rPr lang="ja-JP" altLang="en-US" sz="1200" dirty="0" smtClean="0"/>
              <a:t>傾斜</a:t>
            </a:r>
            <a:r>
              <a:rPr lang="ja-JP" altLang="en-US" sz="1200" dirty="0" smtClean="0"/>
              <a:t>を</a:t>
            </a:r>
            <a:r>
              <a:rPr lang="ja-JP" altLang="en-US" sz="1200" dirty="0" smtClean="0"/>
              <a:t>上り</a:t>
            </a:r>
            <a:r>
              <a:rPr lang="en-US" altLang="ja-JP" sz="1200" dirty="0" smtClean="0"/>
              <a:t>,</a:t>
            </a:r>
            <a:r>
              <a:rPr lang="ja-JP" altLang="en-US" sz="1200" dirty="0" smtClean="0"/>
              <a:t>シーソーの</a:t>
            </a:r>
            <a:r>
              <a:rPr lang="ja-JP" altLang="en-US" sz="1200" dirty="0" smtClean="0"/>
              <a:t>動きに対応出来なければならない。しかし、階段での戦略を使いまわすことで対応が可能である</a:t>
            </a:r>
            <a:r>
              <a:rPr lang="en-US" altLang="ja-JP" sz="1200" dirty="0" smtClean="0"/>
              <a:t>.</a:t>
            </a:r>
            <a:endParaRPr kumimoji="1" lang="en-US" altLang="ja-JP" sz="1200" dirty="0" smtClean="0"/>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a:t>
            </a:r>
            <a:r>
              <a:rPr lang="ja-JP" altLang="en-US" sz="1000" dirty="0" smtClean="0">
                <a:latin typeface="+mn-ea"/>
              </a:rPr>
              <a:t>が落下</a:t>
            </a:r>
            <a:r>
              <a:rPr lang="ja-JP" altLang="en-US" sz="1000" dirty="0" smtClean="0">
                <a:latin typeface="+mn-ea"/>
              </a:rPr>
              <a:t>した際に走行体が後傾姿勢になる傾向がある。そこで、落下の衝撃を検知</a:t>
            </a:r>
            <a:r>
              <a:rPr lang="ja-JP" altLang="en-US" sz="1000" dirty="0" smtClean="0">
                <a:latin typeface="+mn-ea"/>
              </a:rPr>
              <a:t>した際に</a:t>
            </a:r>
            <a:r>
              <a:rPr lang="en-US" altLang="ja-JP" sz="1000" dirty="0" smtClean="0">
                <a:latin typeface="+mn-ea"/>
              </a:rPr>
              <a:t>,</a:t>
            </a:r>
            <a:r>
              <a:rPr lang="ja-JP" altLang="en-US" sz="1000" dirty="0" smtClean="0">
                <a:latin typeface="+mn-ea"/>
              </a:rPr>
              <a:t>ジャイロオフセットの値を</a:t>
            </a:r>
            <a:r>
              <a:rPr lang="ja-JP" altLang="en-US" sz="1000" dirty="0" smtClean="0">
                <a:latin typeface="+mn-ea"/>
              </a:rPr>
              <a:t>調節し補正を行うことで倒立制御の安定化</a:t>
            </a:r>
            <a:r>
              <a:rPr lang="ja-JP" altLang="en-US" sz="1000" dirty="0" smtClean="0">
                <a:latin typeface="+mn-ea"/>
              </a:rPr>
              <a:t>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213128"/>
            <a:ext cx="2231023" cy="427232"/>
          </a:xfrm>
          <a:prstGeom prst="wedgeRoundRectCallout">
            <a:avLst>
              <a:gd name="adj1" fmla="val -37137"/>
              <a:gd name="adj2" fmla="val 114460"/>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a:t>
            </a:r>
            <a:r>
              <a:rPr lang="ja-JP" altLang="en-US" sz="1100" u="sng" dirty="0" smtClean="0">
                <a:latin typeface="+mn-ea"/>
              </a:rPr>
              <a:t>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789507"/>
            <a:ext cx="2075275" cy="582035"/>
          </a:xfrm>
          <a:prstGeom prst="wedgeRoundRectCallout">
            <a:avLst>
              <a:gd name="adj1" fmla="val -83079"/>
              <a:gd name="adj2" fmla="val 70233"/>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a:t>
            </a:r>
            <a:r>
              <a:rPr lang="ja-JP" altLang="en-US" sz="1100" u="sng" dirty="0" smtClean="0">
                <a:latin typeface="+mn-ea"/>
              </a:rPr>
              <a:t>がライン</a:t>
            </a:r>
            <a:r>
              <a:rPr lang="ja-JP" altLang="en-US" sz="1100" u="sng" dirty="0" smtClean="0">
                <a:latin typeface="+mn-ea"/>
              </a:rPr>
              <a:t>から外れて</a:t>
            </a:r>
            <a:r>
              <a:rPr lang="ja-JP" altLang="en-US" sz="1100" u="sng" dirty="0" smtClean="0">
                <a:latin typeface="+mn-ea"/>
              </a:rPr>
              <a:t>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249316" y="3900500"/>
            <a:ext cx="2215211" cy="1404156"/>
          </a:xfrm>
          <a:prstGeom prst="wedgeRoundRectCallout">
            <a:avLst>
              <a:gd name="adj1" fmla="val 27131"/>
              <a:gd name="adj2" fmla="val -81891"/>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a:t>
            </a:r>
            <a:r>
              <a:rPr lang="ja-JP" altLang="en-US" sz="1050" u="sng" dirty="0" smtClean="0">
                <a:latin typeface="+mn-ea"/>
              </a:rPr>
              <a:t>不安定に</a:t>
            </a:r>
            <a:r>
              <a:rPr lang="ja-JP" altLang="en-US" sz="1050" u="sng" dirty="0" smtClean="0">
                <a:latin typeface="+mn-ea"/>
              </a:rPr>
              <a:t>なる</a:t>
            </a:r>
            <a:endParaRPr lang="en-US" altLang="ja-JP" sz="1050" u="sng" dirty="0" smtClean="0">
              <a:latin typeface="+mn-ea"/>
            </a:endParaRPr>
          </a:p>
          <a:p>
            <a:r>
              <a:rPr lang="ja-JP" altLang="en-US" sz="1000" dirty="0" smtClean="0">
                <a:latin typeface="+mn-ea"/>
              </a:rPr>
              <a:t>シーソーが降下した際に走行体が大きく前傾してしまう。そこで</a:t>
            </a:r>
            <a:r>
              <a:rPr lang="en-US" altLang="ja-JP" sz="1000" dirty="0" smtClean="0">
                <a:latin typeface="+mn-ea"/>
              </a:rPr>
              <a:t>,</a:t>
            </a:r>
            <a:r>
              <a:rPr lang="ja-JP" altLang="en-US" sz="1000" dirty="0" smtClean="0">
                <a:latin typeface="+mn-ea"/>
              </a:rPr>
              <a:t>階段落下時と同様に</a:t>
            </a:r>
            <a:r>
              <a:rPr lang="en-US" altLang="ja-JP" sz="1000" dirty="0" smtClean="0">
                <a:latin typeface="+mn-ea"/>
              </a:rPr>
              <a:t>,</a:t>
            </a:r>
            <a:r>
              <a:rPr lang="ja-JP" altLang="en-US" sz="1000" dirty="0" smtClean="0">
                <a:latin typeface="+mn-ea"/>
              </a:rPr>
              <a:t>シーソーの降下に合わせて走行体を後傾させることによって</a:t>
            </a:r>
            <a:r>
              <a:rPr lang="en-US" altLang="ja-JP" sz="1000" dirty="0" smtClean="0">
                <a:latin typeface="+mn-ea"/>
              </a:rPr>
              <a:t>,</a:t>
            </a:r>
            <a:r>
              <a:rPr lang="ja-JP" altLang="en-US" sz="1000" dirty="0" smtClean="0">
                <a:latin typeface="+mn-ea"/>
              </a:rPr>
              <a:t>シーソー上での倒立制御の安定化を実現</a:t>
            </a:r>
            <a:r>
              <a:rPr lang="en-US" altLang="ja-JP" sz="1000" dirty="0" smtClean="0">
                <a:latin typeface="+mn-ea"/>
              </a:rPr>
              <a:t>.</a:t>
            </a: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a:t>
            </a:r>
            <a:r>
              <a:rPr lang="ja-JP" altLang="en-US" sz="1200" dirty="0" smtClean="0"/>
              <a:t>の誤</a:t>
            </a:r>
            <a:r>
              <a:rPr lang="ja-JP" altLang="en-US" sz="1200" dirty="0" smtClean="0"/>
              <a:t>検知</a:t>
            </a:r>
            <a:r>
              <a:rPr lang="ja-JP" altLang="en-US" sz="1200" dirty="0" smtClean="0"/>
              <a:t>を防ぎ</a:t>
            </a:r>
            <a:r>
              <a:rPr lang="en-US" altLang="ja-JP" sz="1200" dirty="0" smtClean="0"/>
              <a:t>,</a:t>
            </a:r>
            <a:r>
              <a:rPr lang="ja-JP" altLang="en-US" sz="1200" dirty="0" smtClean="0"/>
              <a:t>ラインの無いエリアを走行する必要がある</a:t>
            </a:r>
            <a:r>
              <a:rPr lang="en-US" altLang="ja-JP" sz="1200" dirty="0" smtClean="0"/>
              <a:t>.</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kumimoji="1" lang="en-US" altLang="ja-JP" sz="1200" dirty="0" smtClean="0"/>
              <a:t>,</a:t>
            </a:r>
            <a:r>
              <a:rPr lang="ja-JP" altLang="en-US" sz="1200" dirty="0" smtClean="0"/>
              <a:t>その下を通過</a:t>
            </a:r>
            <a:r>
              <a:rPr lang="ja-JP" altLang="en-US" sz="1200" dirty="0" smtClean="0"/>
              <a:t>出来る角度</a:t>
            </a:r>
            <a:r>
              <a:rPr lang="ja-JP" altLang="en-US" sz="1200" dirty="0" smtClean="0"/>
              <a:t>まで走行体を傾け</a:t>
            </a:r>
            <a:r>
              <a:rPr lang="en-US" altLang="ja-JP" sz="1200" dirty="0" smtClean="0"/>
              <a:t>,</a:t>
            </a:r>
            <a:r>
              <a:rPr lang="ja-JP" altLang="en-US" sz="1200" dirty="0" smtClean="0"/>
              <a:t>通過後に元の角度に戻らなければならない</a:t>
            </a:r>
            <a:r>
              <a:rPr lang="en-US" altLang="ja-JP" sz="1200" dirty="0" smtClean="0"/>
              <a:t>.</a:t>
            </a:r>
            <a:endParaRPr kumimoji="1" lang="en-US" altLang="ja-JP" sz="1200" dirty="0" smtClean="0"/>
          </a:p>
        </p:txBody>
      </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3808" y="6600800"/>
            <a:ext cx="2400759" cy="922411"/>
          </a:xfrm>
          <a:prstGeom prst="rect">
            <a:avLst/>
          </a:prstGeom>
        </p:spPr>
      </p:pic>
      <p:sp>
        <p:nvSpPr>
          <p:cNvPr id="74" name="角丸四角形吹き出し 73"/>
          <p:cNvSpPr/>
          <p:nvPr/>
        </p:nvSpPr>
        <p:spPr>
          <a:xfrm>
            <a:off x="11014863" y="6694040"/>
            <a:ext cx="2401993" cy="583990"/>
          </a:xfrm>
          <a:prstGeom prst="wedgeRoundRectCallout">
            <a:avLst>
              <a:gd name="adj1" fmla="val -94410"/>
              <a:gd name="adj2" fmla="val -29220"/>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smtClean="0">
                <a:latin typeface="+mn-ea"/>
              </a:rPr>
              <a:t>p.5 </a:t>
            </a:r>
            <a:r>
              <a:rPr lang="ja-JP" altLang="en-US" sz="1000" dirty="0" smtClean="0">
                <a:latin typeface="+mn-ea"/>
              </a:rPr>
              <a:t>要素技術参照）によって</a:t>
            </a:r>
            <a:r>
              <a:rPr lang="en-US" altLang="ja-JP" sz="1000" dirty="0" smtClean="0">
                <a:latin typeface="+mn-ea"/>
              </a:rPr>
              <a:t>,</a:t>
            </a:r>
            <a:r>
              <a:rPr lang="ja-JP" altLang="en-US" sz="1000" dirty="0" smtClean="0">
                <a:latin typeface="+mn-ea"/>
              </a:rPr>
              <a:t>安定した尻尾角度制御を</a:t>
            </a:r>
            <a:r>
              <a:rPr lang="ja-JP" altLang="en-US" sz="1000" dirty="0" smtClean="0">
                <a:latin typeface="+mn-ea"/>
              </a:rPr>
              <a:t>実現</a:t>
            </a:r>
            <a:r>
              <a:rPr lang="en-US" altLang="ja-JP" sz="1000" dirty="0" smtClean="0">
                <a:latin typeface="+mn-ea"/>
              </a:rPr>
              <a:t>.</a:t>
            </a:r>
            <a:endParaRPr lang="en-US" altLang="ja-JP" sz="900" dirty="0" smtClean="0">
              <a:latin typeface="+mn-ea"/>
            </a:endParaRPr>
          </a:p>
        </p:txBody>
      </p:sp>
      <p:sp>
        <p:nvSpPr>
          <p:cNvPr id="75" name="下矢印 74"/>
          <p:cNvSpPr/>
          <p:nvPr/>
        </p:nvSpPr>
        <p:spPr>
          <a:xfrm rot="20020687">
            <a:off x="10616456" y="7511772"/>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下矢印 77"/>
          <p:cNvSpPr/>
          <p:nvPr/>
        </p:nvSpPr>
        <p:spPr>
          <a:xfrm rot="8055799" flipV="1">
            <a:off x="3906619" y="7311214"/>
            <a:ext cx="448967" cy="174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吹き出し 72"/>
          <p:cNvSpPr/>
          <p:nvPr/>
        </p:nvSpPr>
        <p:spPr>
          <a:xfrm>
            <a:off x="8325623" y="7896944"/>
            <a:ext cx="2138904" cy="1368152"/>
          </a:xfrm>
          <a:prstGeom prst="wedgeRoundRectCallout">
            <a:avLst>
              <a:gd name="adj1" fmla="val -28110"/>
              <a:gd name="adj2" fmla="val -69522"/>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a:t>
            </a:r>
            <a:r>
              <a:rPr lang="ja-JP" altLang="en-US" sz="1000" dirty="0" smtClean="0">
                <a:latin typeface="+mn-ea"/>
              </a:rPr>
              <a:t>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a:t>
            </a:r>
            <a:r>
              <a:rPr lang="en-US" altLang="ja-JP" sz="1000" dirty="0" smtClean="0">
                <a:latin typeface="+mn-ea"/>
              </a:rPr>
              <a:t>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sp>
        <p:nvSpPr>
          <p:cNvPr id="47" name="角丸四角形吹き出し 46"/>
          <p:cNvSpPr/>
          <p:nvPr/>
        </p:nvSpPr>
        <p:spPr>
          <a:xfrm>
            <a:off x="4271839" y="2280320"/>
            <a:ext cx="3683415" cy="933698"/>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a:t>
            </a:r>
            <a:r>
              <a:rPr lang="ja-JP" altLang="en-US" sz="1000" dirty="0" smtClean="0">
                <a:latin typeface="+mn-ea"/>
              </a:rPr>
              <a:t>が遅れる</a:t>
            </a:r>
            <a:r>
              <a:rPr lang="ja-JP" altLang="en-US" sz="1000" dirty="0" smtClean="0">
                <a:latin typeface="+mn-ea"/>
              </a:rPr>
              <a:t>と走行体がラインを見失い</a:t>
            </a:r>
            <a:r>
              <a:rPr lang="en-US" altLang="ja-JP" sz="1000" dirty="0" smtClean="0">
                <a:latin typeface="+mn-ea"/>
              </a:rPr>
              <a:t>,</a:t>
            </a:r>
            <a:r>
              <a:rPr lang="ja-JP" altLang="en-US" sz="1000" dirty="0" smtClean="0">
                <a:latin typeface="+mn-ea"/>
              </a:rPr>
              <a:t>転回後にライントレースを</a:t>
            </a:r>
            <a:r>
              <a:rPr lang="ja-JP" altLang="en-US" sz="1000" dirty="0">
                <a:latin typeface="+mn-ea"/>
              </a:rPr>
              <a:t>継続</a:t>
            </a:r>
            <a:r>
              <a:rPr lang="ja-JP" altLang="en-US" sz="1000" dirty="0" smtClean="0">
                <a:latin typeface="+mn-ea"/>
              </a:rPr>
              <a:t>出来なくなる</a:t>
            </a:r>
            <a:r>
              <a:rPr lang="en-US" altLang="ja-JP" sz="1000" dirty="0" smtClean="0">
                <a:latin typeface="+mn-ea"/>
              </a:rPr>
              <a:t>.</a:t>
            </a:r>
            <a:r>
              <a:rPr lang="ja-JP" altLang="en-US" sz="1000" dirty="0">
                <a:latin typeface="+mn-ea"/>
              </a:rPr>
              <a:t>そこ</a:t>
            </a:r>
            <a:r>
              <a:rPr lang="ja-JP" altLang="en-US" sz="1000" dirty="0" smtClean="0">
                <a:latin typeface="+mn-ea"/>
              </a:rPr>
              <a:t>で</a:t>
            </a:r>
            <a:r>
              <a:rPr lang="en-US" altLang="ja-JP" sz="1000" dirty="0" smtClean="0">
                <a:latin typeface="+mn-ea"/>
              </a:rPr>
              <a:t>,</a:t>
            </a:r>
            <a:r>
              <a:rPr lang="ja-JP" altLang="en-US" sz="1000" dirty="0" smtClean="0">
                <a:latin typeface="+mn-ea"/>
              </a:rPr>
              <a:t>光センサの値の目標値を走行体が完全にラインを見失う前の値に設定することで</a:t>
            </a:r>
            <a:r>
              <a:rPr lang="en-US" altLang="ja-JP" sz="1000" dirty="0" smtClean="0">
                <a:latin typeface="+mn-ea"/>
              </a:rPr>
              <a:t>,</a:t>
            </a:r>
            <a:r>
              <a:rPr lang="ja-JP" altLang="en-US" sz="1000" dirty="0">
                <a:latin typeface="+mn-ea"/>
              </a:rPr>
              <a:t>転回</a:t>
            </a:r>
            <a:r>
              <a:rPr lang="ja-JP" altLang="en-US" sz="1000" dirty="0" smtClean="0">
                <a:latin typeface="+mn-ea"/>
              </a:rPr>
              <a:t>後のライントレース継続を実現</a:t>
            </a:r>
            <a:r>
              <a:rPr lang="en-US" altLang="ja-JP" sz="1000" dirty="0" smtClean="0">
                <a:latin typeface="+mn-ea"/>
              </a:rPr>
              <a:t>.</a:t>
            </a:r>
            <a:endParaRPr lang="ja-JP" altLang="en-US" sz="1000" dirty="0">
              <a:latin typeface="+mn-ea"/>
            </a:endParaRPr>
          </a:p>
        </p:txBody>
      </p:sp>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7" name="角丸四角形吹き出し 76"/>
          <p:cNvSpPr/>
          <p:nvPr/>
        </p:nvSpPr>
        <p:spPr>
          <a:xfrm>
            <a:off x="2396519" y="7479269"/>
            <a:ext cx="1515280"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a:solidFill>
                  <a:srgbClr val="FF0000"/>
                </a:solidFill>
                <a:latin typeface="+mn-ea"/>
              </a:rPr>
              <a:t>制御</a:t>
            </a:r>
            <a:r>
              <a:rPr lang="ja-JP" altLang="en-US" sz="1000" dirty="0">
                <a:latin typeface="+mn-ea"/>
              </a:rPr>
              <a:t>（</a:t>
            </a:r>
            <a:r>
              <a:rPr lang="en-US" altLang="ja-JP" sz="1000" dirty="0">
                <a:latin typeface="+mn-ea"/>
              </a:rPr>
              <a:t>p.5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464896"/>
            <a:ext cx="1442019" cy="1918991"/>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 name="正方形/長方形 6"/>
          <p:cNvSpPr/>
          <p:nvPr/>
        </p:nvSpPr>
        <p:spPr>
          <a:xfrm>
            <a:off x="1100281" y="335114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4" name="正方形/長方形 43"/>
          <p:cNvSpPr/>
          <p:nvPr/>
        </p:nvSpPr>
        <p:spPr>
          <a:xfrm>
            <a:off x="5410313" y="357646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5" name="正方形/長方形 44"/>
          <p:cNvSpPr/>
          <p:nvPr/>
        </p:nvSpPr>
        <p:spPr>
          <a:xfrm>
            <a:off x="4199831" y="332485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6" name="正方形/長方形 45"/>
          <p:cNvSpPr/>
          <p:nvPr/>
        </p:nvSpPr>
        <p:spPr>
          <a:xfrm>
            <a:off x="5279951" y="509055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8" name="正方形/長方形 47"/>
          <p:cNvSpPr/>
          <p:nvPr/>
        </p:nvSpPr>
        <p:spPr>
          <a:xfrm>
            <a:off x="2975695" y="349516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9" name="正方形/長方形 48"/>
          <p:cNvSpPr/>
          <p:nvPr/>
        </p:nvSpPr>
        <p:spPr>
          <a:xfrm>
            <a:off x="6648103" y="4071228"/>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0" name="正方形/長方形 49"/>
          <p:cNvSpPr/>
          <p:nvPr/>
        </p:nvSpPr>
        <p:spPr>
          <a:xfrm>
            <a:off x="3119711" y="421524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2" name="正方形/長方形 51"/>
          <p:cNvSpPr/>
          <p:nvPr/>
        </p:nvSpPr>
        <p:spPr>
          <a:xfrm>
            <a:off x="6648103" y="444056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6" name="角丸四角形吹き出し 55"/>
          <p:cNvSpPr/>
          <p:nvPr/>
        </p:nvSpPr>
        <p:spPr>
          <a:xfrm>
            <a:off x="4847903" y="6381003"/>
            <a:ext cx="3024336" cy="723854"/>
          </a:xfrm>
          <a:prstGeom prst="wedgeRoundRectCallout">
            <a:avLst>
              <a:gd name="adj1" fmla="val -76177"/>
              <a:gd name="adj2" fmla="val 5928"/>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ターンエリア終了後に走行体がラインから外れている</a:t>
            </a:r>
            <a:endParaRPr lang="en-US" altLang="ja-JP" sz="1050" u="sng" dirty="0" smtClean="0">
              <a:latin typeface="+mn-ea"/>
            </a:endParaRPr>
          </a:p>
          <a:p>
            <a:endParaRPr lang="en-US" altLang="ja-JP" sz="1000" u="sng" dirty="0" smtClean="0">
              <a:latin typeface="+mn-ea"/>
            </a:endParaRPr>
          </a:p>
        </p:txBody>
      </p:sp>
      <p:pic>
        <p:nvPicPr>
          <p:cNvPr id="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870" y="7131420"/>
            <a:ext cx="3395383" cy="243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62233" y="3512944"/>
            <a:ext cx="2550790" cy="207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正方形/長方形 56"/>
          <p:cNvSpPr/>
          <p:nvPr/>
        </p:nvSpPr>
        <p:spPr>
          <a:xfrm>
            <a:off x="8376295" y="277508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正方形/長方形 59"/>
          <p:cNvSpPr/>
          <p:nvPr/>
        </p:nvSpPr>
        <p:spPr>
          <a:xfrm>
            <a:off x="10802134" y="4152528"/>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 name="正方形/長方形 60"/>
          <p:cNvSpPr/>
          <p:nvPr/>
        </p:nvSpPr>
        <p:spPr>
          <a:xfrm>
            <a:off x="9874809" y="263525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6" name="正方形/長方形 65"/>
          <p:cNvSpPr/>
          <p:nvPr/>
        </p:nvSpPr>
        <p:spPr>
          <a:xfrm>
            <a:off x="11963041" y="342315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8" name="正方形/長方形 67"/>
          <p:cNvSpPr/>
          <p:nvPr/>
        </p:nvSpPr>
        <p:spPr>
          <a:xfrm>
            <a:off x="10522881" y="277641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 name="正方形/長方形 70"/>
          <p:cNvSpPr/>
          <p:nvPr/>
        </p:nvSpPr>
        <p:spPr>
          <a:xfrm>
            <a:off x="12007175" y="423324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2" name="正方形/長方形 71"/>
          <p:cNvSpPr/>
          <p:nvPr/>
        </p:nvSpPr>
        <p:spPr>
          <a:xfrm>
            <a:off x="10522881" y="349516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9" name="正方形/長方形 78"/>
          <p:cNvSpPr/>
          <p:nvPr/>
        </p:nvSpPr>
        <p:spPr>
          <a:xfrm>
            <a:off x="12265047" y="471740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0" name="正方形/長方形 79"/>
          <p:cNvSpPr/>
          <p:nvPr/>
        </p:nvSpPr>
        <p:spPr>
          <a:xfrm>
            <a:off x="1011413" y="659150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1" name="正方形/長方形 80"/>
          <p:cNvSpPr/>
          <p:nvPr/>
        </p:nvSpPr>
        <p:spPr>
          <a:xfrm>
            <a:off x="4755829" y="7968952"/>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2" name="正方形/長方形 81"/>
          <p:cNvSpPr/>
          <p:nvPr/>
        </p:nvSpPr>
        <p:spPr>
          <a:xfrm>
            <a:off x="2104773" y="659150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3" name="正方形/長方形 82"/>
          <p:cNvSpPr/>
          <p:nvPr/>
        </p:nvSpPr>
        <p:spPr>
          <a:xfrm>
            <a:off x="5711999" y="75996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4" name="正方形/長方形 83"/>
          <p:cNvSpPr/>
          <p:nvPr/>
        </p:nvSpPr>
        <p:spPr>
          <a:xfrm>
            <a:off x="3724698" y="656722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5" name="正方形/長方形 84"/>
          <p:cNvSpPr/>
          <p:nvPr/>
        </p:nvSpPr>
        <p:spPr>
          <a:xfrm>
            <a:off x="5914369" y="867974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6" name="正方形/長方形 85"/>
          <p:cNvSpPr/>
          <p:nvPr/>
        </p:nvSpPr>
        <p:spPr>
          <a:xfrm>
            <a:off x="8880351" y="645678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7" name="正方形/長方形 86"/>
          <p:cNvSpPr/>
          <p:nvPr/>
        </p:nvSpPr>
        <p:spPr>
          <a:xfrm>
            <a:off x="10752559" y="7968952"/>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8" name="正方形/長方形 87"/>
          <p:cNvSpPr/>
          <p:nvPr/>
        </p:nvSpPr>
        <p:spPr>
          <a:xfrm>
            <a:off x="8363564" y="719708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9" name="正方形/長方形 88"/>
          <p:cNvSpPr/>
          <p:nvPr/>
        </p:nvSpPr>
        <p:spPr>
          <a:xfrm>
            <a:off x="9573123" y="721399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0" name="正方形/長方形 89"/>
          <p:cNvSpPr/>
          <p:nvPr/>
        </p:nvSpPr>
        <p:spPr>
          <a:xfrm>
            <a:off x="12048703" y="753414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1" name="正方形/長方形 90"/>
          <p:cNvSpPr/>
          <p:nvPr/>
        </p:nvSpPr>
        <p:spPr>
          <a:xfrm>
            <a:off x="12048703" y="85810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2" name="正方形/長方形 91"/>
          <p:cNvSpPr/>
          <p:nvPr/>
        </p:nvSpPr>
        <p:spPr>
          <a:xfrm>
            <a:off x="1534606" y="3216424"/>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1"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4"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1" y="5200201"/>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1"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5"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1"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a:t>
            </a:r>
            <a:r>
              <a:rPr lang="ja-JP" altLang="en-US" sz="1050" dirty="0" smtClean="0">
                <a:latin typeface="メイリオ" pitchFamily="50" charset="-128"/>
                <a:ea typeface="メイリオ" pitchFamily="50" charset="-128"/>
                <a:cs typeface="メイリオ" pitchFamily="50" charset="-128"/>
              </a:rPr>
              <a:t>シーソークリア後</a:t>
            </a:r>
            <a:r>
              <a:rPr lang="ja-JP" altLang="en-US" sz="1050" dirty="0" smtClean="0">
                <a:latin typeface="メイリオ" pitchFamily="50" charset="-128"/>
                <a:ea typeface="メイリオ" pitchFamily="50" charset="-128"/>
                <a:cs typeface="メイリオ" pitchFamily="50" charset="-128"/>
              </a:rPr>
              <a:t>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2" y="2640364"/>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5"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3"/>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4" y="7907887"/>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smtClean="0">
                <a:latin typeface="メイリオ" pitchFamily="50" charset="-128"/>
                <a:ea typeface="メイリオ" pitchFamily="50" charset="-128"/>
                <a:cs typeface="メイリオ" pitchFamily="50" charset="-128"/>
              </a:rPr>
              <a:t>変化で走行体が</a:t>
            </a:r>
            <a:r>
              <a:rPr kumimoji="1" lang="ja-JP" altLang="en-US" sz="800" dirty="0" smtClean="0">
                <a:latin typeface="メイリオ" pitchFamily="50" charset="-128"/>
                <a:ea typeface="メイリオ" pitchFamily="50" charset="-128"/>
                <a:cs typeface="メイリオ" pitchFamily="50" charset="-128"/>
              </a:rPr>
              <a:t>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1"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smtClean="0">
                <a:latin typeface="メイリオ" pitchFamily="50" charset="-128"/>
                <a:ea typeface="メイリオ" pitchFamily="50" charset="-128"/>
                <a:cs typeface="メイリオ" pitchFamily="50" charset="-128"/>
              </a:rPr>
              <a:t>低く，走行体の</a:t>
            </a:r>
            <a:r>
              <a:rPr kumimoji="1" lang="ja-JP" altLang="en-US" sz="800" dirty="0" smtClean="0">
                <a:latin typeface="メイリオ" pitchFamily="50" charset="-128"/>
                <a:ea typeface="メイリオ" pitchFamily="50" charset="-128"/>
                <a:cs typeface="メイリオ" pitchFamily="50" charset="-128"/>
              </a:rPr>
              <a:t>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378010" y="9245814"/>
            <a:ext cx="1333496" cy="29970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2" y="3679928"/>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3"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8"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8"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8" y="3514351"/>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5"/>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3" y="4218384"/>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8"/>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3"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9"/>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88783" y="4473043"/>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mc:Choice xmlns:a14="http://schemas.microsoft.com/office/drawing/2010/main" Requires="a14">
          <p:sp>
            <p:nvSpPr>
              <p:cNvPr id="1031" name="正方形/長方形 1030"/>
              <p:cNvSpPr/>
              <p:nvPr/>
            </p:nvSpPr>
            <p:spPr>
              <a:xfrm>
                <a:off x="5020868" y="5200203"/>
                <a:ext cx="4295847" cy="1061829"/>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a:t>
                </a:r>
                <a:r>
                  <a:rPr lang="ja-JP" altLang="en-US" sz="1050" dirty="0" smtClean="0">
                    <a:latin typeface="メイリオ" pitchFamily="50" charset="-128"/>
                    <a:ea typeface="メイリオ" pitchFamily="50" charset="-128"/>
                    <a:cs typeface="メイリオ" pitchFamily="50" charset="-128"/>
                  </a:rPr>
                  <a:t>させることで走行体</a:t>
                </a:r>
                <a:r>
                  <a:rPr lang="ja-JP" altLang="en-US" sz="1050" dirty="0" smtClean="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傾け</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よって走行体が</a:t>
                </a:r>
                <a:r>
                  <a:rPr lang="ja-JP" altLang="en-US" sz="1050" dirty="0">
                    <a:latin typeface="メイリオ" pitchFamily="50" charset="-128"/>
                    <a:ea typeface="メイリオ" pitchFamily="50" charset="-128"/>
                    <a:cs typeface="メイリオ" pitchFamily="50" charset="-128"/>
                  </a:rPr>
                  <a:t>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en-US" altLang="ja-JP" sz="1050" dirty="0" smtClean="0">
                    <a:latin typeface="メイリオ" pitchFamily="50" charset="-128"/>
                    <a:ea typeface="メイリオ" pitchFamily="50" charset="-128"/>
                    <a:cs typeface="メイリオ" pitchFamily="50" charset="-128"/>
                  </a:rPr>
                  <a:t>.</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a:t>
                </a:r>
                <a:r>
                  <a:rPr lang="ja-JP" altLang="en-US" sz="1050" dirty="0" smtClean="0">
                    <a:latin typeface="メイリオ" pitchFamily="50" charset="-128"/>
                    <a:ea typeface="メイリオ" pitchFamily="50" charset="-128"/>
                    <a:cs typeface="メイリオ" pitchFamily="50" charset="-128"/>
                  </a:rPr>
                  <a:t>で</a:t>
                </a:r>
                <a:r>
                  <a:rPr lang="en-US" altLang="ja-JP" sz="1050" dirty="0" smtClean="0">
                    <a:latin typeface="メイリオ" pitchFamily="50" charset="-128"/>
                    <a:ea typeface="メイリオ" pitchFamily="50" charset="-128"/>
                    <a:cs typeface="メイリオ" pitchFamily="50" charset="-128"/>
                  </a:rPr>
                  <a:t>,</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で</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r>
                  <a:rPr lang="en-US" altLang="ja-JP" sz="1050" dirty="0" smtClean="0">
                    <a:latin typeface="メイリオ" pitchFamily="50" charset="-128"/>
                    <a:ea typeface="メイリオ" pitchFamily="50" charset="-128"/>
                    <a:cs typeface="メイリオ" pitchFamily="50" charset="-128"/>
                  </a:rPr>
                  <a:t>.</a:t>
                </a:r>
                <a:endParaRPr lang="en-US" altLang="ja-JP" sz="1050" dirty="0">
                  <a:latin typeface="メイリオ" pitchFamily="50" charset="-128"/>
                  <a:ea typeface="メイリオ" pitchFamily="50" charset="-128"/>
                  <a:cs typeface="メイリオ" pitchFamily="50" charset="-128"/>
                </a:endParaRPr>
              </a:p>
            </p:txBody>
          </p:sp>
        </mc:Choice>
        <mc:Fallback>
          <p:sp>
            <p:nvSpPr>
              <p:cNvPr id="1031" name="正方形/長方形 1030"/>
              <p:cNvSpPr>
                <a:spLocks noRot="1" noChangeAspect="1" noMove="1" noResize="1" noEditPoints="1" noAdjustHandles="1" noChangeArrowheads="1" noChangeShapeType="1" noTextEdit="1"/>
              </p:cNvSpPr>
              <p:nvPr/>
            </p:nvSpPr>
            <p:spPr>
              <a:xfrm>
                <a:off x="5020868" y="5200203"/>
                <a:ext cx="4295847" cy="1061829"/>
              </a:xfrm>
              <a:prstGeom prst="rect">
                <a:avLst/>
              </a:prstGeom>
              <a:blipFill rotWithShape="1">
                <a:blip r:embed="rId14"/>
                <a:stretch>
                  <a:fillRect r="-1420" b="-2874"/>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7"/>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10"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8"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30" y="869860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4"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2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7"/>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8"/>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5" y="8158184"/>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6"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2" y="8146163"/>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7" y="821849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70"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8" y="6443430"/>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6"/>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40"/>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7" y="8455532"/>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288432"/>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smtClean="0">
                <a:latin typeface="+mn-ea"/>
              </a:rPr>
              <a:t>実装</a:t>
            </a:r>
            <a:endParaRPr lang="en-US" altLang="ja-JP" sz="1050" dirty="0">
              <a:latin typeface="+mn-ea"/>
            </a:endParaRPr>
          </a:p>
          <a:p>
            <a:pPr indent="-182935"/>
            <a:r>
              <a:rPr lang="ja-JP" altLang="en-US" sz="1050" dirty="0" smtClean="0">
                <a:latin typeface="+mn-ea"/>
              </a:rPr>
              <a:t>　曲率半径と移動距離算出を組み合わせることにより、仮想のラインをトレースすることも可能である</a:t>
            </a:r>
            <a:r>
              <a:rPr lang="ja-JP" altLang="en-US" sz="1050" dirty="0">
                <a:latin typeface="+mn-ea"/>
              </a:rPr>
              <a:t>．</a:t>
            </a:r>
            <a:endParaRPr lang="en-US" altLang="ja-JP" sz="1050" dirty="0">
              <a:latin typeface="+mn-ea"/>
            </a:endParaRPr>
          </a:p>
        </p:txBody>
      </p:sp>
      <p:sp>
        <p:nvSpPr>
          <p:cNvPr id="149" name="正方形/長方形 148"/>
          <p:cNvSpPr/>
          <p:nvPr/>
        </p:nvSpPr>
        <p:spPr>
          <a:xfrm>
            <a:off x="1232029"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4"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8"/>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3" y="7081620"/>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5"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7"/>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1"/>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70" y="7898773"/>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8"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1"/>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5"/>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6"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7" y="8424384"/>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80"/>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5" y="8991899"/>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3"/>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3"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5"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5093</TotalTime>
  <Words>1837</Words>
  <Application>Microsoft Office PowerPoint</Application>
  <PresentationFormat>ユーザー設定</PresentationFormat>
  <Paragraphs>313</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N_MURA</cp:lastModifiedBy>
  <cp:revision>229</cp:revision>
  <cp:lastPrinted>2012-09-10T11:32:25Z</cp:lastPrinted>
  <dcterms:created xsi:type="dcterms:W3CDTF">2012-09-03T09:45:52Z</dcterms:created>
  <dcterms:modified xsi:type="dcterms:W3CDTF">2012-09-10T12:35:10Z</dcterms:modified>
</cp:coreProperties>
</file>