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Lst>
  <p:sldSz cx="12801600" cy="9601200" type="A3"/>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39" autoAdjust="0"/>
    <p:restoredTop sz="99669" autoAdjust="0"/>
  </p:normalViewPr>
  <p:slideViewPr>
    <p:cSldViewPr>
      <p:cViewPr>
        <p:scale>
          <a:sx n="150" d="100"/>
          <a:sy n="150" d="100"/>
        </p:scale>
        <p:origin x="540" y="1866"/>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596"/>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226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81160" y="384494"/>
            <a:ext cx="2880360" cy="819213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40080" y="384494"/>
            <a:ext cx="8427720"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1"/>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1"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78660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OMMA\Desktop\要求図0.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9320" y="2148240"/>
            <a:ext cx="9324744" cy="338544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324236" y="796914"/>
            <a:ext cx="3672408" cy="1107996"/>
          </a:xfrm>
          <a:prstGeom prst="rect">
            <a:avLst/>
          </a:prstGeom>
          <a:noFill/>
        </p:spPr>
        <p:txBody>
          <a:bodyPr wrap="square" rtlCol="0">
            <a:spAutoFit/>
          </a:bodyPr>
          <a:lstStyle/>
          <a:p>
            <a:r>
              <a:rPr kumimoji="1" lang="ja-JP" altLang="en-US" sz="1800" dirty="0" smtClean="0">
                <a:latin typeface="メイリオ" pitchFamily="50" charset="-128"/>
                <a:ea typeface="メイリオ" pitchFamily="50" charset="-128"/>
                <a:cs typeface="メイリオ" pitchFamily="50" charset="-128"/>
              </a:rPr>
              <a:t>目標</a:t>
            </a:r>
            <a:r>
              <a:rPr lang="ja-JP" altLang="en-US" sz="1800" dirty="0" smtClean="0">
                <a:latin typeface="メイリオ" pitchFamily="50" charset="-128"/>
                <a:ea typeface="メイリオ" pitchFamily="50" charset="-128"/>
                <a:cs typeface="メイリオ" pitchFamily="50" charset="-128"/>
              </a:rPr>
              <a:t>：</a:t>
            </a:r>
            <a:r>
              <a:rPr lang="ja-JP" altLang="en-US" sz="1800" dirty="0">
                <a:latin typeface="メイリオ" pitchFamily="50" charset="-128"/>
                <a:ea typeface="メイリオ" pitchFamily="50" charset="-128"/>
                <a:cs typeface="メイリオ" pitchFamily="50" charset="-128"/>
              </a:rPr>
              <a:t>全国大会</a:t>
            </a:r>
            <a:r>
              <a:rPr lang="ja-JP" altLang="en-US" sz="1800" dirty="0" smtClean="0">
                <a:latin typeface="メイリオ" pitchFamily="50" charset="-128"/>
                <a:ea typeface="メイリオ" pitchFamily="50" charset="-128"/>
                <a:cs typeface="メイリオ" pitchFamily="50" charset="-128"/>
              </a:rPr>
              <a:t>出場</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そのために・・・</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・全難所をクリア</a:t>
            </a:r>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・高速かつ正確なライントレース</a:t>
            </a:r>
            <a:endParaRPr kumimoji="1"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・区間に応じた走行ができる</a:t>
            </a:r>
            <a:endParaRPr kumimoji="1" lang="ja-JP" altLang="en-US" sz="1200" dirty="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5045997" y="8001373"/>
            <a:ext cx="2952328" cy="1446550"/>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・高速走行を実現するためには、コースの形状に合わせた旋回量を求める必要がある　</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a:p>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ET</a:t>
            </a:r>
            <a:r>
              <a:rPr kumimoji="1" lang="ja-JP" altLang="en-US" sz="1100" dirty="0" smtClean="0">
                <a:latin typeface="メイリオ" pitchFamily="50" charset="-128"/>
                <a:ea typeface="メイリオ" pitchFamily="50" charset="-128"/>
                <a:cs typeface="メイリオ" pitchFamily="50" charset="-128"/>
              </a:rPr>
              <a:t>ロボコンにおいて、転倒は致命的である。そのために車体の安定化を図る必要がある。車体のぶれを防ぐ工夫が必要　</a:t>
            </a:r>
            <a:r>
              <a:rPr kumimoji="1"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p:txBody>
      </p:sp>
      <p:sp>
        <p:nvSpPr>
          <p:cNvPr id="7" name="角丸四角形吹き出し 6"/>
          <p:cNvSpPr/>
          <p:nvPr/>
        </p:nvSpPr>
        <p:spPr>
          <a:xfrm>
            <a:off x="8896647" y="1914183"/>
            <a:ext cx="2016224" cy="1079656"/>
          </a:xfrm>
          <a:prstGeom prst="wedgeRoundRectCallout">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この目標を実現するために要求されることを</a:t>
            </a:r>
            <a:r>
              <a:rPr lang="en-US" altLang="ja-JP" sz="1050" b="1" dirty="0" err="1">
                <a:latin typeface="メイリオ" pitchFamily="50" charset="-128"/>
                <a:ea typeface="メイリオ" pitchFamily="50" charset="-128"/>
                <a:cs typeface="メイリオ" pitchFamily="50" charset="-128"/>
              </a:rPr>
              <a:t>SysML</a:t>
            </a:r>
            <a:r>
              <a:rPr lang="ja-JP" altLang="en-US" sz="1050" b="1" dirty="0">
                <a:latin typeface="メイリオ" pitchFamily="50" charset="-128"/>
                <a:ea typeface="メイリオ" pitchFamily="50" charset="-128"/>
                <a:cs typeface="メイリオ" pitchFamily="50" charset="-128"/>
              </a:rPr>
              <a:t>の要求図を使って抽出</a:t>
            </a:r>
          </a:p>
        </p:txBody>
      </p:sp>
      <p:sp>
        <p:nvSpPr>
          <p:cNvPr id="12" name="角丸四角形吹き出し 11"/>
          <p:cNvSpPr/>
          <p:nvPr/>
        </p:nvSpPr>
        <p:spPr>
          <a:xfrm>
            <a:off x="10784064" y="4687888"/>
            <a:ext cx="2016224" cy="618907"/>
          </a:xfrm>
          <a:prstGeom prst="wedgeRoundRectCallout">
            <a:avLst>
              <a:gd name="adj1" fmla="val -37840"/>
              <a:gd name="adj2" fmla="val 89176"/>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要求図から抽出された機能要件</a:t>
            </a:r>
            <a:endParaRPr lang="ja-JP" altLang="en-US" sz="105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3063999" y="8908095"/>
            <a:ext cx="1440160" cy="539828"/>
          </a:xfrm>
          <a:prstGeom prst="wedgeRoundRectCallout">
            <a:avLst>
              <a:gd name="adj1" fmla="val 78816"/>
              <a:gd name="adj2" fmla="val -45720"/>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非機能</a:t>
            </a:r>
            <a:r>
              <a:rPr lang="ja-JP" altLang="en-US" sz="1050" b="1" dirty="0" smtClean="0">
                <a:latin typeface="メイリオ" pitchFamily="50" charset="-128"/>
                <a:ea typeface="メイリオ" pitchFamily="50" charset="-128"/>
                <a:cs typeface="メイリオ" pitchFamily="50" charset="-128"/>
              </a:rPr>
              <a:t>要件の抽出</a:t>
            </a:r>
            <a:endParaRPr lang="ja-JP" altLang="en-US" sz="1050" b="1" dirty="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5045997" y="7464896"/>
            <a:ext cx="3240360" cy="1292662"/>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要求図から非機能要件として安全性や、性能面で重要と考えられることを抽出</a:t>
            </a:r>
            <a:endParaRPr kumimoji="1" lang="en-US" altLang="ja-JP" dirty="0" smtClean="0">
              <a:latin typeface="メイリオ" pitchFamily="50" charset="-128"/>
              <a:ea typeface="メイリオ" pitchFamily="50" charset="-128"/>
              <a:cs typeface="メイリオ" pitchFamily="50" charset="-128"/>
            </a:endParaRPr>
          </a:p>
          <a:p>
            <a:endParaRPr lang="en-US" altLang="ja-JP" dirty="0">
              <a:latin typeface="メイリオ" pitchFamily="50" charset="-128"/>
              <a:ea typeface="メイリオ" pitchFamily="50" charset="-128"/>
              <a:cs typeface="メイリオ" pitchFamily="50" charset="-128"/>
            </a:endParaRPr>
          </a:p>
          <a:p>
            <a:endParaRPr kumimoji="1" lang="ja-JP" altLang="en-US" dirty="0">
              <a:latin typeface="メイリオ" pitchFamily="50" charset="-128"/>
              <a:ea typeface="メイリオ" pitchFamily="50" charset="-128"/>
              <a:cs typeface="メイリオ" pitchFamily="50" charset="-128"/>
            </a:endParaRPr>
          </a:p>
        </p:txBody>
      </p:sp>
      <p:sp>
        <p:nvSpPr>
          <p:cNvPr id="8" name="右矢印 7"/>
          <p:cNvSpPr/>
          <p:nvPr/>
        </p:nvSpPr>
        <p:spPr>
          <a:xfrm rot="2407939">
            <a:off x="3746211" y="1118908"/>
            <a:ext cx="936104" cy="720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504159" y="996947"/>
            <a:ext cx="2760737" cy="707886"/>
          </a:xfrm>
          <a:prstGeom prst="rect">
            <a:avLst/>
          </a:prstGeom>
          <a:noFill/>
        </p:spPr>
        <p:txBody>
          <a:bodyPr wrap="square" rtlCol="0">
            <a:spAutoFit/>
          </a:bodyPr>
          <a:lstStyle/>
          <a:p>
            <a:r>
              <a:rPr lang="ja-JP" altLang="en-US" sz="2400" dirty="0" smtClean="0">
                <a:latin typeface="メイリオ" pitchFamily="50" charset="-128"/>
                <a:ea typeface="メイリオ" pitchFamily="50" charset="-128"/>
                <a:cs typeface="メイリオ" pitchFamily="50" charset="-128"/>
              </a:rPr>
              <a:t>目標を詳細に分析</a:t>
            </a:r>
            <a:endParaRPr lang="en-US" altLang="ja-JP" sz="16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9" name="Rectangle 1"/>
          <p:cNvSpPr>
            <a:spLocks noChangeArrowheads="1"/>
          </p:cNvSpPr>
          <p:nvPr/>
        </p:nvSpPr>
        <p:spPr bwMode="auto">
          <a:xfrm>
            <a:off x="3984625" y="4687888"/>
            <a:ext cx="1280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335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935" y="6301372"/>
            <a:ext cx="3422288" cy="227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テキスト ボックス 14"/>
          <p:cNvSpPr txBox="1"/>
          <p:nvPr/>
        </p:nvSpPr>
        <p:spPr>
          <a:xfrm>
            <a:off x="1308292" y="5816646"/>
            <a:ext cx="2288448" cy="527804"/>
          </a:xfrm>
          <a:prstGeom prst="roundRect">
            <a:avLst/>
          </a:prstGeom>
          <a:noFill/>
          <a:ln>
            <a:solidFill>
              <a:schemeClr val="accent1"/>
            </a:solidFill>
          </a:ln>
        </p:spPr>
        <p:txBody>
          <a:bodyPr wrap="square" rtlCol="0">
            <a:spAutoFit/>
          </a:bodyPr>
          <a:lstStyle/>
          <a:p>
            <a:pPr algn="ctr"/>
            <a:r>
              <a:rPr kumimoji="1" lang="ja-JP" altLang="en-US" dirty="0" smtClean="0"/>
              <a:t>ドメイン分析</a:t>
            </a:r>
            <a:endParaRPr kumimoji="1" lang="ja-JP" altLang="en-US" dirty="0"/>
          </a:p>
        </p:txBody>
      </p:sp>
      <p:pic>
        <p:nvPicPr>
          <p:cNvPr id="18" name="Picture 2" descr="C:\Users\HOMMA\Downloads\ロボコン\ロボコンロゴ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6134" y="192088"/>
            <a:ext cx="4566106" cy="13820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グループ化 18"/>
          <p:cNvGrpSpPr/>
          <p:nvPr/>
        </p:nvGrpSpPr>
        <p:grpSpPr>
          <a:xfrm>
            <a:off x="486650" y="494969"/>
            <a:ext cx="492569" cy="8969226"/>
            <a:chOff x="486650" y="494969"/>
            <a:chExt cx="492569" cy="8969226"/>
          </a:xfrm>
        </p:grpSpPr>
        <p:sp>
          <p:nvSpPr>
            <p:cNvPr id="22" name="テキスト ボックス 21"/>
            <p:cNvSpPr txBox="1"/>
            <p:nvPr/>
          </p:nvSpPr>
          <p:spPr>
            <a:xfrm>
              <a:off x="486650" y="2287530"/>
              <a:ext cx="492443" cy="1792990"/>
            </a:xfrm>
            <a:prstGeom prst="rect">
              <a:avLst/>
            </a:prstGeom>
            <a:solidFill>
              <a:schemeClr val="tx2">
                <a:lumMod val="20000"/>
                <a:lumOff val="80000"/>
              </a:schemeClr>
            </a:solidFill>
            <a:ln w="38100">
              <a:solidFill>
                <a:srgbClr val="00B0F0"/>
              </a:solidFill>
            </a:ln>
          </p:spPr>
          <p:txBody>
            <a:bodyPr vert="eaVert" wrap="square" rtlCol="0">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486652" y="4084073"/>
              <a:ext cx="492443" cy="1796648"/>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３　</a:t>
              </a:r>
              <a:r>
                <a:rPr lang="ja-JP" altLang="en-US" sz="2000" dirty="0">
                  <a:latin typeface="メイリオ" pitchFamily="50" charset="-128"/>
                  <a:ea typeface="メイリオ" pitchFamily="50" charset="-128"/>
                  <a:cs typeface="メイリオ" pitchFamily="50" charset="-128"/>
                </a:rPr>
                <a:t>振る舞い</a:t>
              </a:r>
              <a:endParaRPr lang="en-US" altLang="ja-JP" sz="2000" dirty="0" smtClean="0">
                <a:latin typeface="メイリオ" pitchFamily="50" charset="-128"/>
                <a:ea typeface="メイリオ" pitchFamily="50" charset="-128"/>
                <a:cs typeface="メイリオ" pitchFamily="50" charset="-128"/>
              </a:endParaRPr>
            </a:p>
          </p:txBody>
        </p:sp>
        <p:sp>
          <p:nvSpPr>
            <p:cNvPr id="24" name="テキスト ボックス 23"/>
            <p:cNvSpPr txBox="1"/>
            <p:nvPr/>
          </p:nvSpPr>
          <p:spPr>
            <a:xfrm>
              <a:off x="486718" y="5897647"/>
              <a:ext cx="492443" cy="1783274"/>
            </a:xfrm>
            <a:prstGeom prst="rect">
              <a:avLst/>
            </a:prstGeom>
            <a:noFill/>
            <a:ln w="38100">
              <a:solidFill>
                <a:srgbClr val="00B0F0"/>
              </a:solidFill>
            </a:ln>
          </p:spPr>
          <p:txBody>
            <a:bodyPr vert="eaVert" wrap="square" rtlCol="0">
              <a:spAutoFit/>
            </a:bodyPr>
            <a:lstStyle/>
            <a:p>
              <a:r>
                <a:rPr lang="ja-JP" altLang="en-US" sz="2000" dirty="0">
                  <a:latin typeface="メイリオ" pitchFamily="50" charset="-128"/>
                  <a:ea typeface="メイリオ" pitchFamily="50" charset="-128"/>
                  <a:cs typeface="メイリオ" pitchFamily="50" charset="-128"/>
                </a:rPr>
                <a:t>４</a:t>
              </a:r>
              <a:r>
                <a:rPr lang="ja-JP" altLang="en-US" sz="2000" dirty="0" smtClean="0">
                  <a:latin typeface="メイリオ" pitchFamily="50" charset="-128"/>
                  <a:ea typeface="メイリオ" pitchFamily="50" charset="-128"/>
                  <a:cs typeface="メイリオ" pitchFamily="50" charset="-128"/>
                </a:rPr>
                <a:t>　走行戦略</a:t>
              </a:r>
              <a:endParaRPr lang="en-US" altLang="ja-JP" sz="2000" dirty="0" smtClean="0">
                <a:latin typeface="メイリオ" pitchFamily="50" charset="-128"/>
                <a:ea typeface="メイリオ" pitchFamily="50" charset="-128"/>
                <a:cs typeface="メイリオ" pitchFamily="50" charset="-128"/>
              </a:endParaRPr>
            </a:p>
          </p:txBody>
        </p:sp>
        <p:sp>
          <p:nvSpPr>
            <p:cNvPr id="26" name="テキスト ボックス 25"/>
            <p:cNvSpPr txBox="1"/>
            <p:nvPr/>
          </p:nvSpPr>
          <p:spPr>
            <a:xfrm>
              <a:off x="486651" y="494969"/>
              <a:ext cx="492443" cy="1785352"/>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１</a:t>
              </a:r>
              <a:r>
                <a:rPr kumimoji="1" lang="ja-JP" altLang="en-US" sz="2000" dirty="0" smtClean="0">
                  <a:latin typeface="メイリオ" pitchFamily="50" charset="-128"/>
                  <a:ea typeface="メイリオ" pitchFamily="50" charset="-128"/>
                  <a:cs typeface="メイリオ" pitchFamily="50" charset="-128"/>
                </a:rPr>
                <a:t>　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27" name="テキスト ボックス 26"/>
            <p:cNvSpPr txBox="1"/>
            <p:nvPr/>
          </p:nvSpPr>
          <p:spPr>
            <a:xfrm>
              <a:off x="486776" y="7680921"/>
              <a:ext cx="492443" cy="1783274"/>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grpSp>
      <p:graphicFrame>
        <p:nvGraphicFramePr>
          <p:cNvPr id="28" name="表 27"/>
          <p:cNvGraphicFramePr>
            <a:graphicFrameLocks noGrp="1"/>
          </p:cNvGraphicFramePr>
          <p:nvPr>
            <p:extLst>
              <p:ext uri="{D42A27DB-BD31-4B8C-83A1-F6EECF244321}">
                <p14:modId xmlns:p14="http://schemas.microsoft.com/office/powerpoint/2010/main" val="2194891567"/>
              </p:ext>
            </p:extLst>
          </p:nvPr>
        </p:nvGraphicFramePr>
        <p:xfrm>
          <a:off x="9032084" y="7066050"/>
          <a:ext cx="3503959" cy="2535869"/>
        </p:xfrm>
        <a:graphic>
          <a:graphicData uri="http://schemas.openxmlformats.org/drawingml/2006/table">
            <a:tbl>
              <a:tblPr/>
              <a:tblGrid>
                <a:gridCol w="589480"/>
                <a:gridCol w="156816"/>
                <a:gridCol w="2757663"/>
              </a:tblGrid>
              <a:tr h="276979">
                <a:tc gridSpan="3">
                  <a:txBody>
                    <a:bodyPr/>
                    <a:lstStyle/>
                    <a:p>
                      <a:pPr indent="133350" algn="ctr">
                        <a:spcAft>
                          <a:spcPts val="0"/>
                        </a:spcAft>
                      </a:pPr>
                      <a:r>
                        <a:rPr lang="ja-JP" sz="1050" kern="100" dirty="0">
                          <a:effectLst/>
                          <a:latin typeface="Century"/>
                          <a:ea typeface="メイリオ"/>
                          <a:cs typeface="Times New Roman"/>
                        </a:rPr>
                        <a:t>ユースケース記述</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hMerge="1">
                  <a:txBody>
                    <a:bodyPr/>
                    <a:lstStyle/>
                    <a:p>
                      <a:endParaRPr kumimoji="1" lang="ja-JP" altLang="en-US"/>
                    </a:p>
                  </a:txBody>
                  <a:tcPr/>
                </a:tc>
              </a:tr>
              <a:tr h="553957">
                <a:tc gridSpan="2">
                  <a:txBody>
                    <a:bodyPr/>
                    <a:lstStyle/>
                    <a:p>
                      <a:pPr algn="just">
                        <a:spcAft>
                          <a:spcPts val="0"/>
                        </a:spcAft>
                      </a:pPr>
                      <a:r>
                        <a:rPr lang="ja-JP" sz="1050" kern="100">
                          <a:effectLst/>
                          <a:latin typeface="Century"/>
                          <a:ea typeface="メイリオ"/>
                          <a:cs typeface="Times New Roman"/>
                        </a:rPr>
                        <a:t>ユースケース名</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a:txBody>
                    <a:bodyPr/>
                    <a:lstStyle/>
                    <a:p>
                      <a:pPr algn="just">
                        <a:spcAft>
                          <a:spcPts val="0"/>
                        </a:spcAft>
                      </a:pPr>
                      <a:r>
                        <a:rPr lang="ja-JP" sz="1050" kern="100" dirty="0">
                          <a:effectLst/>
                          <a:latin typeface="Century"/>
                          <a:ea typeface="メイリオ"/>
                          <a:cs typeface="Times New Roman"/>
                        </a:rPr>
                        <a:t>コースを完走する</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r>
              <a:tr h="276979">
                <a:tc gridSpan="2">
                  <a:txBody>
                    <a:bodyPr/>
                    <a:lstStyle/>
                    <a:p>
                      <a:pPr algn="just">
                        <a:spcAft>
                          <a:spcPts val="0"/>
                        </a:spcAft>
                      </a:pPr>
                      <a:r>
                        <a:rPr lang="ja-JP" sz="1050" kern="100">
                          <a:effectLst/>
                          <a:latin typeface="Century"/>
                          <a:ea typeface="メイリオ"/>
                          <a:cs typeface="Times New Roman"/>
                        </a:rPr>
                        <a:t>事前条件</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a:txBody>
                    <a:bodyPr/>
                    <a:lstStyle/>
                    <a:p>
                      <a:pPr algn="just">
                        <a:spcAft>
                          <a:spcPts val="0"/>
                        </a:spcAft>
                      </a:pPr>
                      <a:r>
                        <a:rPr lang="ja-JP" sz="1050" kern="100">
                          <a:effectLst/>
                          <a:latin typeface="Century"/>
                          <a:ea typeface="メイリオ"/>
                          <a:cs typeface="Times New Roman"/>
                        </a:rPr>
                        <a:t>キャリブレーションが終わっている</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r>
              <a:tr h="313127">
                <a:tc gridSpan="2">
                  <a:txBody>
                    <a:bodyPr/>
                    <a:lstStyle/>
                    <a:p>
                      <a:pPr algn="just">
                        <a:spcAft>
                          <a:spcPts val="0"/>
                        </a:spcAft>
                      </a:pPr>
                      <a:r>
                        <a:rPr lang="ja-JP" sz="1050" kern="100">
                          <a:effectLst/>
                          <a:latin typeface="Century"/>
                          <a:ea typeface="メイリオ"/>
                          <a:cs typeface="Times New Roman"/>
                        </a:rPr>
                        <a:t>事後条件</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a:txBody>
                    <a:bodyPr/>
                    <a:lstStyle/>
                    <a:p>
                      <a:pPr algn="just">
                        <a:spcAft>
                          <a:spcPts val="0"/>
                        </a:spcAft>
                      </a:pPr>
                      <a:r>
                        <a:rPr lang="ja-JP" sz="1050" kern="100">
                          <a:effectLst/>
                          <a:latin typeface="Century"/>
                          <a:ea typeface="メイリオ"/>
                          <a:cs typeface="Times New Roman"/>
                        </a:rPr>
                        <a:t>ガレージイン区間で完全停止状態になっている</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r>
              <a:tr h="1107914">
                <a:tc>
                  <a:txBody>
                    <a:bodyPr/>
                    <a:lstStyle/>
                    <a:p>
                      <a:pPr algn="just">
                        <a:spcAft>
                          <a:spcPts val="0"/>
                        </a:spcAft>
                      </a:pPr>
                      <a:r>
                        <a:rPr lang="ja-JP" sz="1050" kern="100" dirty="0">
                          <a:effectLst/>
                          <a:latin typeface="Century"/>
                          <a:ea typeface="メイリオ"/>
                          <a:cs typeface="Times New Roman"/>
                        </a:rPr>
                        <a:t>基本フロー</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gridSpan="2">
                  <a:txBody>
                    <a:bodyPr/>
                    <a:lstStyle/>
                    <a:p>
                      <a:pPr algn="just">
                        <a:spcAft>
                          <a:spcPts val="0"/>
                        </a:spcAft>
                      </a:pPr>
                      <a:r>
                        <a:rPr lang="en-US" sz="1050" kern="100" dirty="0">
                          <a:effectLst/>
                          <a:latin typeface="メイリオ"/>
                          <a:ea typeface="ＭＳ 明朝"/>
                          <a:cs typeface="Times New Roman"/>
                        </a:rPr>
                        <a:t>1. </a:t>
                      </a:r>
                      <a:r>
                        <a:rPr lang="ja-JP" sz="1050" kern="100" dirty="0">
                          <a:effectLst/>
                          <a:latin typeface="Century"/>
                          <a:ea typeface="メイリオ"/>
                          <a:cs typeface="Times New Roman"/>
                        </a:rPr>
                        <a:t>競技者は走行体をスタート位置に設置する。</a:t>
                      </a:r>
                      <a:endParaRPr lang="ja-JP" sz="1050" kern="100" dirty="0">
                        <a:effectLst/>
                        <a:latin typeface="Century"/>
                        <a:ea typeface="ＭＳ 明朝"/>
                        <a:cs typeface="Times New Roman"/>
                      </a:endParaRPr>
                    </a:p>
                    <a:p>
                      <a:pPr algn="just">
                        <a:spcAft>
                          <a:spcPts val="0"/>
                        </a:spcAft>
                      </a:pPr>
                      <a:r>
                        <a:rPr lang="en-US" sz="1050" kern="100" dirty="0">
                          <a:effectLst/>
                          <a:latin typeface="メイリオ"/>
                          <a:ea typeface="ＭＳ 明朝"/>
                          <a:cs typeface="Times New Roman"/>
                        </a:rPr>
                        <a:t>2. </a:t>
                      </a:r>
                      <a:r>
                        <a:rPr lang="ja-JP" sz="1050" kern="100" dirty="0">
                          <a:effectLst/>
                          <a:latin typeface="Century"/>
                          <a:ea typeface="メイリオ"/>
                          <a:cs typeface="Times New Roman"/>
                        </a:rPr>
                        <a:t>競技者は走行体に無線で走行スタートを指示する。</a:t>
                      </a:r>
                      <a:endParaRPr lang="ja-JP" sz="1050" kern="100" dirty="0">
                        <a:effectLst/>
                        <a:latin typeface="Century"/>
                        <a:ea typeface="ＭＳ 明朝"/>
                        <a:cs typeface="Times New Roman"/>
                      </a:endParaRPr>
                    </a:p>
                    <a:p>
                      <a:pPr algn="just">
                        <a:spcAft>
                          <a:spcPts val="0"/>
                        </a:spcAft>
                      </a:pPr>
                      <a:r>
                        <a:rPr lang="en-US" sz="1050" kern="100" dirty="0">
                          <a:effectLst/>
                          <a:latin typeface="メイリオ"/>
                          <a:ea typeface="ＭＳ 明朝"/>
                          <a:cs typeface="Times New Roman"/>
                        </a:rPr>
                        <a:t>3.</a:t>
                      </a:r>
                      <a:r>
                        <a:rPr lang="ja-JP" sz="1050" kern="100" dirty="0">
                          <a:effectLst/>
                          <a:latin typeface="Century"/>
                          <a:ea typeface="メイリオ"/>
                          <a:cs typeface="Times New Roman"/>
                        </a:rPr>
                        <a:t>走行体がコースを走行する。</a:t>
                      </a:r>
                      <a:endParaRPr lang="ja-JP" sz="1050" kern="100" dirty="0">
                        <a:effectLst/>
                        <a:latin typeface="Century"/>
                        <a:ea typeface="ＭＳ 明朝"/>
                        <a:cs typeface="Times New Roman"/>
                      </a:endParaRPr>
                    </a:p>
                    <a:p>
                      <a:pPr algn="just">
                        <a:spcAft>
                          <a:spcPts val="0"/>
                        </a:spcAft>
                      </a:pPr>
                      <a:r>
                        <a:rPr lang="en-US" sz="1050" kern="100" dirty="0">
                          <a:effectLst/>
                          <a:latin typeface="メイリオ"/>
                          <a:ea typeface="ＭＳ 明朝"/>
                          <a:cs typeface="Times New Roman"/>
                        </a:rPr>
                        <a:t>4.</a:t>
                      </a:r>
                      <a:r>
                        <a:rPr lang="ja-JP" sz="1050" kern="100" dirty="0">
                          <a:effectLst/>
                          <a:latin typeface="Century"/>
                          <a:ea typeface="メイリオ"/>
                          <a:cs typeface="Times New Roman"/>
                        </a:rPr>
                        <a:t>走行体がガレージで停止する。</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r>
            </a:tbl>
          </a:graphicData>
        </a:graphic>
      </p:graphicFrame>
      <p:pic>
        <p:nvPicPr>
          <p:cNvPr id="1026" name="Picture 2" descr="C:\Users\HOMMA\Documents\ET2012\diagrams\ユースケース図.emf"/>
          <p:cNvPicPr>
            <a:picLocks noChangeAspect="1" noChangeArrowheads="1"/>
          </p:cNvPicPr>
          <p:nvPr/>
        </p:nvPicPr>
        <p:blipFill rotWithShape="1">
          <a:blip r:embed="rId5">
            <a:extLst>
              <a:ext uri="{28A0092B-C50C-407E-A947-70E740481C1C}">
                <a14:useLocalDpi xmlns:a14="http://schemas.microsoft.com/office/drawing/2010/main" val="0"/>
              </a:ext>
            </a:extLst>
          </a:blip>
          <a:srcRect l="5644" t="14409" r="2906" b="6820"/>
          <a:stretch/>
        </p:blipFill>
        <p:spPr bwMode="auto">
          <a:xfrm>
            <a:off x="8896647" y="5620053"/>
            <a:ext cx="3222966" cy="161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28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2" y="1068255"/>
            <a:ext cx="2432641" cy="1687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C:\Users\HOMMA\Desktop\クラス図　基本構造.em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84" t="4265" r="862" b="12126"/>
          <a:stretch/>
        </p:blipFill>
        <p:spPr bwMode="auto">
          <a:xfrm>
            <a:off x="1432248" y="3732716"/>
            <a:ext cx="9937104" cy="5570109"/>
          </a:xfrm>
          <a:prstGeom prst="rect">
            <a:avLst/>
          </a:prstGeom>
          <a:noFill/>
          <a:extLst>
            <a:ext uri="{909E8E84-426E-40DD-AFC4-6F175D3DCCD1}">
              <a14:hiddenFill xmlns:a14="http://schemas.microsoft.com/office/drawing/2010/main">
                <a:solidFill>
                  <a:srgbClr val="FFFFFF"/>
                </a:solidFill>
              </a14:hiddenFill>
            </a:ext>
          </a:extLst>
        </p:spPr>
      </p:pic>
      <p:sp>
        <p:nvSpPr>
          <p:cNvPr id="2" name="下矢印 1"/>
          <p:cNvSpPr/>
          <p:nvPr/>
        </p:nvSpPr>
        <p:spPr>
          <a:xfrm>
            <a:off x="2593396" y="2864297"/>
            <a:ext cx="432048" cy="73745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3025444" y="2640360"/>
            <a:ext cx="2583827" cy="861774"/>
          </a:xfrm>
          <a:prstGeom prst="rect">
            <a:avLst/>
          </a:prstGeom>
          <a:noFill/>
        </p:spPr>
        <p:txBody>
          <a:bodyPr wrap="square" rtlCol="0">
            <a:spAutoFit/>
          </a:bodyPr>
          <a:lstStyle/>
          <a:p>
            <a:r>
              <a:rPr kumimoji="1" lang="ja-JP" altLang="en-US" dirty="0" smtClean="0"/>
              <a:t>走行関連クラスを詳細化</a:t>
            </a:r>
            <a:endParaRPr kumimoji="1" lang="ja-JP" altLang="en-US" dirty="0"/>
          </a:p>
        </p:txBody>
      </p:sp>
      <p:pic>
        <p:nvPicPr>
          <p:cNvPr id="12" name="Picture 2" descr="C:\Users\HOMMA\Downloads\ロボコン\ロボコンロゴ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37104" y="425455"/>
            <a:ext cx="3529255" cy="106818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2132676" y="425454"/>
            <a:ext cx="1736388" cy="461665"/>
          </a:xfrm>
          <a:prstGeom prst="rect">
            <a:avLst/>
          </a:prstGeom>
          <a:noFill/>
          <a:ln w="38100">
            <a:solidFill>
              <a:srgbClr val="00B0F0"/>
            </a:solidFill>
          </a:ln>
        </p:spPr>
        <p:txBody>
          <a:bodyPr vert="horz" wrap="square" rtlCol="0">
            <a:spAutoFit/>
          </a:bodyPr>
          <a:lstStyle/>
          <a:p>
            <a:r>
              <a:rPr kumimoji="1" lang="ja-JP" altLang="en-US" sz="2400" dirty="0" smtClean="0">
                <a:latin typeface="メイリオ" pitchFamily="50" charset="-128"/>
                <a:ea typeface="メイリオ" pitchFamily="50" charset="-128"/>
                <a:cs typeface="メイリオ" pitchFamily="50" charset="-128"/>
              </a:rPr>
              <a:t>２構造分析</a:t>
            </a:r>
            <a:endParaRPr kumimoji="1" lang="en-US" altLang="ja-JP" sz="2400" dirty="0" smtClean="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851552" y="425455"/>
            <a:ext cx="1736388" cy="461665"/>
          </a:xfrm>
          <a:prstGeom prst="rect">
            <a:avLst/>
          </a:prstGeom>
          <a:solidFill>
            <a:schemeClr val="tx2">
              <a:lumMod val="20000"/>
              <a:lumOff val="80000"/>
            </a:schemeClr>
          </a:solid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３振舞設計</a:t>
            </a:r>
            <a:endParaRPr lang="en-US" altLang="ja-JP" sz="24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5609272" y="423471"/>
            <a:ext cx="1736388"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４走行戦略</a:t>
            </a:r>
            <a:endParaRPr lang="en-US" altLang="ja-JP" sz="24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383419" y="431702"/>
            <a:ext cx="1736832"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１</a:t>
            </a:r>
            <a:r>
              <a:rPr kumimoji="1" lang="ja-JP" altLang="en-US" sz="2400" dirty="0" smtClean="0">
                <a:latin typeface="メイリオ" pitchFamily="50" charset="-128"/>
                <a:ea typeface="メイリオ" pitchFamily="50" charset="-128"/>
                <a:cs typeface="メイリオ" pitchFamily="50" charset="-128"/>
              </a:rPr>
              <a:t>要求分析</a:t>
            </a:r>
            <a:endParaRPr kumimoji="1" lang="en-US" altLang="ja-JP" sz="2400" dirty="0" smtClean="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7345982" y="428906"/>
            <a:ext cx="1736388"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５要素技術</a:t>
            </a:r>
            <a:endParaRPr lang="en-US" altLang="ja-JP" sz="24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897553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463408" y="552128"/>
            <a:ext cx="492629" cy="8208912"/>
            <a:chOff x="486654" y="494969"/>
            <a:chExt cx="492629" cy="7197372"/>
          </a:xfrm>
        </p:grpSpPr>
        <p:sp>
          <p:nvSpPr>
            <p:cNvPr id="7" name="テキスト ボックス 6"/>
            <p:cNvSpPr txBox="1"/>
            <p:nvPr/>
          </p:nvSpPr>
          <p:spPr>
            <a:xfrm>
              <a:off x="486807" y="1900902"/>
              <a:ext cx="492443" cy="1459245"/>
            </a:xfrm>
            <a:prstGeom prst="rect">
              <a:avLst/>
            </a:prstGeom>
            <a:noFill/>
            <a:ln w="38100">
              <a:solidFill>
                <a:srgbClr val="00B0F0"/>
              </a:solidFill>
            </a:ln>
          </p:spPr>
          <p:txBody>
            <a:bodyPr vert="eaVert" wrap="square" rtlCol="0">
              <a:spAutoFit/>
            </a:bodyPr>
            <a:lstStyle/>
            <a:p>
              <a:r>
                <a:rPr kumimoji="1" lang="ja-JP" altLang="en-US" sz="2000" dirty="0" smtClean="0">
                  <a:latin typeface="メイリオ" pitchFamily="50" charset="-128"/>
                  <a:ea typeface="メイリオ" pitchFamily="50" charset="-128"/>
                  <a:cs typeface="メイリオ" pitchFamily="50" charset="-128"/>
                </a:rPr>
                <a:t>２構造分析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486840" y="3372541"/>
              <a:ext cx="492443" cy="1427834"/>
            </a:xfrm>
            <a:prstGeom prst="rect">
              <a:avLst/>
            </a:prstGeom>
            <a:solidFill>
              <a:schemeClr val="tx2">
                <a:lumMod val="20000"/>
                <a:lumOff val="80000"/>
              </a:schemeClr>
            </a:solid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３振舞設計</a:t>
              </a:r>
              <a:endParaRPr lang="en-US" altLang="ja-JP" sz="2000" dirty="0" smtClean="0">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486780" y="4800375"/>
              <a:ext cx="492443" cy="1438386"/>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４走行戦略</a:t>
              </a:r>
              <a:endParaRPr lang="en-US" altLang="ja-JP" sz="2000"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486654" y="494969"/>
              <a:ext cx="492443" cy="1430210"/>
            </a:xfrm>
            <a:prstGeom prst="rect">
              <a:avLst/>
            </a:prstGeom>
            <a:noFill/>
            <a:ln w="38100">
              <a:solidFill>
                <a:srgbClr val="00B0F0"/>
              </a:solidFill>
            </a:ln>
          </p:spPr>
          <p:txBody>
            <a:bodyPr vert="horz" wrap="square" rtlCol="0">
              <a:spAutoFit/>
            </a:bodyPr>
            <a:lstStyle/>
            <a:p>
              <a:r>
                <a:rPr lang="ja-JP" altLang="en-US" sz="2000" dirty="0" smtClean="0">
                  <a:latin typeface="メイリオ" pitchFamily="50" charset="-128"/>
                  <a:ea typeface="メイリオ" pitchFamily="50" charset="-128"/>
                  <a:cs typeface="メイリオ" pitchFamily="50" charset="-128"/>
                </a:rPr>
                <a:t>１</a:t>
              </a:r>
              <a:r>
                <a:rPr kumimoji="1" lang="ja-JP" altLang="en-US" sz="2000" dirty="0" smtClean="0">
                  <a:latin typeface="メイリオ" pitchFamily="50" charset="-128"/>
                  <a:ea typeface="メイリオ" pitchFamily="50" charset="-128"/>
                  <a:cs typeface="メイリオ" pitchFamily="50" charset="-128"/>
                </a:rPr>
                <a:t>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486781" y="6240636"/>
              <a:ext cx="492443" cy="1451705"/>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５要素技術</a:t>
              </a:r>
              <a:endParaRPr lang="en-US" altLang="ja-JP" sz="2000" dirty="0" smtClean="0">
                <a:latin typeface="メイリオ" pitchFamily="50" charset="-128"/>
                <a:ea typeface="メイリオ" pitchFamily="50" charset="-128"/>
                <a:cs typeface="メイリオ" pitchFamily="50" charset="-128"/>
              </a:endParaRPr>
            </a:p>
          </p:txBody>
        </p:sp>
      </p:grpSp>
      <p:pic>
        <p:nvPicPr>
          <p:cNvPr id="12"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9687" y="299492"/>
            <a:ext cx="2820410" cy="85364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HOMMA\Desktop\駆動シーケンス.emf"/>
          <p:cNvPicPr>
            <a:picLocks noChangeAspect="1" noChangeArrowheads="1"/>
          </p:cNvPicPr>
          <p:nvPr/>
        </p:nvPicPr>
        <p:blipFill rotWithShape="1">
          <a:blip r:embed="rId3">
            <a:extLst>
              <a:ext uri="{28A0092B-C50C-407E-A947-70E740481C1C}">
                <a14:useLocalDpi xmlns:a14="http://schemas.microsoft.com/office/drawing/2010/main" val="0"/>
              </a:ext>
            </a:extLst>
          </a:blip>
          <a:srcRect l="2873" t="5401" r="1440" b="5163"/>
          <a:stretch/>
        </p:blipFill>
        <p:spPr bwMode="auto">
          <a:xfrm>
            <a:off x="1429614" y="2476833"/>
            <a:ext cx="4989661" cy="2872763"/>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1429614" y="1545273"/>
            <a:ext cx="5054648" cy="830997"/>
          </a:xfrm>
          <a:prstGeom prst="rect">
            <a:avLst/>
          </a:prstGeom>
          <a:noFill/>
          <a:ln w="19050">
            <a:solidFill>
              <a:srgbClr val="00B050"/>
            </a:solidFill>
          </a:ln>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下図は走行中の駆動部の振る舞いです。すでに設定されているパラメータを元に旋回量を計算し、モータを駆動している振る舞いです。</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この振る舞いを繰り返すことにより、どの区間でも同様の振る舞いで走行することが可能です。</a:t>
            </a:r>
            <a:endParaRPr lang="en-US" altLang="ja-JP" sz="1100" dirty="0" smtClean="0">
              <a:latin typeface="メイリオ" pitchFamily="50" charset="-128"/>
              <a:ea typeface="メイリオ" pitchFamily="50" charset="-128"/>
              <a:cs typeface="メイリオ" pitchFamily="50" charset="-128"/>
            </a:endParaRPr>
          </a:p>
        </p:txBody>
      </p:sp>
      <p:pic>
        <p:nvPicPr>
          <p:cNvPr id="3075" name="Picture 3" descr="C:\Users\HOMMA\Desktop\区間切り替えシーケンス図.em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1" t="4676" r="1299" b="3986"/>
          <a:stretch/>
        </p:blipFill>
        <p:spPr bwMode="auto">
          <a:xfrm>
            <a:off x="1276769" y="6191445"/>
            <a:ext cx="4928467" cy="3067076"/>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1307431" y="645742"/>
            <a:ext cx="8111298" cy="1077218"/>
          </a:xfrm>
          <a:prstGeom prst="rect">
            <a:avLst/>
          </a:prstGeom>
          <a:noFill/>
        </p:spPr>
        <p:txBody>
          <a:bodyPr wrap="square" rtlCol="0">
            <a:spAutoFit/>
          </a:bodyPr>
          <a:lstStyle/>
          <a:p>
            <a:r>
              <a:rPr lang="en-US" altLang="ja-JP" sz="1600" dirty="0" smtClean="0">
                <a:latin typeface="メイリオ" pitchFamily="50" charset="-128"/>
                <a:ea typeface="メイリオ" pitchFamily="50" charset="-128"/>
                <a:cs typeface="メイリオ" pitchFamily="50" charset="-128"/>
              </a:rPr>
              <a:t>ET</a:t>
            </a:r>
            <a:r>
              <a:rPr lang="ja-JP" altLang="en-US" sz="1600" dirty="0" smtClean="0">
                <a:latin typeface="メイリオ" pitchFamily="50" charset="-128"/>
                <a:ea typeface="メイリオ" pitchFamily="50" charset="-128"/>
                <a:cs typeface="メイリオ" pitchFamily="50" charset="-128"/>
              </a:rPr>
              <a:t>ロボコンはコースを細かく分割した</a:t>
            </a:r>
            <a:r>
              <a:rPr lang="ja-JP" altLang="en-US" sz="1600" u="sng" dirty="0" smtClean="0">
                <a:latin typeface="メイリオ" pitchFamily="50" charset="-128"/>
                <a:ea typeface="メイリオ" pitchFamily="50" charset="-128"/>
                <a:cs typeface="メイリオ" pitchFamily="50" charset="-128"/>
              </a:rPr>
              <a:t>区間の連続</a:t>
            </a:r>
            <a:r>
              <a:rPr lang="ja-JP" altLang="en-US" sz="1600" dirty="0" smtClean="0">
                <a:latin typeface="メイリオ" pitchFamily="50" charset="-128"/>
                <a:ea typeface="メイリオ" pitchFamily="50" charset="-128"/>
                <a:cs typeface="メイリオ" pitchFamily="50" charset="-128"/>
              </a:rPr>
              <a:t>によって構成されていると分析しました。区間ごとに最適な前進量などのパラメータと区間の切替条件があり、区間が切り替わらない間は同一のパラメータを元に走行することのみに専念します。</a:t>
            </a:r>
            <a:endParaRPr lang="en-US" altLang="ja-JP" sz="11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2800400" y="5515336"/>
            <a:ext cx="3168352" cy="769441"/>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区間の切替から目標駆動パラメータを設定する振る舞い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2080320" y="4933614"/>
            <a:ext cx="1684619" cy="9361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200" dirty="0" smtClean="0"/>
              <a:t>この２つの振る舞いが別タスクで呼ばれて走行システムが構成されている。</a:t>
            </a:r>
            <a:endParaRPr kumimoji="1" lang="ja-JP" altLang="en-US" sz="1200" dirty="0"/>
          </a:p>
        </p:txBody>
      </p:sp>
      <p:cxnSp>
        <p:nvCxnSpPr>
          <p:cNvPr id="25" name="直線矢印コネクタ 24"/>
          <p:cNvCxnSpPr>
            <a:stCxn id="13" idx="0"/>
          </p:cNvCxnSpPr>
          <p:nvPr/>
        </p:nvCxnSpPr>
        <p:spPr>
          <a:xfrm flipV="1">
            <a:off x="2922630" y="4264383"/>
            <a:ext cx="694555" cy="669231"/>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2368352" y="5261266"/>
            <a:ext cx="1008112" cy="213162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graphicFrame>
        <p:nvGraphicFramePr>
          <p:cNvPr id="34" name="表 33"/>
          <p:cNvGraphicFramePr>
            <a:graphicFrameLocks noGrp="1"/>
          </p:cNvGraphicFramePr>
          <p:nvPr>
            <p:extLst>
              <p:ext uri="{D42A27DB-BD31-4B8C-83A1-F6EECF244321}">
                <p14:modId xmlns:p14="http://schemas.microsoft.com/office/powerpoint/2010/main" val="1805457977"/>
              </p:ext>
            </p:extLst>
          </p:nvPr>
        </p:nvGraphicFramePr>
        <p:xfrm>
          <a:off x="9106872" y="2280320"/>
          <a:ext cx="3384376" cy="1840733"/>
        </p:xfrm>
        <a:graphic>
          <a:graphicData uri="http://schemas.openxmlformats.org/drawingml/2006/table">
            <a:tbl>
              <a:tblPr firstRow="1" bandRow="1">
                <a:tableStyleId>{5C22544A-7EE6-4342-B048-85BDC9FD1C3A}</a:tableStyleId>
              </a:tblPr>
              <a:tblGrid>
                <a:gridCol w="912975"/>
                <a:gridCol w="748909"/>
                <a:gridCol w="524237"/>
                <a:gridCol w="1198255"/>
              </a:tblGrid>
              <a:tr h="560573">
                <a:tc>
                  <a:txBody>
                    <a:bodyPr/>
                    <a:lstStyle/>
                    <a:p>
                      <a:pPr algn="ctr"/>
                      <a:r>
                        <a:rPr kumimoji="1" lang="ja-JP" altLang="en-US" sz="1050" dirty="0" smtClean="0">
                          <a:solidFill>
                            <a:schemeClr val="tx1"/>
                          </a:solidFill>
                        </a:rPr>
                        <a:t>タスク名</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solidFill>
                            <a:schemeClr val="tx1"/>
                          </a:solidFill>
                        </a:rPr>
                        <a:t>優先度</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solidFill>
                            <a:schemeClr val="tx1"/>
                          </a:solidFill>
                        </a:rPr>
                        <a:t>周期 </a:t>
                      </a:r>
                      <a:r>
                        <a:rPr kumimoji="1" lang="en-US" altLang="ja-JP" sz="1050" dirty="0" smtClean="0">
                          <a:solidFill>
                            <a:schemeClr val="tx1"/>
                          </a:solidFill>
                        </a:rPr>
                        <a:t>[</a:t>
                      </a:r>
                      <a:r>
                        <a:rPr kumimoji="1" lang="en-US" altLang="ja-JP" sz="1050" dirty="0" err="1" smtClean="0">
                          <a:solidFill>
                            <a:schemeClr val="tx1"/>
                          </a:solidFill>
                        </a:rPr>
                        <a:t>ms</a:t>
                      </a:r>
                      <a:r>
                        <a:rPr kumimoji="1" lang="en-US" altLang="ja-JP" sz="1050" dirty="0" smtClean="0">
                          <a:solidFill>
                            <a:schemeClr val="tx1"/>
                          </a:solidFill>
                        </a:rPr>
                        <a:t>]</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solidFill>
                            <a:schemeClr val="tx1"/>
                          </a:solidFill>
                        </a:rPr>
                        <a:t>理由</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2557">
                <a:tc>
                  <a:txBody>
                    <a:bodyPr/>
                    <a:lstStyle/>
                    <a:p>
                      <a:pPr algn="ctr"/>
                      <a:r>
                        <a:rPr kumimoji="1" lang="ja-JP" altLang="en-US" sz="1050" dirty="0" smtClean="0"/>
                        <a:t>駆動タスク</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t>１</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050" dirty="0" smtClean="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dirty="0" smtClean="0"/>
                        <a:t>制約条件より</a:t>
                      </a:r>
                      <a:r>
                        <a:rPr kumimoji="1" lang="en-US" altLang="ja-JP" sz="900" dirty="0" smtClean="0"/>
                        <a:t>4ms</a:t>
                      </a:r>
                      <a:r>
                        <a:rPr kumimoji="1" lang="ja-JP" altLang="en-US" sz="900" dirty="0" smtClean="0"/>
                        <a:t>で実行する必要があるバランサーとそれに関連する駆動処理をまとめた。</a:t>
                      </a:r>
                      <a:endParaRPr kumimoji="1" lang="en-US" altLang="ja-JP"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6223">
                <a:tc>
                  <a:txBody>
                    <a:bodyPr/>
                    <a:lstStyle/>
                    <a:p>
                      <a:pPr algn="ctr"/>
                      <a:r>
                        <a:rPr kumimoji="1" lang="ja-JP" altLang="en-US" sz="1050" dirty="0" smtClean="0"/>
                        <a:t>外部状況監視タスク</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t>２</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050" dirty="0" smtClean="0"/>
                        <a:t>10</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dirty="0" smtClean="0"/>
                        <a:t>区間の切替は１ｃｍ以内で行えれば十分であると考えた。</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テキスト ボックス 34"/>
          <p:cNvSpPr txBox="1"/>
          <p:nvPr/>
        </p:nvSpPr>
        <p:spPr>
          <a:xfrm>
            <a:off x="6708590" y="2219039"/>
            <a:ext cx="2092950" cy="2046714"/>
          </a:xfrm>
          <a:prstGeom prst="rect">
            <a:avLst/>
          </a:prstGeom>
          <a:noFill/>
        </p:spPr>
        <p:txBody>
          <a:bodyPr wrap="square" rtlCol="0">
            <a:spAutoFit/>
          </a:bodyPr>
          <a:lstStyle/>
          <a:p>
            <a:r>
              <a:rPr lang="ja-JP" altLang="en-US" sz="1400" u="sng" dirty="0">
                <a:latin typeface="メイリオ" pitchFamily="50" charset="-128"/>
                <a:ea typeface="メイリオ" pitchFamily="50" charset="-128"/>
                <a:cs typeface="メイリオ" pitchFamily="50" charset="-128"/>
              </a:rPr>
              <a:t>制約</a:t>
            </a:r>
            <a:endParaRPr lang="en-US" altLang="ja-JP" sz="1400" u="sng" dirty="0">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①　</a:t>
            </a:r>
            <a:r>
              <a:rPr lang="en-US" altLang="ja-JP" sz="1100" dirty="0">
                <a:latin typeface="メイリオ" pitchFamily="50" charset="-128"/>
                <a:ea typeface="メイリオ" pitchFamily="50" charset="-128"/>
                <a:cs typeface="メイリオ" pitchFamily="50" charset="-128"/>
              </a:rPr>
              <a:t>API</a:t>
            </a:r>
            <a:r>
              <a:rPr lang="ja-JP" altLang="en-US" sz="1100" dirty="0">
                <a:latin typeface="メイリオ" pitchFamily="50" charset="-128"/>
                <a:ea typeface="メイリオ" pitchFamily="50" charset="-128"/>
                <a:cs typeface="メイリオ" pitchFamily="50" charset="-128"/>
              </a:rPr>
              <a:t>の仕様上、倒立制御は</a:t>
            </a:r>
            <a:r>
              <a:rPr lang="en-US" altLang="ja-JP" sz="1100" dirty="0">
                <a:latin typeface="メイリオ" pitchFamily="50" charset="-128"/>
                <a:ea typeface="メイリオ" pitchFamily="50" charset="-128"/>
                <a:cs typeface="メイリオ" pitchFamily="50" charset="-128"/>
              </a:rPr>
              <a:t>4ms</a:t>
            </a:r>
            <a:r>
              <a:rPr lang="ja-JP" altLang="en-US" sz="1100" dirty="0">
                <a:latin typeface="メイリオ" pitchFamily="50" charset="-128"/>
                <a:ea typeface="メイリオ" pitchFamily="50" charset="-128"/>
                <a:cs typeface="メイリオ" pitchFamily="50" charset="-128"/>
              </a:rPr>
              <a:t>周期で実行しなければならない</a:t>
            </a:r>
            <a:r>
              <a:rPr lang="ja-JP" altLang="en-US" sz="1100" dirty="0" smtClean="0">
                <a:latin typeface="メイリオ" pitchFamily="50" charset="-128"/>
                <a:ea typeface="メイリオ" pitchFamily="50" charset="-128"/>
                <a:cs typeface="メイリオ" pitchFamily="50" charset="-128"/>
              </a:rPr>
              <a:t>。</a:t>
            </a:r>
            <a:endParaRPr kumimoji="1" lang="en-US" altLang="ja-JP" sz="1100" dirty="0" smtClean="0">
              <a:latin typeface="メイリオ" pitchFamily="50" charset="-128"/>
              <a:ea typeface="メイリオ" pitchFamily="50" charset="-128"/>
              <a:cs typeface="メイリオ" pitchFamily="50" charset="-128"/>
            </a:endParaRPr>
          </a:p>
          <a:p>
            <a:r>
              <a:rPr kumimoji="1" lang="ja-JP" altLang="en-US" sz="1400" u="sng" dirty="0" smtClean="0">
                <a:latin typeface="メイリオ" pitchFamily="50" charset="-128"/>
                <a:ea typeface="メイリオ" pitchFamily="50" charset="-128"/>
                <a:cs typeface="メイリオ" pitchFamily="50" charset="-128"/>
              </a:rPr>
              <a:t>設計方針</a:t>
            </a:r>
            <a:endParaRPr kumimoji="1" lang="en-US" altLang="ja-JP" sz="1100" u="sng"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①　オーバヘッドを考慮し、タスクの数は最小限に</a:t>
            </a:r>
            <a:endParaRPr lang="en-US" altLang="ja-JP" sz="1100" dirty="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②　駆動タスクへの影響を最小限に抑える。</a:t>
            </a:r>
            <a:endParaRPr kumimoji="1"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③　区間切り替わりの検知に必要十分な周期を割り当てる</a:t>
            </a:r>
            <a:endParaRPr kumimoji="1" lang="ja-JP" altLang="en-US" sz="1100" dirty="0">
              <a:latin typeface="メイリオ" pitchFamily="50" charset="-128"/>
              <a:ea typeface="メイリオ" pitchFamily="50" charset="-128"/>
              <a:cs typeface="メイリオ" pitchFamily="50" charset="-128"/>
            </a:endParaRPr>
          </a:p>
        </p:txBody>
      </p:sp>
      <p:sp>
        <p:nvSpPr>
          <p:cNvPr id="2" name="テキスト ボックス 1"/>
          <p:cNvSpPr txBox="1"/>
          <p:nvPr/>
        </p:nvSpPr>
        <p:spPr>
          <a:xfrm>
            <a:off x="6720422" y="1545273"/>
            <a:ext cx="1922049" cy="477054"/>
          </a:xfrm>
          <a:prstGeom prst="rect">
            <a:avLst/>
          </a:prstGeom>
          <a:noFill/>
          <a:ln w="28575">
            <a:solidFill>
              <a:schemeClr val="accent1"/>
            </a:solidFill>
          </a:ln>
        </p:spPr>
        <p:txBody>
          <a:bodyPr wrap="square" rtlCol="0">
            <a:spAutoFit/>
          </a:bodyPr>
          <a:lstStyle/>
          <a:p>
            <a:r>
              <a:rPr kumimoji="1" lang="ja-JP" altLang="en-US" dirty="0" smtClean="0"/>
              <a:t>並行性設計</a:t>
            </a:r>
            <a:endParaRPr kumimoji="1" lang="ja-JP" altLang="en-US" dirty="0"/>
          </a:p>
        </p:txBody>
      </p:sp>
      <p:sp>
        <p:nvSpPr>
          <p:cNvPr id="6" name="角丸四角形吹き出し 5"/>
          <p:cNvSpPr/>
          <p:nvPr/>
        </p:nvSpPr>
        <p:spPr>
          <a:xfrm>
            <a:off x="9418729" y="1207314"/>
            <a:ext cx="2817317" cy="976030"/>
          </a:xfrm>
          <a:prstGeom prst="wedgeRoundRectCallout">
            <a:avLst>
              <a:gd name="adj1" fmla="val -39101"/>
              <a:gd name="adj2" fmla="val 1769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chemeClr val="tx1"/>
                </a:solidFill>
              </a:rPr>
              <a:t>最高速度である６０ｃｍ</a:t>
            </a:r>
            <a:r>
              <a:rPr kumimoji="1" lang="en-US" altLang="ja-JP" sz="1100" dirty="0" smtClean="0">
                <a:solidFill>
                  <a:schemeClr val="tx1"/>
                </a:solidFill>
              </a:rPr>
              <a:t>/s</a:t>
            </a:r>
            <a:r>
              <a:rPr kumimoji="1" lang="ja-JP" altLang="en-US" sz="1100" dirty="0" smtClean="0">
                <a:solidFill>
                  <a:schemeClr val="tx1"/>
                </a:solidFill>
              </a:rPr>
              <a:t>で走行中に走行距離で切り替えた場合最大０．６</a:t>
            </a:r>
            <a:r>
              <a:rPr kumimoji="1" lang="en-US" altLang="ja-JP" sz="1100" dirty="0" smtClean="0">
                <a:solidFill>
                  <a:schemeClr val="tx1"/>
                </a:solidFill>
              </a:rPr>
              <a:t>cm</a:t>
            </a:r>
            <a:r>
              <a:rPr kumimoji="1" lang="ja-JP" altLang="en-US" sz="1100" dirty="0" smtClean="0">
                <a:solidFill>
                  <a:schemeClr val="tx1"/>
                </a:solidFill>
              </a:rPr>
              <a:t>以内に区間を切り替えられるため周期１０ｍｓは妥当であると判断した。また、他のセンサ類の取得値の変化を元に区間を</a:t>
            </a:r>
            <a:r>
              <a:rPr lang="ja-JP" altLang="en-US" sz="1100" dirty="0">
                <a:solidFill>
                  <a:schemeClr val="tx1"/>
                </a:solidFill>
              </a:rPr>
              <a:t>切り替えて</a:t>
            </a:r>
            <a:r>
              <a:rPr lang="ja-JP" altLang="en-US" sz="1100" dirty="0" smtClean="0">
                <a:solidFill>
                  <a:schemeClr val="tx1"/>
                </a:solidFill>
              </a:rPr>
              <a:t>も十分</a:t>
            </a:r>
            <a:r>
              <a:rPr lang="ja-JP" altLang="en-US" sz="1100" dirty="0" smtClean="0"/>
              <a:t>な応答が得られた。</a:t>
            </a:r>
            <a:endParaRPr kumimoji="1" lang="en-US" altLang="ja-JP" sz="1100" dirty="0" smtClean="0"/>
          </a:p>
        </p:txBody>
      </p:sp>
      <p:sp>
        <p:nvSpPr>
          <p:cNvPr id="16" name="テキスト ボックス 15"/>
          <p:cNvSpPr txBox="1"/>
          <p:nvPr/>
        </p:nvSpPr>
        <p:spPr>
          <a:xfrm>
            <a:off x="9155897" y="4163628"/>
            <a:ext cx="1739737" cy="246221"/>
          </a:xfrm>
          <a:prstGeom prst="rect">
            <a:avLst/>
          </a:prstGeom>
          <a:noFill/>
        </p:spPr>
        <p:txBody>
          <a:bodyPr wrap="square" rtlCol="0">
            <a:spAutoFit/>
          </a:bodyPr>
          <a:lstStyle/>
          <a:p>
            <a:r>
              <a:rPr kumimoji="1" lang="ja-JP" altLang="en-US" sz="1000" dirty="0" smtClean="0"/>
              <a:t>優先度は値が若いほど高い</a:t>
            </a:r>
            <a:endParaRPr kumimoji="1" lang="ja-JP" altLang="en-US" sz="1000" dirty="0"/>
          </a:p>
        </p:txBody>
      </p:sp>
      <p:sp>
        <p:nvSpPr>
          <p:cNvPr id="31" name="テキスト ボックス 30"/>
          <p:cNvSpPr txBox="1"/>
          <p:nvPr/>
        </p:nvSpPr>
        <p:spPr>
          <a:xfrm>
            <a:off x="6656790" y="4500958"/>
            <a:ext cx="2302108" cy="369332"/>
          </a:xfrm>
          <a:prstGeom prst="rect">
            <a:avLst/>
          </a:prstGeom>
          <a:noFill/>
          <a:ln w="28575">
            <a:noFill/>
          </a:ln>
        </p:spPr>
        <p:txBody>
          <a:bodyPr wrap="square" rtlCol="0">
            <a:spAutoFit/>
          </a:bodyPr>
          <a:lstStyle/>
          <a:p>
            <a:r>
              <a:rPr lang="ja-JP" altLang="en-US" sz="1800" u="sng" dirty="0" smtClean="0"/>
              <a:t>構造・振る舞い</a:t>
            </a:r>
            <a:endParaRPr kumimoji="1" lang="ja-JP" altLang="en-US" sz="1800" u="sng" dirty="0"/>
          </a:p>
        </p:txBody>
      </p:sp>
      <p:pic>
        <p:nvPicPr>
          <p:cNvPr id="1027" name="Picture 3" descr="C:\Users\HOMMA\Documents\ET2012\diagrams\駆動TASK呼び出しシーケンス.emf"/>
          <p:cNvPicPr>
            <a:picLocks noChangeAspect="1" noChangeArrowheads="1"/>
          </p:cNvPicPr>
          <p:nvPr/>
        </p:nvPicPr>
        <p:blipFill rotWithShape="1">
          <a:blip r:embed="rId5">
            <a:extLst>
              <a:ext uri="{28A0092B-C50C-407E-A947-70E740481C1C}">
                <a14:useLocalDpi xmlns:a14="http://schemas.microsoft.com/office/drawing/2010/main" val="0"/>
              </a:ext>
            </a:extLst>
          </a:blip>
          <a:srcRect l="21333" t="11500" r="3996" b="10198"/>
          <a:stretch/>
        </p:blipFill>
        <p:spPr bwMode="auto">
          <a:xfrm>
            <a:off x="6773990" y="7564451"/>
            <a:ext cx="1962150" cy="16940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OMMA\Documents\ET2012\diagrams\外部状況監視TASK呼び出しシーケンス.emf"/>
          <p:cNvPicPr>
            <a:picLocks noChangeAspect="1" noChangeArrowheads="1"/>
          </p:cNvPicPr>
          <p:nvPr/>
        </p:nvPicPr>
        <p:blipFill rotWithShape="1">
          <a:blip r:embed="rId6">
            <a:extLst>
              <a:ext uri="{28A0092B-C50C-407E-A947-70E740481C1C}">
                <a14:useLocalDpi xmlns:a14="http://schemas.microsoft.com/office/drawing/2010/main" val="0"/>
              </a:ext>
            </a:extLst>
          </a:blip>
          <a:srcRect l="9097" t="12627" r="3339" b="13111"/>
          <a:stretch/>
        </p:blipFill>
        <p:spPr bwMode="auto">
          <a:xfrm>
            <a:off x="9752771" y="7769589"/>
            <a:ext cx="1951129" cy="1349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HOMMA\Documents\ET2012\diagrams\タスク構成.emf"/>
          <p:cNvPicPr>
            <a:picLocks noChangeAspect="1" noChangeArrowheads="1"/>
          </p:cNvPicPr>
          <p:nvPr/>
        </p:nvPicPr>
        <p:blipFill rotWithShape="1">
          <a:blip r:embed="rId7">
            <a:extLst>
              <a:ext uri="{28A0092B-C50C-407E-A947-70E740481C1C}">
                <a14:useLocalDpi xmlns:a14="http://schemas.microsoft.com/office/drawing/2010/main" val="0"/>
              </a:ext>
            </a:extLst>
          </a:blip>
          <a:srcRect l="4995" t="8692" r="5430" b="4470"/>
          <a:stretch/>
        </p:blipFill>
        <p:spPr bwMode="auto">
          <a:xfrm>
            <a:off x="6636025" y="5179229"/>
            <a:ext cx="2803801" cy="2024432"/>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p:nvSpPr>
        <p:spPr>
          <a:xfrm>
            <a:off x="10638955" y="9536104"/>
            <a:ext cx="2232248" cy="954107"/>
          </a:xfrm>
          <a:prstGeom prst="rect">
            <a:avLst/>
          </a:prstGeom>
          <a:noFill/>
        </p:spPr>
        <p:txBody>
          <a:bodyPr wrap="square" rtlCol="0">
            <a:spAutoFit/>
          </a:bodyPr>
          <a:lstStyle/>
          <a:p>
            <a:r>
              <a:rPr kumimoji="1" lang="ja-JP" altLang="en-US" sz="1400" dirty="0" smtClean="0"/>
              <a:t>上の方針を元にタスクを設計した。振る舞いは左の要素間の振る舞いを呼び出している。</a:t>
            </a:r>
            <a:endParaRPr kumimoji="1" lang="ja-JP" altLang="en-US" dirty="0"/>
          </a:p>
        </p:txBody>
      </p:sp>
      <p:pic>
        <p:nvPicPr>
          <p:cNvPr id="1031" name="Picture 7" descr="C:\Users\HOMMA\Documents\ET2012\diagrams\タスク呼び出しシーケンス図.emf"/>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286" t="5757" r="1607" b="5181"/>
          <a:stretch/>
        </p:blipFill>
        <p:spPr bwMode="auto">
          <a:xfrm>
            <a:off x="9464121" y="5165915"/>
            <a:ext cx="3039958" cy="222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933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グループ化 99"/>
          <p:cNvGrpSpPr/>
          <p:nvPr/>
        </p:nvGrpSpPr>
        <p:grpSpPr>
          <a:xfrm>
            <a:off x="3024705" y="4966114"/>
            <a:ext cx="4412379" cy="3034158"/>
            <a:chOff x="4856320" y="5016624"/>
            <a:chExt cx="4412379" cy="3034158"/>
          </a:xfrm>
        </p:grpSpPr>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8" r="1089"/>
            <a:stretch/>
          </p:blipFill>
          <p:spPr bwMode="auto">
            <a:xfrm>
              <a:off x="4856320" y="5016624"/>
              <a:ext cx="4412379" cy="303415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フリーフォーム 24"/>
            <p:cNvSpPr/>
            <p:nvPr/>
          </p:nvSpPr>
          <p:spPr>
            <a:xfrm>
              <a:off x="5127625" y="5321300"/>
              <a:ext cx="4038600"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9" name="テキスト ボックス 28"/>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31" name="テキスト ボックス 30"/>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32" name="テキスト ボックス 31"/>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34" name="テキスト ボックス 33"/>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35" name="テキスト ボックス 34"/>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36" name="テキスト ボックス 35"/>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9" name="直線コネクタ 18"/>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33" name="テキスト ボックス 32"/>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30" name="テキスト ボックス 29"/>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1037" name="フリーフォーム 1036"/>
          <p:cNvSpPr/>
          <p:nvPr/>
        </p:nvSpPr>
        <p:spPr>
          <a:xfrm>
            <a:off x="3302000" y="5276850"/>
            <a:ext cx="4032250" cy="2374900"/>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accent1">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089"/>
          <a:stretch/>
        </p:blipFill>
        <p:spPr bwMode="auto">
          <a:xfrm>
            <a:off x="688058" y="208623"/>
            <a:ext cx="6712024" cy="4503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角丸四角形 2"/>
          <p:cNvSpPr/>
          <p:nvPr/>
        </p:nvSpPr>
        <p:spPr>
          <a:xfrm>
            <a:off x="4871780" y="397027"/>
            <a:ext cx="2520280" cy="576064"/>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p:cNvSpPr/>
          <p:nvPr/>
        </p:nvSpPr>
        <p:spPr>
          <a:xfrm>
            <a:off x="4191916" y="397027"/>
            <a:ext cx="679864" cy="576064"/>
          </a:xfrm>
          <a:prstGeom prst="roundRect">
            <a:avLst/>
          </a:prstGeom>
          <a:solidFill>
            <a:schemeClr val="accent2">
              <a:lumMod val="75000"/>
              <a:alpha val="3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2063468" y="397027"/>
            <a:ext cx="2128448" cy="576064"/>
          </a:xfrm>
          <a:prstGeom prst="roundRect">
            <a:avLst/>
          </a:prstGeom>
          <a:solidFill>
            <a:schemeClr val="accent3">
              <a:lumMod val="50000"/>
              <a:alpha val="3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rot="18826557">
            <a:off x="582684" y="680744"/>
            <a:ext cx="1889398" cy="1126092"/>
          </a:xfrm>
          <a:custGeom>
            <a:avLst/>
            <a:gdLst>
              <a:gd name="connsiteX0" fmla="*/ 0 w 1402298"/>
              <a:gd name="connsiteY0" fmla="*/ 96013 h 576064"/>
              <a:gd name="connsiteX1" fmla="*/ 96013 w 1402298"/>
              <a:gd name="connsiteY1" fmla="*/ 0 h 576064"/>
              <a:gd name="connsiteX2" fmla="*/ 1306285 w 1402298"/>
              <a:gd name="connsiteY2" fmla="*/ 0 h 576064"/>
              <a:gd name="connsiteX3" fmla="*/ 1402298 w 1402298"/>
              <a:gd name="connsiteY3" fmla="*/ 96013 h 576064"/>
              <a:gd name="connsiteX4" fmla="*/ 1402298 w 1402298"/>
              <a:gd name="connsiteY4" fmla="*/ 480051 h 576064"/>
              <a:gd name="connsiteX5" fmla="*/ 1306285 w 1402298"/>
              <a:gd name="connsiteY5" fmla="*/ 576064 h 576064"/>
              <a:gd name="connsiteX6" fmla="*/ 96013 w 1402298"/>
              <a:gd name="connsiteY6" fmla="*/ 576064 h 576064"/>
              <a:gd name="connsiteX7" fmla="*/ 0 w 1402298"/>
              <a:gd name="connsiteY7" fmla="*/ 480051 h 576064"/>
              <a:gd name="connsiteX8" fmla="*/ 0 w 1402298"/>
              <a:gd name="connsiteY8" fmla="*/ 96013 h 576064"/>
              <a:gd name="connsiteX0" fmla="*/ 0 w 1402298"/>
              <a:gd name="connsiteY0" fmla="*/ 182434 h 662485"/>
              <a:gd name="connsiteX1" fmla="*/ 96013 w 1402298"/>
              <a:gd name="connsiteY1" fmla="*/ 86421 h 662485"/>
              <a:gd name="connsiteX2" fmla="*/ 1297353 w 1402298"/>
              <a:gd name="connsiteY2" fmla="*/ 0 h 662485"/>
              <a:gd name="connsiteX3" fmla="*/ 1402298 w 1402298"/>
              <a:gd name="connsiteY3" fmla="*/ 182434 h 662485"/>
              <a:gd name="connsiteX4" fmla="*/ 1402298 w 1402298"/>
              <a:gd name="connsiteY4" fmla="*/ 566472 h 662485"/>
              <a:gd name="connsiteX5" fmla="*/ 1306285 w 1402298"/>
              <a:gd name="connsiteY5" fmla="*/ 662485 h 662485"/>
              <a:gd name="connsiteX6" fmla="*/ 96013 w 1402298"/>
              <a:gd name="connsiteY6" fmla="*/ 662485 h 662485"/>
              <a:gd name="connsiteX7" fmla="*/ 0 w 1402298"/>
              <a:gd name="connsiteY7" fmla="*/ 566472 h 662485"/>
              <a:gd name="connsiteX8" fmla="*/ 0 w 1402298"/>
              <a:gd name="connsiteY8" fmla="*/ 182434 h 662485"/>
              <a:gd name="connsiteX0" fmla="*/ 0 w 1402298"/>
              <a:gd name="connsiteY0" fmla="*/ 188627 h 668678"/>
              <a:gd name="connsiteX1" fmla="*/ 96013 w 1402298"/>
              <a:gd name="connsiteY1" fmla="*/ 92614 h 668678"/>
              <a:gd name="connsiteX2" fmla="*/ 1259760 w 1402298"/>
              <a:gd name="connsiteY2" fmla="*/ 0 h 668678"/>
              <a:gd name="connsiteX3" fmla="*/ 1402298 w 1402298"/>
              <a:gd name="connsiteY3" fmla="*/ 188627 h 668678"/>
              <a:gd name="connsiteX4" fmla="*/ 1402298 w 1402298"/>
              <a:gd name="connsiteY4" fmla="*/ 572665 h 668678"/>
              <a:gd name="connsiteX5" fmla="*/ 1306285 w 1402298"/>
              <a:gd name="connsiteY5" fmla="*/ 668678 h 668678"/>
              <a:gd name="connsiteX6" fmla="*/ 96013 w 1402298"/>
              <a:gd name="connsiteY6" fmla="*/ 668678 h 668678"/>
              <a:gd name="connsiteX7" fmla="*/ 0 w 1402298"/>
              <a:gd name="connsiteY7" fmla="*/ 572665 h 668678"/>
              <a:gd name="connsiteX8" fmla="*/ 0 w 1402298"/>
              <a:gd name="connsiteY8" fmla="*/ 188627 h 668678"/>
              <a:gd name="connsiteX0" fmla="*/ 0 w 1732461"/>
              <a:gd name="connsiteY0" fmla="*/ 96013 h 576064"/>
              <a:gd name="connsiteX1" fmla="*/ 96013 w 1732461"/>
              <a:gd name="connsiteY1" fmla="*/ 0 h 576064"/>
              <a:gd name="connsiteX2" fmla="*/ 1727363 w 1732461"/>
              <a:gd name="connsiteY2" fmla="*/ 219183 h 576064"/>
              <a:gd name="connsiteX3" fmla="*/ 1402298 w 1732461"/>
              <a:gd name="connsiteY3" fmla="*/ 96013 h 576064"/>
              <a:gd name="connsiteX4" fmla="*/ 1402298 w 1732461"/>
              <a:gd name="connsiteY4" fmla="*/ 480051 h 576064"/>
              <a:gd name="connsiteX5" fmla="*/ 1306285 w 1732461"/>
              <a:gd name="connsiteY5" fmla="*/ 576064 h 576064"/>
              <a:gd name="connsiteX6" fmla="*/ 96013 w 1732461"/>
              <a:gd name="connsiteY6" fmla="*/ 576064 h 576064"/>
              <a:gd name="connsiteX7" fmla="*/ 0 w 1732461"/>
              <a:gd name="connsiteY7" fmla="*/ 480051 h 576064"/>
              <a:gd name="connsiteX8" fmla="*/ 0 w 1732461"/>
              <a:gd name="connsiteY8" fmla="*/ 96013 h 576064"/>
              <a:gd name="connsiteX0" fmla="*/ 0 w 1402298"/>
              <a:gd name="connsiteY0" fmla="*/ 188626 h 668677"/>
              <a:gd name="connsiteX1" fmla="*/ 96013 w 1402298"/>
              <a:gd name="connsiteY1" fmla="*/ 92613 h 668677"/>
              <a:gd name="connsiteX2" fmla="*/ 1259760 w 1402298"/>
              <a:gd name="connsiteY2" fmla="*/ 0 h 668677"/>
              <a:gd name="connsiteX3" fmla="*/ 1402298 w 1402298"/>
              <a:gd name="connsiteY3" fmla="*/ 188626 h 668677"/>
              <a:gd name="connsiteX4" fmla="*/ 1402298 w 1402298"/>
              <a:gd name="connsiteY4" fmla="*/ 572664 h 668677"/>
              <a:gd name="connsiteX5" fmla="*/ 1306285 w 1402298"/>
              <a:gd name="connsiteY5" fmla="*/ 668677 h 668677"/>
              <a:gd name="connsiteX6" fmla="*/ 96013 w 1402298"/>
              <a:gd name="connsiteY6" fmla="*/ 668677 h 668677"/>
              <a:gd name="connsiteX7" fmla="*/ 0 w 1402298"/>
              <a:gd name="connsiteY7" fmla="*/ 572664 h 668677"/>
              <a:gd name="connsiteX8" fmla="*/ 0 w 1402298"/>
              <a:gd name="connsiteY8" fmla="*/ 188626 h 668677"/>
              <a:gd name="connsiteX0" fmla="*/ 0 w 1653527"/>
              <a:gd name="connsiteY0" fmla="*/ 188626 h 668677"/>
              <a:gd name="connsiteX1" fmla="*/ 96013 w 1653527"/>
              <a:gd name="connsiteY1" fmla="*/ 92613 h 668677"/>
              <a:gd name="connsiteX2" fmla="*/ 1259760 w 1653527"/>
              <a:gd name="connsiteY2" fmla="*/ 0 h 668677"/>
              <a:gd name="connsiteX3" fmla="*/ 1653527 w 1653527"/>
              <a:gd name="connsiteY3" fmla="*/ 285614 h 668677"/>
              <a:gd name="connsiteX4" fmla="*/ 1402298 w 1653527"/>
              <a:gd name="connsiteY4" fmla="*/ 572664 h 668677"/>
              <a:gd name="connsiteX5" fmla="*/ 1306285 w 1653527"/>
              <a:gd name="connsiteY5" fmla="*/ 668677 h 668677"/>
              <a:gd name="connsiteX6" fmla="*/ 96013 w 1653527"/>
              <a:gd name="connsiteY6" fmla="*/ 668677 h 668677"/>
              <a:gd name="connsiteX7" fmla="*/ 0 w 1653527"/>
              <a:gd name="connsiteY7" fmla="*/ 572664 h 668677"/>
              <a:gd name="connsiteX8" fmla="*/ 0 w 1653527"/>
              <a:gd name="connsiteY8" fmla="*/ 188626 h 668677"/>
              <a:gd name="connsiteX0" fmla="*/ 0 w 1653527"/>
              <a:gd name="connsiteY0" fmla="*/ 188626 h 668677"/>
              <a:gd name="connsiteX1" fmla="*/ 96013 w 1653527"/>
              <a:gd name="connsiteY1" fmla="*/ 92613 h 668677"/>
              <a:gd name="connsiteX2" fmla="*/ 1259760 w 1653527"/>
              <a:gd name="connsiteY2" fmla="*/ 0 h 668677"/>
              <a:gd name="connsiteX3" fmla="*/ 1653527 w 1653527"/>
              <a:gd name="connsiteY3" fmla="*/ 285614 h 668677"/>
              <a:gd name="connsiteX4" fmla="*/ 1365626 w 1653527"/>
              <a:gd name="connsiteY4" fmla="*/ 523376 h 668677"/>
              <a:gd name="connsiteX5" fmla="*/ 1306285 w 1653527"/>
              <a:gd name="connsiteY5" fmla="*/ 668677 h 668677"/>
              <a:gd name="connsiteX6" fmla="*/ 96013 w 1653527"/>
              <a:gd name="connsiteY6" fmla="*/ 668677 h 668677"/>
              <a:gd name="connsiteX7" fmla="*/ 0 w 1653527"/>
              <a:gd name="connsiteY7" fmla="*/ 572664 h 668677"/>
              <a:gd name="connsiteX8" fmla="*/ 0 w 1653527"/>
              <a:gd name="connsiteY8" fmla="*/ 188626 h 668677"/>
              <a:gd name="connsiteX0" fmla="*/ 0 w 1653527"/>
              <a:gd name="connsiteY0" fmla="*/ 188626 h 668677"/>
              <a:gd name="connsiteX1" fmla="*/ 96013 w 1653527"/>
              <a:gd name="connsiteY1" fmla="*/ 92613 h 668677"/>
              <a:gd name="connsiteX2" fmla="*/ 1259760 w 1653527"/>
              <a:gd name="connsiteY2" fmla="*/ 0 h 668677"/>
              <a:gd name="connsiteX3" fmla="*/ 1653527 w 1653527"/>
              <a:gd name="connsiteY3" fmla="*/ 285614 h 668677"/>
              <a:gd name="connsiteX4" fmla="*/ 1365626 w 1653527"/>
              <a:gd name="connsiteY4" fmla="*/ 523376 h 668677"/>
              <a:gd name="connsiteX5" fmla="*/ 1248065 w 1653527"/>
              <a:gd name="connsiteY5" fmla="*/ 618928 h 668677"/>
              <a:gd name="connsiteX6" fmla="*/ 96013 w 1653527"/>
              <a:gd name="connsiteY6" fmla="*/ 668677 h 668677"/>
              <a:gd name="connsiteX7" fmla="*/ 0 w 1653527"/>
              <a:gd name="connsiteY7" fmla="*/ 572664 h 668677"/>
              <a:gd name="connsiteX8" fmla="*/ 0 w 1653527"/>
              <a:gd name="connsiteY8" fmla="*/ 188626 h 668677"/>
              <a:gd name="connsiteX0" fmla="*/ 0 w 1653527"/>
              <a:gd name="connsiteY0" fmla="*/ 188626 h 668677"/>
              <a:gd name="connsiteX1" fmla="*/ 96013 w 1653527"/>
              <a:gd name="connsiteY1" fmla="*/ 92613 h 668677"/>
              <a:gd name="connsiteX2" fmla="*/ 1259760 w 1653527"/>
              <a:gd name="connsiteY2" fmla="*/ 0 h 668677"/>
              <a:gd name="connsiteX3" fmla="*/ 1653527 w 1653527"/>
              <a:gd name="connsiteY3" fmla="*/ 285614 h 668677"/>
              <a:gd name="connsiteX4" fmla="*/ 1408491 w 1653527"/>
              <a:gd name="connsiteY4" fmla="*/ 535071 h 668677"/>
              <a:gd name="connsiteX5" fmla="*/ 1248065 w 1653527"/>
              <a:gd name="connsiteY5" fmla="*/ 618928 h 668677"/>
              <a:gd name="connsiteX6" fmla="*/ 96013 w 1653527"/>
              <a:gd name="connsiteY6" fmla="*/ 668677 h 668677"/>
              <a:gd name="connsiteX7" fmla="*/ 0 w 1653527"/>
              <a:gd name="connsiteY7" fmla="*/ 572664 h 668677"/>
              <a:gd name="connsiteX8" fmla="*/ 0 w 1653527"/>
              <a:gd name="connsiteY8" fmla="*/ 188626 h 668677"/>
              <a:gd name="connsiteX0" fmla="*/ 0 w 1653527"/>
              <a:gd name="connsiteY0" fmla="*/ 222914 h 702965"/>
              <a:gd name="connsiteX1" fmla="*/ 96013 w 1653527"/>
              <a:gd name="connsiteY1" fmla="*/ 126901 h 702965"/>
              <a:gd name="connsiteX2" fmla="*/ 935525 w 1653527"/>
              <a:gd name="connsiteY2" fmla="*/ 15272 h 702965"/>
              <a:gd name="connsiteX3" fmla="*/ 1259760 w 1653527"/>
              <a:gd name="connsiteY3" fmla="*/ 34288 h 702965"/>
              <a:gd name="connsiteX4" fmla="*/ 1653527 w 1653527"/>
              <a:gd name="connsiteY4" fmla="*/ 319902 h 702965"/>
              <a:gd name="connsiteX5" fmla="*/ 1408491 w 1653527"/>
              <a:gd name="connsiteY5" fmla="*/ 569359 h 702965"/>
              <a:gd name="connsiteX6" fmla="*/ 1248065 w 1653527"/>
              <a:gd name="connsiteY6" fmla="*/ 653216 h 702965"/>
              <a:gd name="connsiteX7" fmla="*/ 96013 w 1653527"/>
              <a:gd name="connsiteY7" fmla="*/ 702965 h 702965"/>
              <a:gd name="connsiteX8" fmla="*/ 0 w 1653527"/>
              <a:gd name="connsiteY8" fmla="*/ 606952 h 702965"/>
              <a:gd name="connsiteX9" fmla="*/ 0 w 1653527"/>
              <a:gd name="connsiteY9" fmla="*/ 222914 h 702965"/>
              <a:gd name="connsiteX0" fmla="*/ 0 w 1653527"/>
              <a:gd name="connsiteY0" fmla="*/ 262323 h 742374"/>
              <a:gd name="connsiteX1" fmla="*/ 96013 w 1653527"/>
              <a:gd name="connsiteY1" fmla="*/ 166310 h 742374"/>
              <a:gd name="connsiteX2" fmla="*/ 935525 w 1653527"/>
              <a:gd name="connsiteY2" fmla="*/ 54681 h 742374"/>
              <a:gd name="connsiteX3" fmla="*/ 1163946 w 1653527"/>
              <a:gd name="connsiteY3" fmla="*/ 17756 h 742374"/>
              <a:gd name="connsiteX4" fmla="*/ 1653527 w 1653527"/>
              <a:gd name="connsiteY4" fmla="*/ 359311 h 742374"/>
              <a:gd name="connsiteX5" fmla="*/ 1408491 w 1653527"/>
              <a:gd name="connsiteY5" fmla="*/ 608768 h 742374"/>
              <a:gd name="connsiteX6" fmla="*/ 1248065 w 1653527"/>
              <a:gd name="connsiteY6" fmla="*/ 692625 h 742374"/>
              <a:gd name="connsiteX7" fmla="*/ 96013 w 1653527"/>
              <a:gd name="connsiteY7" fmla="*/ 742374 h 742374"/>
              <a:gd name="connsiteX8" fmla="*/ 0 w 1653527"/>
              <a:gd name="connsiteY8" fmla="*/ 646361 h 742374"/>
              <a:gd name="connsiteX9" fmla="*/ 0 w 1653527"/>
              <a:gd name="connsiteY9" fmla="*/ 262323 h 742374"/>
              <a:gd name="connsiteX0" fmla="*/ 0 w 1653527"/>
              <a:gd name="connsiteY0" fmla="*/ 281477 h 761528"/>
              <a:gd name="connsiteX1" fmla="*/ 96013 w 1653527"/>
              <a:gd name="connsiteY1" fmla="*/ 185464 h 761528"/>
              <a:gd name="connsiteX2" fmla="*/ 866761 w 1653527"/>
              <a:gd name="connsiteY2" fmla="*/ 13082 h 761528"/>
              <a:gd name="connsiteX3" fmla="*/ 1163946 w 1653527"/>
              <a:gd name="connsiteY3" fmla="*/ 36910 h 761528"/>
              <a:gd name="connsiteX4" fmla="*/ 1653527 w 1653527"/>
              <a:gd name="connsiteY4" fmla="*/ 378465 h 761528"/>
              <a:gd name="connsiteX5" fmla="*/ 1408491 w 1653527"/>
              <a:gd name="connsiteY5" fmla="*/ 627922 h 761528"/>
              <a:gd name="connsiteX6" fmla="*/ 1248065 w 1653527"/>
              <a:gd name="connsiteY6" fmla="*/ 711779 h 761528"/>
              <a:gd name="connsiteX7" fmla="*/ 96013 w 1653527"/>
              <a:gd name="connsiteY7" fmla="*/ 761528 h 761528"/>
              <a:gd name="connsiteX8" fmla="*/ 0 w 1653527"/>
              <a:gd name="connsiteY8" fmla="*/ 665515 h 761528"/>
              <a:gd name="connsiteX9" fmla="*/ 0 w 1653527"/>
              <a:gd name="connsiteY9" fmla="*/ 281477 h 761528"/>
              <a:gd name="connsiteX0" fmla="*/ 1023 w 1654550"/>
              <a:gd name="connsiteY0" fmla="*/ 281477 h 761528"/>
              <a:gd name="connsiteX1" fmla="*/ 42684 w 1654550"/>
              <a:gd name="connsiteY1" fmla="*/ 459161 h 761528"/>
              <a:gd name="connsiteX2" fmla="*/ 867784 w 1654550"/>
              <a:gd name="connsiteY2" fmla="*/ 13082 h 761528"/>
              <a:gd name="connsiteX3" fmla="*/ 1164969 w 1654550"/>
              <a:gd name="connsiteY3" fmla="*/ 36910 h 761528"/>
              <a:gd name="connsiteX4" fmla="*/ 1654550 w 1654550"/>
              <a:gd name="connsiteY4" fmla="*/ 378465 h 761528"/>
              <a:gd name="connsiteX5" fmla="*/ 1409514 w 1654550"/>
              <a:gd name="connsiteY5" fmla="*/ 627922 h 761528"/>
              <a:gd name="connsiteX6" fmla="*/ 1249088 w 1654550"/>
              <a:gd name="connsiteY6" fmla="*/ 711779 h 761528"/>
              <a:gd name="connsiteX7" fmla="*/ 97036 w 1654550"/>
              <a:gd name="connsiteY7" fmla="*/ 761528 h 761528"/>
              <a:gd name="connsiteX8" fmla="*/ 1023 w 1654550"/>
              <a:gd name="connsiteY8" fmla="*/ 665515 h 761528"/>
              <a:gd name="connsiteX9" fmla="*/ 1023 w 1654550"/>
              <a:gd name="connsiteY9" fmla="*/ 281477 h 761528"/>
              <a:gd name="connsiteX0" fmla="*/ 0 w 1747544"/>
              <a:gd name="connsiteY0" fmla="*/ 645947 h 761528"/>
              <a:gd name="connsiteX1" fmla="*/ 135678 w 1747544"/>
              <a:gd name="connsiteY1" fmla="*/ 459161 h 761528"/>
              <a:gd name="connsiteX2" fmla="*/ 960778 w 1747544"/>
              <a:gd name="connsiteY2" fmla="*/ 13082 h 761528"/>
              <a:gd name="connsiteX3" fmla="*/ 1257963 w 1747544"/>
              <a:gd name="connsiteY3" fmla="*/ 36910 h 761528"/>
              <a:gd name="connsiteX4" fmla="*/ 1747544 w 1747544"/>
              <a:gd name="connsiteY4" fmla="*/ 378465 h 761528"/>
              <a:gd name="connsiteX5" fmla="*/ 1502508 w 1747544"/>
              <a:gd name="connsiteY5" fmla="*/ 627922 h 761528"/>
              <a:gd name="connsiteX6" fmla="*/ 1342082 w 1747544"/>
              <a:gd name="connsiteY6" fmla="*/ 711779 h 761528"/>
              <a:gd name="connsiteX7" fmla="*/ 190030 w 1747544"/>
              <a:gd name="connsiteY7" fmla="*/ 761528 h 761528"/>
              <a:gd name="connsiteX8" fmla="*/ 94017 w 1747544"/>
              <a:gd name="connsiteY8" fmla="*/ 665515 h 761528"/>
              <a:gd name="connsiteX9" fmla="*/ 0 w 1747544"/>
              <a:gd name="connsiteY9" fmla="*/ 645947 h 761528"/>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281930 w 1747544"/>
              <a:gd name="connsiteY7" fmla="*/ 1000624 h 1000624"/>
              <a:gd name="connsiteX8" fmla="*/ 94017 w 1747544"/>
              <a:gd name="connsiteY8" fmla="*/ 665515 h 1000624"/>
              <a:gd name="connsiteX9" fmla="*/ 0 w 1747544"/>
              <a:gd name="connsiteY9"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281930 w 1747544"/>
              <a:gd name="connsiteY7" fmla="*/ 1000624 h 1000624"/>
              <a:gd name="connsiteX8" fmla="*/ 94017 w 1747544"/>
              <a:gd name="connsiteY8" fmla="*/ 665515 h 1000624"/>
              <a:gd name="connsiteX9" fmla="*/ 0 w 1747544"/>
              <a:gd name="connsiteY9"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1171858 w 1747544"/>
              <a:gd name="connsiteY7" fmla="*/ 475689 h 1000624"/>
              <a:gd name="connsiteX8" fmla="*/ 281930 w 1747544"/>
              <a:gd name="connsiteY8" fmla="*/ 1000624 h 1000624"/>
              <a:gd name="connsiteX9" fmla="*/ 94017 w 1747544"/>
              <a:gd name="connsiteY9" fmla="*/ 665515 h 1000624"/>
              <a:gd name="connsiteX10" fmla="*/ 0 w 1747544"/>
              <a:gd name="connsiteY10"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1171858 w 1747544"/>
              <a:gd name="connsiteY7" fmla="*/ 475689 h 1000624"/>
              <a:gd name="connsiteX8" fmla="*/ 281930 w 1747544"/>
              <a:gd name="connsiteY8" fmla="*/ 1000624 h 1000624"/>
              <a:gd name="connsiteX9" fmla="*/ 94017 w 1747544"/>
              <a:gd name="connsiteY9" fmla="*/ 665515 h 1000624"/>
              <a:gd name="connsiteX10" fmla="*/ 0 w 1747544"/>
              <a:gd name="connsiteY10"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1131962 w 1747544"/>
              <a:gd name="connsiteY7" fmla="*/ 577235 h 1000624"/>
              <a:gd name="connsiteX8" fmla="*/ 281930 w 1747544"/>
              <a:gd name="connsiteY8" fmla="*/ 1000624 h 1000624"/>
              <a:gd name="connsiteX9" fmla="*/ 94017 w 1747544"/>
              <a:gd name="connsiteY9" fmla="*/ 665515 h 1000624"/>
              <a:gd name="connsiteX10" fmla="*/ 0 w 1747544"/>
              <a:gd name="connsiteY10"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1114765 w 1747544"/>
              <a:gd name="connsiteY7" fmla="*/ 625372 h 1000624"/>
              <a:gd name="connsiteX8" fmla="*/ 281930 w 1747544"/>
              <a:gd name="connsiteY8" fmla="*/ 1000624 h 1000624"/>
              <a:gd name="connsiteX9" fmla="*/ 94017 w 1747544"/>
              <a:gd name="connsiteY9" fmla="*/ 665515 h 1000624"/>
              <a:gd name="connsiteX10" fmla="*/ 0 w 1747544"/>
              <a:gd name="connsiteY10"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1215621 w 1747544"/>
              <a:gd name="connsiteY7" fmla="*/ 697589 h 1000624"/>
              <a:gd name="connsiteX8" fmla="*/ 1114765 w 1747544"/>
              <a:gd name="connsiteY8" fmla="*/ 625372 h 1000624"/>
              <a:gd name="connsiteX9" fmla="*/ 281930 w 1747544"/>
              <a:gd name="connsiteY9" fmla="*/ 1000624 h 1000624"/>
              <a:gd name="connsiteX10" fmla="*/ 94017 w 1747544"/>
              <a:gd name="connsiteY10" fmla="*/ 665515 h 1000624"/>
              <a:gd name="connsiteX11" fmla="*/ 0 w 1747544"/>
              <a:gd name="connsiteY11"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1297433 w 1747544"/>
              <a:gd name="connsiteY7" fmla="*/ 652180 h 1000624"/>
              <a:gd name="connsiteX8" fmla="*/ 1114765 w 1747544"/>
              <a:gd name="connsiteY8" fmla="*/ 625372 h 1000624"/>
              <a:gd name="connsiteX9" fmla="*/ 281930 w 1747544"/>
              <a:gd name="connsiteY9" fmla="*/ 1000624 h 1000624"/>
              <a:gd name="connsiteX10" fmla="*/ 94017 w 1747544"/>
              <a:gd name="connsiteY10" fmla="*/ 665515 h 1000624"/>
              <a:gd name="connsiteX11" fmla="*/ 0 w 1747544"/>
              <a:gd name="connsiteY11"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52974 w 1747544"/>
              <a:gd name="connsiteY6" fmla="*/ 674960 h 1000624"/>
              <a:gd name="connsiteX7" fmla="*/ 1297433 w 1747544"/>
              <a:gd name="connsiteY7" fmla="*/ 652180 h 1000624"/>
              <a:gd name="connsiteX8" fmla="*/ 1114765 w 1747544"/>
              <a:gd name="connsiteY8" fmla="*/ 625372 h 1000624"/>
              <a:gd name="connsiteX9" fmla="*/ 281930 w 1747544"/>
              <a:gd name="connsiteY9" fmla="*/ 1000624 h 1000624"/>
              <a:gd name="connsiteX10" fmla="*/ 94017 w 1747544"/>
              <a:gd name="connsiteY10" fmla="*/ 665515 h 1000624"/>
              <a:gd name="connsiteX11" fmla="*/ 0 w 1747544"/>
              <a:gd name="connsiteY11"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52974 w 1747544"/>
              <a:gd name="connsiteY6" fmla="*/ 674960 h 1000624"/>
              <a:gd name="connsiteX7" fmla="*/ 1297433 w 1747544"/>
              <a:gd name="connsiteY7" fmla="*/ 652180 h 1000624"/>
              <a:gd name="connsiteX8" fmla="*/ 1095571 w 1747544"/>
              <a:gd name="connsiteY8" fmla="*/ 577805 h 1000624"/>
              <a:gd name="connsiteX9" fmla="*/ 281930 w 1747544"/>
              <a:gd name="connsiteY9" fmla="*/ 1000624 h 1000624"/>
              <a:gd name="connsiteX10" fmla="*/ 94017 w 1747544"/>
              <a:gd name="connsiteY10" fmla="*/ 665515 h 1000624"/>
              <a:gd name="connsiteX11" fmla="*/ 0 w 1747544"/>
              <a:gd name="connsiteY11"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52974 w 1747544"/>
              <a:gd name="connsiteY6" fmla="*/ 674960 h 1000624"/>
              <a:gd name="connsiteX7" fmla="*/ 1297433 w 1747544"/>
              <a:gd name="connsiteY7" fmla="*/ 652180 h 1000624"/>
              <a:gd name="connsiteX8" fmla="*/ 1095571 w 1747544"/>
              <a:gd name="connsiteY8" fmla="*/ 577805 h 1000624"/>
              <a:gd name="connsiteX9" fmla="*/ 281930 w 1747544"/>
              <a:gd name="connsiteY9" fmla="*/ 1000624 h 1000624"/>
              <a:gd name="connsiteX10" fmla="*/ 94017 w 1747544"/>
              <a:gd name="connsiteY10" fmla="*/ 665515 h 1000624"/>
              <a:gd name="connsiteX11" fmla="*/ 0 w 1747544"/>
              <a:gd name="connsiteY11"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52974 w 1747544"/>
              <a:gd name="connsiteY6" fmla="*/ 674960 h 1000624"/>
              <a:gd name="connsiteX7" fmla="*/ 1297433 w 1747544"/>
              <a:gd name="connsiteY7" fmla="*/ 652180 h 1000624"/>
              <a:gd name="connsiteX8" fmla="*/ 1095571 w 1747544"/>
              <a:gd name="connsiteY8" fmla="*/ 577805 h 1000624"/>
              <a:gd name="connsiteX9" fmla="*/ 281930 w 1747544"/>
              <a:gd name="connsiteY9" fmla="*/ 1000624 h 1000624"/>
              <a:gd name="connsiteX10" fmla="*/ 94017 w 1747544"/>
              <a:gd name="connsiteY10" fmla="*/ 665515 h 1000624"/>
              <a:gd name="connsiteX11" fmla="*/ 0 w 1747544"/>
              <a:gd name="connsiteY11" fmla="*/ 645947 h 1000624"/>
              <a:gd name="connsiteX0" fmla="*/ 0 w 1876074"/>
              <a:gd name="connsiteY0" fmla="*/ 828460 h 1000624"/>
              <a:gd name="connsiteX1" fmla="*/ 264208 w 1876074"/>
              <a:gd name="connsiteY1" fmla="*/ 459161 h 1000624"/>
              <a:gd name="connsiteX2" fmla="*/ 1089308 w 1876074"/>
              <a:gd name="connsiteY2" fmla="*/ 13082 h 1000624"/>
              <a:gd name="connsiteX3" fmla="*/ 1386493 w 1876074"/>
              <a:gd name="connsiteY3" fmla="*/ 36910 h 1000624"/>
              <a:gd name="connsiteX4" fmla="*/ 1876074 w 1876074"/>
              <a:gd name="connsiteY4" fmla="*/ 378465 h 1000624"/>
              <a:gd name="connsiteX5" fmla="*/ 1631038 w 1876074"/>
              <a:gd name="connsiteY5" fmla="*/ 627922 h 1000624"/>
              <a:gd name="connsiteX6" fmla="*/ 1481504 w 1876074"/>
              <a:gd name="connsiteY6" fmla="*/ 674960 h 1000624"/>
              <a:gd name="connsiteX7" fmla="*/ 1425963 w 1876074"/>
              <a:gd name="connsiteY7" fmla="*/ 652180 h 1000624"/>
              <a:gd name="connsiteX8" fmla="*/ 1224101 w 1876074"/>
              <a:gd name="connsiteY8" fmla="*/ 577805 h 1000624"/>
              <a:gd name="connsiteX9" fmla="*/ 410460 w 1876074"/>
              <a:gd name="connsiteY9" fmla="*/ 1000624 h 1000624"/>
              <a:gd name="connsiteX10" fmla="*/ 222547 w 1876074"/>
              <a:gd name="connsiteY10" fmla="*/ 665515 h 1000624"/>
              <a:gd name="connsiteX11" fmla="*/ 0 w 1876074"/>
              <a:gd name="connsiteY11" fmla="*/ 828460 h 1000624"/>
              <a:gd name="connsiteX0" fmla="*/ 0 w 1876074"/>
              <a:gd name="connsiteY0" fmla="*/ 828460 h 1121942"/>
              <a:gd name="connsiteX1" fmla="*/ 264208 w 1876074"/>
              <a:gd name="connsiteY1" fmla="*/ 459161 h 1121942"/>
              <a:gd name="connsiteX2" fmla="*/ 1089308 w 1876074"/>
              <a:gd name="connsiteY2" fmla="*/ 13082 h 1121942"/>
              <a:gd name="connsiteX3" fmla="*/ 1386493 w 1876074"/>
              <a:gd name="connsiteY3" fmla="*/ 36910 h 1121942"/>
              <a:gd name="connsiteX4" fmla="*/ 1876074 w 1876074"/>
              <a:gd name="connsiteY4" fmla="*/ 378465 h 1121942"/>
              <a:gd name="connsiteX5" fmla="*/ 1631038 w 1876074"/>
              <a:gd name="connsiteY5" fmla="*/ 627922 h 1121942"/>
              <a:gd name="connsiteX6" fmla="*/ 1481504 w 1876074"/>
              <a:gd name="connsiteY6" fmla="*/ 674960 h 1121942"/>
              <a:gd name="connsiteX7" fmla="*/ 1425963 w 1876074"/>
              <a:gd name="connsiteY7" fmla="*/ 652180 h 1121942"/>
              <a:gd name="connsiteX8" fmla="*/ 1224101 w 1876074"/>
              <a:gd name="connsiteY8" fmla="*/ 577805 h 1121942"/>
              <a:gd name="connsiteX9" fmla="*/ 410460 w 1876074"/>
              <a:gd name="connsiteY9" fmla="*/ 1000624 h 1121942"/>
              <a:gd name="connsiteX10" fmla="*/ 280388 w 1876074"/>
              <a:gd name="connsiteY10" fmla="*/ 1111375 h 1121942"/>
              <a:gd name="connsiteX11" fmla="*/ 0 w 1876074"/>
              <a:gd name="connsiteY11" fmla="*/ 828460 h 1121942"/>
              <a:gd name="connsiteX0" fmla="*/ 0 w 1876074"/>
              <a:gd name="connsiteY0" fmla="*/ 828460 h 1124135"/>
              <a:gd name="connsiteX1" fmla="*/ 264208 w 1876074"/>
              <a:gd name="connsiteY1" fmla="*/ 459161 h 1124135"/>
              <a:gd name="connsiteX2" fmla="*/ 1089308 w 1876074"/>
              <a:gd name="connsiteY2" fmla="*/ 13082 h 1124135"/>
              <a:gd name="connsiteX3" fmla="*/ 1386493 w 1876074"/>
              <a:gd name="connsiteY3" fmla="*/ 36910 h 1124135"/>
              <a:gd name="connsiteX4" fmla="*/ 1876074 w 1876074"/>
              <a:gd name="connsiteY4" fmla="*/ 378465 h 1124135"/>
              <a:gd name="connsiteX5" fmla="*/ 1631038 w 1876074"/>
              <a:gd name="connsiteY5" fmla="*/ 627922 h 1124135"/>
              <a:gd name="connsiteX6" fmla="*/ 1481504 w 1876074"/>
              <a:gd name="connsiteY6" fmla="*/ 674960 h 1124135"/>
              <a:gd name="connsiteX7" fmla="*/ 1425963 w 1876074"/>
              <a:gd name="connsiteY7" fmla="*/ 652180 h 1124135"/>
              <a:gd name="connsiteX8" fmla="*/ 1224101 w 1876074"/>
              <a:gd name="connsiteY8" fmla="*/ 577805 h 1124135"/>
              <a:gd name="connsiteX9" fmla="*/ 443409 w 1876074"/>
              <a:gd name="connsiteY9" fmla="*/ 1035012 h 1124135"/>
              <a:gd name="connsiteX10" fmla="*/ 280388 w 1876074"/>
              <a:gd name="connsiteY10" fmla="*/ 1111375 h 1124135"/>
              <a:gd name="connsiteX11" fmla="*/ 0 w 1876074"/>
              <a:gd name="connsiteY11" fmla="*/ 828460 h 1124135"/>
              <a:gd name="connsiteX0" fmla="*/ 0 w 1876074"/>
              <a:gd name="connsiteY0" fmla="*/ 828460 h 1161400"/>
              <a:gd name="connsiteX1" fmla="*/ 264208 w 1876074"/>
              <a:gd name="connsiteY1" fmla="*/ 459161 h 1161400"/>
              <a:gd name="connsiteX2" fmla="*/ 1089308 w 1876074"/>
              <a:gd name="connsiteY2" fmla="*/ 13082 h 1161400"/>
              <a:gd name="connsiteX3" fmla="*/ 1386493 w 1876074"/>
              <a:gd name="connsiteY3" fmla="*/ 36910 h 1161400"/>
              <a:gd name="connsiteX4" fmla="*/ 1876074 w 1876074"/>
              <a:gd name="connsiteY4" fmla="*/ 378465 h 1161400"/>
              <a:gd name="connsiteX5" fmla="*/ 1631038 w 1876074"/>
              <a:gd name="connsiteY5" fmla="*/ 627922 h 1161400"/>
              <a:gd name="connsiteX6" fmla="*/ 1481504 w 1876074"/>
              <a:gd name="connsiteY6" fmla="*/ 674960 h 1161400"/>
              <a:gd name="connsiteX7" fmla="*/ 1425963 w 1876074"/>
              <a:gd name="connsiteY7" fmla="*/ 652180 h 1161400"/>
              <a:gd name="connsiteX8" fmla="*/ 1224101 w 1876074"/>
              <a:gd name="connsiteY8" fmla="*/ 577805 h 1161400"/>
              <a:gd name="connsiteX9" fmla="*/ 366605 w 1876074"/>
              <a:gd name="connsiteY9" fmla="*/ 1161369 h 1161400"/>
              <a:gd name="connsiteX10" fmla="*/ 280388 w 1876074"/>
              <a:gd name="connsiteY10" fmla="*/ 1111375 h 1161400"/>
              <a:gd name="connsiteX11" fmla="*/ 0 w 1876074"/>
              <a:gd name="connsiteY11" fmla="*/ 828460 h 1161400"/>
              <a:gd name="connsiteX0" fmla="*/ 0 w 1876074"/>
              <a:gd name="connsiteY0" fmla="*/ 828460 h 1161400"/>
              <a:gd name="connsiteX1" fmla="*/ 264208 w 1876074"/>
              <a:gd name="connsiteY1" fmla="*/ 459161 h 1161400"/>
              <a:gd name="connsiteX2" fmla="*/ 1089308 w 1876074"/>
              <a:gd name="connsiteY2" fmla="*/ 13082 h 1161400"/>
              <a:gd name="connsiteX3" fmla="*/ 1386493 w 1876074"/>
              <a:gd name="connsiteY3" fmla="*/ 36910 h 1161400"/>
              <a:gd name="connsiteX4" fmla="*/ 1876074 w 1876074"/>
              <a:gd name="connsiteY4" fmla="*/ 378465 h 1161400"/>
              <a:gd name="connsiteX5" fmla="*/ 1515694 w 1876074"/>
              <a:gd name="connsiteY5" fmla="*/ 745034 h 1161400"/>
              <a:gd name="connsiteX6" fmla="*/ 1481504 w 1876074"/>
              <a:gd name="connsiteY6" fmla="*/ 674960 h 1161400"/>
              <a:gd name="connsiteX7" fmla="*/ 1425963 w 1876074"/>
              <a:gd name="connsiteY7" fmla="*/ 652180 h 1161400"/>
              <a:gd name="connsiteX8" fmla="*/ 1224101 w 1876074"/>
              <a:gd name="connsiteY8" fmla="*/ 577805 h 1161400"/>
              <a:gd name="connsiteX9" fmla="*/ 366605 w 1876074"/>
              <a:gd name="connsiteY9" fmla="*/ 1161369 h 1161400"/>
              <a:gd name="connsiteX10" fmla="*/ 280388 w 1876074"/>
              <a:gd name="connsiteY10" fmla="*/ 1111375 h 1161400"/>
              <a:gd name="connsiteX11" fmla="*/ 0 w 1876074"/>
              <a:gd name="connsiteY11" fmla="*/ 828460 h 1161400"/>
              <a:gd name="connsiteX0" fmla="*/ 0 w 1876074"/>
              <a:gd name="connsiteY0" fmla="*/ 828460 h 1161400"/>
              <a:gd name="connsiteX1" fmla="*/ 264208 w 1876074"/>
              <a:gd name="connsiteY1" fmla="*/ 459161 h 1161400"/>
              <a:gd name="connsiteX2" fmla="*/ 1089308 w 1876074"/>
              <a:gd name="connsiteY2" fmla="*/ 13082 h 1161400"/>
              <a:gd name="connsiteX3" fmla="*/ 1386493 w 1876074"/>
              <a:gd name="connsiteY3" fmla="*/ 36910 h 1161400"/>
              <a:gd name="connsiteX4" fmla="*/ 1876074 w 1876074"/>
              <a:gd name="connsiteY4" fmla="*/ 378465 h 1161400"/>
              <a:gd name="connsiteX5" fmla="*/ 1515694 w 1876074"/>
              <a:gd name="connsiteY5" fmla="*/ 745034 h 1161400"/>
              <a:gd name="connsiteX6" fmla="*/ 1458864 w 1876074"/>
              <a:gd name="connsiteY6" fmla="*/ 709845 h 1161400"/>
              <a:gd name="connsiteX7" fmla="*/ 1425963 w 1876074"/>
              <a:gd name="connsiteY7" fmla="*/ 652180 h 1161400"/>
              <a:gd name="connsiteX8" fmla="*/ 1224101 w 1876074"/>
              <a:gd name="connsiteY8" fmla="*/ 577805 h 1161400"/>
              <a:gd name="connsiteX9" fmla="*/ 366605 w 1876074"/>
              <a:gd name="connsiteY9" fmla="*/ 1161369 h 1161400"/>
              <a:gd name="connsiteX10" fmla="*/ 280388 w 1876074"/>
              <a:gd name="connsiteY10" fmla="*/ 1111375 h 1161400"/>
              <a:gd name="connsiteX11" fmla="*/ 0 w 1876074"/>
              <a:gd name="connsiteY11" fmla="*/ 828460 h 1161400"/>
              <a:gd name="connsiteX0" fmla="*/ 0 w 1876074"/>
              <a:gd name="connsiteY0" fmla="*/ 828460 h 1161400"/>
              <a:gd name="connsiteX1" fmla="*/ 264208 w 1876074"/>
              <a:gd name="connsiteY1" fmla="*/ 459161 h 1161400"/>
              <a:gd name="connsiteX2" fmla="*/ 1089308 w 1876074"/>
              <a:gd name="connsiteY2" fmla="*/ 13082 h 1161400"/>
              <a:gd name="connsiteX3" fmla="*/ 1386493 w 1876074"/>
              <a:gd name="connsiteY3" fmla="*/ 36910 h 1161400"/>
              <a:gd name="connsiteX4" fmla="*/ 1876074 w 1876074"/>
              <a:gd name="connsiteY4" fmla="*/ 378465 h 1161400"/>
              <a:gd name="connsiteX5" fmla="*/ 1515694 w 1876074"/>
              <a:gd name="connsiteY5" fmla="*/ 745034 h 1161400"/>
              <a:gd name="connsiteX6" fmla="*/ 1458864 w 1876074"/>
              <a:gd name="connsiteY6" fmla="*/ 709845 h 1161400"/>
              <a:gd name="connsiteX7" fmla="*/ 1403466 w 1876074"/>
              <a:gd name="connsiteY7" fmla="*/ 680330 h 1161400"/>
              <a:gd name="connsiteX8" fmla="*/ 1224101 w 1876074"/>
              <a:gd name="connsiteY8" fmla="*/ 577805 h 1161400"/>
              <a:gd name="connsiteX9" fmla="*/ 366605 w 1876074"/>
              <a:gd name="connsiteY9" fmla="*/ 1161369 h 1161400"/>
              <a:gd name="connsiteX10" fmla="*/ 280388 w 1876074"/>
              <a:gd name="connsiteY10" fmla="*/ 1111375 h 1161400"/>
              <a:gd name="connsiteX11" fmla="*/ 0 w 1876074"/>
              <a:gd name="connsiteY11" fmla="*/ 828460 h 1161400"/>
              <a:gd name="connsiteX0" fmla="*/ 0 w 1876074"/>
              <a:gd name="connsiteY0" fmla="*/ 828460 h 1161400"/>
              <a:gd name="connsiteX1" fmla="*/ 264208 w 1876074"/>
              <a:gd name="connsiteY1" fmla="*/ 459161 h 1161400"/>
              <a:gd name="connsiteX2" fmla="*/ 1089308 w 1876074"/>
              <a:gd name="connsiteY2" fmla="*/ 13082 h 1161400"/>
              <a:gd name="connsiteX3" fmla="*/ 1386493 w 1876074"/>
              <a:gd name="connsiteY3" fmla="*/ 36910 h 1161400"/>
              <a:gd name="connsiteX4" fmla="*/ 1876074 w 1876074"/>
              <a:gd name="connsiteY4" fmla="*/ 378465 h 1161400"/>
              <a:gd name="connsiteX5" fmla="*/ 1515694 w 1876074"/>
              <a:gd name="connsiteY5" fmla="*/ 745034 h 1161400"/>
              <a:gd name="connsiteX6" fmla="*/ 1471902 w 1876074"/>
              <a:gd name="connsiteY6" fmla="*/ 740739 h 1161400"/>
              <a:gd name="connsiteX7" fmla="*/ 1458864 w 1876074"/>
              <a:gd name="connsiteY7" fmla="*/ 709845 h 1161400"/>
              <a:gd name="connsiteX8" fmla="*/ 1403466 w 1876074"/>
              <a:gd name="connsiteY8" fmla="*/ 680330 h 1161400"/>
              <a:gd name="connsiteX9" fmla="*/ 1224101 w 1876074"/>
              <a:gd name="connsiteY9" fmla="*/ 577805 h 1161400"/>
              <a:gd name="connsiteX10" fmla="*/ 366605 w 1876074"/>
              <a:gd name="connsiteY10" fmla="*/ 1161369 h 1161400"/>
              <a:gd name="connsiteX11" fmla="*/ 280388 w 1876074"/>
              <a:gd name="connsiteY11" fmla="*/ 1111375 h 1161400"/>
              <a:gd name="connsiteX12" fmla="*/ 0 w 1876074"/>
              <a:gd name="connsiteY12" fmla="*/ 828460 h 1161400"/>
              <a:gd name="connsiteX0" fmla="*/ 0 w 1889398"/>
              <a:gd name="connsiteY0" fmla="*/ 828460 h 1161400"/>
              <a:gd name="connsiteX1" fmla="*/ 264208 w 1889398"/>
              <a:gd name="connsiteY1" fmla="*/ 459161 h 1161400"/>
              <a:gd name="connsiteX2" fmla="*/ 1089308 w 1889398"/>
              <a:gd name="connsiteY2" fmla="*/ 13082 h 1161400"/>
              <a:gd name="connsiteX3" fmla="*/ 1386493 w 1889398"/>
              <a:gd name="connsiteY3" fmla="*/ 36910 h 1161400"/>
              <a:gd name="connsiteX4" fmla="*/ 1889398 w 1889398"/>
              <a:gd name="connsiteY4" fmla="*/ 385486 h 1161400"/>
              <a:gd name="connsiteX5" fmla="*/ 1515694 w 1889398"/>
              <a:gd name="connsiteY5" fmla="*/ 745034 h 1161400"/>
              <a:gd name="connsiteX6" fmla="*/ 1471902 w 1889398"/>
              <a:gd name="connsiteY6" fmla="*/ 740739 h 1161400"/>
              <a:gd name="connsiteX7" fmla="*/ 1458864 w 1889398"/>
              <a:gd name="connsiteY7" fmla="*/ 709845 h 1161400"/>
              <a:gd name="connsiteX8" fmla="*/ 1403466 w 1889398"/>
              <a:gd name="connsiteY8" fmla="*/ 680330 h 1161400"/>
              <a:gd name="connsiteX9" fmla="*/ 1224101 w 1889398"/>
              <a:gd name="connsiteY9" fmla="*/ 577805 h 1161400"/>
              <a:gd name="connsiteX10" fmla="*/ 366605 w 1889398"/>
              <a:gd name="connsiteY10" fmla="*/ 1161369 h 1161400"/>
              <a:gd name="connsiteX11" fmla="*/ 280388 w 1889398"/>
              <a:gd name="connsiteY11" fmla="*/ 1111375 h 1161400"/>
              <a:gd name="connsiteX12" fmla="*/ 0 w 1889398"/>
              <a:gd name="connsiteY12" fmla="*/ 828460 h 1161400"/>
              <a:gd name="connsiteX0" fmla="*/ 0 w 1889398"/>
              <a:gd name="connsiteY0" fmla="*/ 819390 h 1152330"/>
              <a:gd name="connsiteX1" fmla="*/ 264208 w 1889398"/>
              <a:gd name="connsiteY1" fmla="*/ 450091 h 1152330"/>
              <a:gd name="connsiteX2" fmla="*/ 1089308 w 1889398"/>
              <a:gd name="connsiteY2" fmla="*/ 4012 h 1152330"/>
              <a:gd name="connsiteX3" fmla="*/ 1380543 w 1889398"/>
              <a:gd name="connsiteY3" fmla="*/ 69817 h 1152330"/>
              <a:gd name="connsiteX4" fmla="*/ 1889398 w 1889398"/>
              <a:gd name="connsiteY4" fmla="*/ 376416 h 1152330"/>
              <a:gd name="connsiteX5" fmla="*/ 1515694 w 1889398"/>
              <a:gd name="connsiteY5" fmla="*/ 735964 h 1152330"/>
              <a:gd name="connsiteX6" fmla="*/ 1471902 w 1889398"/>
              <a:gd name="connsiteY6" fmla="*/ 731669 h 1152330"/>
              <a:gd name="connsiteX7" fmla="*/ 1458864 w 1889398"/>
              <a:gd name="connsiteY7" fmla="*/ 700775 h 1152330"/>
              <a:gd name="connsiteX8" fmla="*/ 1403466 w 1889398"/>
              <a:gd name="connsiteY8" fmla="*/ 671260 h 1152330"/>
              <a:gd name="connsiteX9" fmla="*/ 1224101 w 1889398"/>
              <a:gd name="connsiteY9" fmla="*/ 568735 h 1152330"/>
              <a:gd name="connsiteX10" fmla="*/ 366605 w 1889398"/>
              <a:gd name="connsiteY10" fmla="*/ 1152299 h 1152330"/>
              <a:gd name="connsiteX11" fmla="*/ 280388 w 1889398"/>
              <a:gd name="connsiteY11" fmla="*/ 1102305 h 1152330"/>
              <a:gd name="connsiteX12" fmla="*/ 0 w 1889398"/>
              <a:gd name="connsiteY12" fmla="*/ 819390 h 1152330"/>
              <a:gd name="connsiteX0" fmla="*/ 0 w 1889398"/>
              <a:gd name="connsiteY0" fmla="*/ 786566 h 1119506"/>
              <a:gd name="connsiteX1" fmla="*/ 264208 w 1889398"/>
              <a:gd name="connsiteY1" fmla="*/ 417267 h 1119506"/>
              <a:gd name="connsiteX2" fmla="*/ 1076625 w 1889398"/>
              <a:gd name="connsiteY2" fmla="*/ 13021 h 1119506"/>
              <a:gd name="connsiteX3" fmla="*/ 1380543 w 1889398"/>
              <a:gd name="connsiteY3" fmla="*/ 36993 h 1119506"/>
              <a:gd name="connsiteX4" fmla="*/ 1889398 w 1889398"/>
              <a:gd name="connsiteY4" fmla="*/ 343592 h 1119506"/>
              <a:gd name="connsiteX5" fmla="*/ 1515694 w 1889398"/>
              <a:gd name="connsiteY5" fmla="*/ 703140 h 1119506"/>
              <a:gd name="connsiteX6" fmla="*/ 1471902 w 1889398"/>
              <a:gd name="connsiteY6" fmla="*/ 698845 h 1119506"/>
              <a:gd name="connsiteX7" fmla="*/ 1458864 w 1889398"/>
              <a:gd name="connsiteY7" fmla="*/ 667951 h 1119506"/>
              <a:gd name="connsiteX8" fmla="*/ 1403466 w 1889398"/>
              <a:gd name="connsiteY8" fmla="*/ 638436 h 1119506"/>
              <a:gd name="connsiteX9" fmla="*/ 1224101 w 1889398"/>
              <a:gd name="connsiteY9" fmla="*/ 535911 h 1119506"/>
              <a:gd name="connsiteX10" fmla="*/ 366605 w 1889398"/>
              <a:gd name="connsiteY10" fmla="*/ 1119475 h 1119506"/>
              <a:gd name="connsiteX11" fmla="*/ 280388 w 1889398"/>
              <a:gd name="connsiteY11" fmla="*/ 1069481 h 1119506"/>
              <a:gd name="connsiteX12" fmla="*/ 0 w 1889398"/>
              <a:gd name="connsiteY12" fmla="*/ 786566 h 1119506"/>
              <a:gd name="connsiteX0" fmla="*/ 0 w 1889398"/>
              <a:gd name="connsiteY0" fmla="*/ 786566 h 1119506"/>
              <a:gd name="connsiteX1" fmla="*/ 290493 w 1889398"/>
              <a:gd name="connsiteY1" fmla="*/ 448144 h 1119506"/>
              <a:gd name="connsiteX2" fmla="*/ 1076625 w 1889398"/>
              <a:gd name="connsiteY2" fmla="*/ 13021 h 1119506"/>
              <a:gd name="connsiteX3" fmla="*/ 1380543 w 1889398"/>
              <a:gd name="connsiteY3" fmla="*/ 36993 h 1119506"/>
              <a:gd name="connsiteX4" fmla="*/ 1889398 w 1889398"/>
              <a:gd name="connsiteY4" fmla="*/ 343592 h 1119506"/>
              <a:gd name="connsiteX5" fmla="*/ 1515694 w 1889398"/>
              <a:gd name="connsiteY5" fmla="*/ 703140 h 1119506"/>
              <a:gd name="connsiteX6" fmla="*/ 1471902 w 1889398"/>
              <a:gd name="connsiteY6" fmla="*/ 698845 h 1119506"/>
              <a:gd name="connsiteX7" fmla="*/ 1458864 w 1889398"/>
              <a:gd name="connsiteY7" fmla="*/ 667951 h 1119506"/>
              <a:gd name="connsiteX8" fmla="*/ 1403466 w 1889398"/>
              <a:gd name="connsiteY8" fmla="*/ 638436 h 1119506"/>
              <a:gd name="connsiteX9" fmla="*/ 1224101 w 1889398"/>
              <a:gd name="connsiteY9" fmla="*/ 535911 h 1119506"/>
              <a:gd name="connsiteX10" fmla="*/ 366605 w 1889398"/>
              <a:gd name="connsiteY10" fmla="*/ 1119475 h 1119506"/>
              <a:gd name="connsiteX11" fmla="*/ 280388 w 1889398"/>
              <a:gd name="connsiteY11" fmla="*/ 1069481 h 1119506"/>
              <a:gd name="connsiteX12" fmla="*/ 0 w 1889398"/>
              <a:gd name="connsiteY12" fmla="*/ 786566 h 1119506"/>
              <a:gd name="connsiteX0" fmla="*/ 0 w 1889398"/>
              <a:gd name="connsiteY0" fmla="*/ 793152 h 1126092"/>
              <a:gd name="connsiteX1" fmla="*/ 290493 w 1889398"/>
              <a:gd name="connsiteY1" fmla="*/ 454730 h 1126092"/>
              <a:gd name="connsiteX2" fmla="*/ 1066740 w 1889398"/>
              <a:gd name="connsiteY2" fmla="*/ 9291 h 1126092"/>
              <a:gd name="connsiteX3" fmla="*/ 1380543 w 1889398"/>
              <a:gd name="connsiteY3" fmla="*/ 43579 h 1126092"/>
              <a:gd name="connsiteX4" fmla="*/ 1889398 w 1889398"/>
              <a:gd name="connsiteY4" fmla="*/ 350178 h 1126092"/>
              <a:gd name="connsiteX5" fmla="*/ 1515694 w 1889398"/>
              <a:gd name="connsiteY5" fmla="*/ 709726 h 1126092"/>
              <a:gd name="connsiteX6" fmla="*/ 1471902 w 1889398"/>
              <a:gd name="connsiteY6" fmla="*/ 705431 h 1126092"/>
              <a:gd name="connsiteX7" fmla="*/ 1458864 w 1889398"/>
              <a:gd name="connsiteY7" fmla="*/ 674537 h 1126092"/>
              <a:gd name="connsiteX8" fmla="*/ 1403466 w 1889398"/>
              <a:gd name="connsiteY8" fmla="*/ 645022 h 1126092"/>
              <a:gd name="connsiteX9" fmla="*/ 1224101 w 1889398"/>
              <a:gd name="connsiteY9" fmla="*/ 542497 h 1126092"/>
              <a:gd name="connsiteX10" fmla="*/ 366605 w 1889398"/>
              <a:gd name="connsiteY10" fmla="*/ 1126061 h 1126092"/>
              <a:gd name="connsiteX11" fmla="*/ 280388 w 1889398"/>
              <a:gd name="connsiteY11" fmla="*/ 1076067 h 1126092"/>
              <a:gd name="connsiteX12" fmla="*/ 0 w 1889398"/>
              <a:gd name="connsiteY12" fmla="*/ 793152 h 1126092"/>
              <a:gd name="connsiteX0" fmla="*/ 0 w 1889398"/>
              <a:gd name="connsiteY0" fmla="*/ 793152 h 1126092"/>
              <a:gd name="connsiteX1" fmla="*/ 290493 w 1889398"/>
              <a:gd name="connsiteY1" fmla="*/ 454730 h 1126092"/>
              <a:gd name="connsiteX2" fmla="*/ 1066740 w 1889398"/>
              <a:gd name="connsiteY2" fmla="*/ 9291 h 1126092"/>
              <a:gd name="connsiteX3" fmla="*/ 1380543 w 1889398"/>
              <a:gd name="connsiteY3" fmla="*/ 43579 h 1126092"/>
              <a:gd name="connsiteX4" fmla="*/ 1889398 w 1889398"/>
              <a:gd name="connsiteY4" fmla="*/ 350178 h 1126092"/>
              <a:gd name="connsiteX5" fmla="*/ 1515694 w 1889398"/>
              <a:gd name="connsiteY5" fmla="*/ 709726 h 1126092"/>
              <a:gd name="connsiteX6" fmla="*/ 1471902 w 1889398"/>
              <a:gd name="connsiteY6" fmla="*/ 705431 h 1126092"/>
              <a:gd name="connsiteX7" fmla="*/ 1458864 w 1889398"/>
              <a:gd name="connsiteY7" fmla="*/ 674537 h 1126092"/>
              <a:gd name="connsiteX8" fmla="*/ 1403466 w 1889398"/>
              <a:gd name="connsiteY8" fmla="*/ 645022 h 1126092"/>
              <a:gd name="connsiteX9" fmla="*/ 1224101 w 1889398"/>
              <a:gd name="connsiteY9" fmla="*/ 542497 h 1126092"/>
              <a:gd name="connsiteX10" fmla="*/ 366605 w 1889398"/>
              <a:gd name="connsiteY10" fmla="*/ 1126061 h 1126092"/>
              <a:gd name="connsiteX11" fmla="*/ 280388 w 1889398"/>
              <a:gd name="connsiteY11" fmla="*/ 1076067 h 1126092"/>
              <a:gd name="connsiteX12" fmla="*/ 0 w 1889398"/>
              <a:gd name="connsiteY12" fmla="*/ 793152 h 1126092"/>
              <a:gd name="connsiteX0" fmla="*/ 0 w 1889398"/>
              <a:gd name="connsiteY0" fmla="*/ 793152 h 1126092"/>
              <a:gd name="connsiteX1" fmla="*/ 290493 w 1889398"/>
              <a:gd name="connsiteY1" fmla="*/ 454730 h 1126092"/>
              <a:gd name="connsiteX2" fmla="*/ 1066740 w 1889398"/>
              <a:gd name="connsiteY2" fmla="*/ 9291 h 1126092"/>
              <a:gd name="connsiteX3" fmla="*/ 1380543 w 1889398"/>
              <a:gd name="connsiteY3" fmla="*/ 43579 h 1126092"/>
              <a:gd name="connsiteX4" fmla="*/ 1889398 w 1889398"/>
              <a:gd name="connsiteY4" fmla="*/ 350178 h 1126092"/>
              <a:gd name="connsiteX5" fmla="*/ 1515694 w 1889398"/>
              <a:gd name="connsiteY5" fmla="*/ 709726 h 1126092"/>
              <a:gd name="connsiteX6" fmla="*/ 1471902 w 1889398"/>
              <a:gd name="connsiteY6" fmla="*/ 705431 h 1126092"/>
              <a:gd name="connsiteX7" fmla="*/ 1458864 w 1889398"/>
              <a:gd name="connsiteY7" fmla="*/ 674537 h 1126092"/>
              <a:gd name="connsiteX8" fmla="*/ 1403466 w 1889398"/>
              <a:gd name="connsiteY8" fmla="*/ 645022 h 1126092"/>
              <a:gd name="connsiteX9" fmla="*/ 1224101 w 1889398"/>
              <a:gd name="connsiteY9" fmla="*/ 542497 h 1126092"/>
              <a:gd name="connsiteX10" fmla="*/ 366605 w 1889398"/>
              <a:gd name="connsiteY10" fmla="*/ 1126061 h 1126092"/>
              <a:gd name="connsiteX11" fmla="*/ 280388 w 1889398"/>
              <a:gd name="connsiteY11" fmla="*/ 1076067 h 1126092"/>
              <a:gd name="connsiteX12" fmla="*/ 0 w 1889398"/>
              <a:gd name="connsiteY12" fmla="*/ 793152 h 1126092"/>
              <a:gd name="connsiteX0" fmla="*/ 0 w 1889398"/>
              <a:gd name="connsiteY0" fmla="*/ 793152 h 1126092"/>
              <a:gd name="connsiteX1" fmla="*/ 290493 w 1889398"/>
              <a:gd name="connsiteY1" fmla="*/ 454730 h 1126092"/>
              <a:gd name="connsiteX2" fmla="*/ 1066740 w 1889398"/>
              <a:gd name="connsiteY2" fmla="*/ 9291 h 1126092"/>
              <a:gd name="connsiteX3" fmla="*/ 1380543 w 1889398"/>
              <a:gd name="connsiteY3" fmla="*/ 43579 h 1126092"/>
              <a:gd name="connsiteX4" fmla="*/ 1889398 w 1889398"/>
              <a:gd name="connsiteY4" fmla="*/ 350178 h 1126092"/>
              <a:gd name="connsiteX5" fmla="*/ 1515694 w 1889398"/>
              <a:gd name="connsiteY5" fmla="*/ 709726 h 1126092"/>
              <a:gd name="connsiteX6" fmla="*/ 1471902 w 1889398"/>
              <a:gd name="connsiteY6" fmla="*/ 705431 h 1126092"/>
              <a:gd name="connsiteX7" fmla="*/ 1458864 w 1889398"/>
              <a:gd name="connsiteY7" fmla="*/ 674537 h 1126092"/>
              <a:gd name="connsiteX8" fmla="*/ 1403466 w 1889398"/>
              <a:gd name="connsiteY8" fmla="*/ 645022 h 1126092"/>
              <a:gd name="connsiteX9" fmla="*/ 1224101 w 1889398"/>
              <a:gd name="connsiteY9" fmla="*/ 542497 h 1126092"/>
              <a:gd name="connsiteX10" fmla="*/ 366605 w 1889398"/>
              <a:gd name="connsiteY10" fmla="*/ 1126061 h 1126092"/>
              <a:gd name="connsiteX11" fmla="*/ 280388 w 1889398"/>
              <a:gd name="connsiteY11" fmla="*/ 1076067 h 1126092"/>
              <a:gd name="connsiteX12" fmla="*/ 0 w 1889398"/>
              <a:gd name="connsiteY12" fmla="*/ 793152 h 1126092"/>
              <a:gd name="connsiteX0" fmla="*/ 0 w 1889398"/>
              <a:gd name="connsiteY0" fmla="*/ 793152 h 1126092"/>
              <a:gd name="connsiteX1" fmla="*/ 290493 w 1889398"/>
              <a:gd name="connsiteY1" fmla="*/ 454730 h 1126092"/>
              <a:gd name="connsiteX2" fmla="*/ 1066740 w 1889398"/>
              <a:gd name="connsiteY2" fmla="*/ 9291 h 1126092"/>
              <a:gd name="connsiteX3" fmla="*/ 1380543 w 1889398"/>
              <a:gd name="connsiteY3" fmla="*/ 43579 h 1126092"/>
              <a:gd name="connsiteX4" fmla="*/ 1889398 w 1889398"/>
              <a:gd name="connsiteY4" fmla="*/ 350178 h 1126092"/>
              <a:gd name="connsiteX5" fmla="*/ 1515694 w 1889398"/>
              <a:gd name="connsiteY5" fmla="*/ 709726 h 1126092"/>
              <a:gd name="connsiteX6" fmla="*/ 1471902 w 1889398"/>
              <a:gd name="connsiteY6" fmla="*/ 705431 h 1126092"/>
              <a:gd name="connsiteX7" fmla="*/ 1458864 w 1889398"/>
              <a:gd name="connsiteY7" fmla="*/ 674537 h 1126092"/>
              <a:gd name="connsiteX8" fmla="*/ 1403466 w 1889398"/>
              <a:gd name="connsiteY8" fmla="*/ 645022 h 1126092"/>
              <a:gd name="connsiteX9" fmla="*/ 1224101 w 1889398"/>
              <a:gd name="connsiteY9" fmla="*/ 542497 h 1126092"/>
              <a:gd name="connsiteX10" fmla="*/ 366605 w 1889398"/>
              <a:gd name="connsiteY10" fmla="*/ 1126061 h 1126092"/>
              <a:gd name="connsiteX11" fmla="*/ 280388 w 1889398"/>
              <a:gd name="connsiteY11" fmla="*/ 1076067 h 1126092"/>
              <a:gd name="connsiteX12" fmla="*/ 0 w 1889398"/>
              <a:gd name="connsiteY12" fmla="*/ 793152 h 11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9398" h="1126092">
                <a:moveTo>
                  <a:pt x="0" y="793152"/>
                </a:moveTo>
                <a:cubicBezTo>
                  <a:pt x="0" y="740125"/>
                  <a:pt x="205294" y="541619"/>
                  <a:pt x="290493" y="454730"/>
                </a:cubicBezTo>
                <a:cubicBezTo>
                  <a:pt x="467525" y="325361"/>
                  <a:pt x="791907" y="26367"/>
                  <a:pt x="1066740" y="9291"/>
                </a:cubicBezTo>
                <a:cubicBezTo>
                  <a:pt x="1260698" y="-6144"/>
                  <a:pt x="1310275" y="-7036"/>
                  <a:pt x="1380543" y="43579"/>
                </a:cubicBezTo>
                <a:cubicBezTo>
                  <a:pt x="1433570" y="43579"/>
                  <a:pt x="1889398" y="297151"/>
                  <a:pt x="1889398" y="350178"/>
                </a:cubicBezTo>
                <a:lnTo>
                  <a:pt x="1515694" y="709726"/>
                </a:lnTo>
                <a:cubicBezTo>
                  <a:pt x="1450386" y="765938"/>
                  <a:pt x="1481374" y="711296"/>
                  <a:pt x="1471902" y="705431"/>
                </a:cubicBezTo>
                <a:cubicBezTo>
                  <a:pt x="1462430" y="699566"/>
                  <a:pt x="1472324" y="680439"/>
                  <a:pt x="1458864" y="674537"/>
                </a:cubicBezTo>
                <a:cubicBezTo>
                  <a:pt x="1414871" y="675451"/>
                  <a:pt x="1441352" y="659423"/>
                  <a:pt x="1403466" y="645022"/>
                </a:cubicBezTo>
                <a:cubicBezTo>
                  <a:pt x="1365580" y="630621"/>
                  <a:pt x="1411033" y="613248"/>
                  <a:pt x="1224101" y="542497"/>
                </a:cubicBezTo>
                <a:cubicBezTo>
                  <a:pt x="940235" y="372772"/>
                  <a:pt x="537532" y="1123879"/>
                  <a:pt x="366605" y="1126061"/>
                </a:cubicBezTo>
                <a:cubicBezTo>
                  <a:pt x="313578" y="1126061"/>
                  <a:pt x="280388" y="1129094"/>
                  <a:pt x="280388" y="1076067"/>
                </a:cubicBezTo>
                <a:lnTo>
                  <a:pt x="0" y="793152"/>
                </a:lnTo>
                <a:close/>
              </a:path>
            </a:pathLst>
          </a:custGeom>
          <a:solidFill>
            <a:schemeClr val="accent3">
              <a:lumMod val="50000"/>
              <a:alpha val="3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568152" y="2280320"/>
            <a:ext cx="79208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直線コネクタ 101"/>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3" name="テキスト ボックス 102"/>
          <p:cNvSpPr txBox="1"/>
          <p:nvPr/>
        </p:nvSpPr>
        <p:spPr>
          <a:xfrm>
            <a:off x="9936782" y="7201142"/>
            <a:ext cx="1008112" cy="253916"/>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sp>
        <p:nvSpPr>
          <p:cNvPr id="110" name="テキスト ボックス 109"/>
          <p:cNvSpPr txBox="1"/>
          <p:nvPr/>
        </p:nvSpPr>
        <p:spPr>
          <a:xfrm>
            <a:off x="7554416" y="4754950"/>
            <a:ext cx="2183937" cy="1546577"/>
          </a:xfrm>
          <a:prstGeom prst="rect">
            <a:avLst/>
          </a:prstGeom>
          <a:noFill/>
        </p:spPr>
        <p:txBody>
          <a:bodyPr wrap="square" rtlCol="0">
            <a:spAutoFit/>
          </a:bodyPr>
          <a:lstStyle/>
          <a:p>
            <a:r>
              <a:rPr kumimoji="1" lang="ja-JP" altLang="en-US" sz="1050" dirty="0" smtClean="0"/>
              <a:t>　左図のようにコースは細かく区間に分割された区間で構成されているとした。走行体は区間の切り替わりを検知し、最適なパラメータで走行する。難所エリアでは</a:t>
            </a:r>
            <a:r>
              <a:rPr lang="ja-JP" altLang="en-US" sz="1050" dirty="0"/>
              <a:t>左で区切った区間より</a:t>
            </a:r>
            <a:r>
              <a:rPr lang="ja-JP" altLang="en-US" sz="1050" dirty="0" smtClean="0"/>
              <a:t>も細かく区間が存在している。下図のように階段エリアでの区間分割である。それぞれの区間での動作は</a:t>
            </a:r>
            <a:r>
              <a:rPr lang="en-US" altLang="ja-JP" sz="1050" dirty="0" smtClean="0"/>
              <a:t>P4</a:t>
            </a:r>
            <a:r>
              <a:rPr lang="ja-JP" altLang="en-US" sz="1050" dirty="0" smtClean="0"/>
              <a:t>走行戦略参照。</a:t>
            </a:r>
            <a:endParaRPr kumimoji="1" lang="ja-JP" altLang="en-US" sz="1050" dirty="0"/>
          </a:p>
        </p:txBody>
      </p:sp>
      <p:sp>
        <p:nvSpPr>
          <p:cNvPr id="108" name="角丸四角形吹き出し 107"/>
          <p:cNvSpPr/>
          <p:nvPr/>
        </p:nvSpPr>
        <p:spPr>
          <a:xfrm>
            <a:off x="8720211" y="6301527"/>
            <a:ext cx="2160240" cy="607737"/>
          </a:xfrm>
          <a:prstGeom prst="wedgeRoundRectCallout">
            <a:avLst>
              <a:gd name="adj1" fmla="val -28329"/>
              <a:gd name="adj2" fmla="val 8770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破線で区切った区間それぞれに対応したパラメータと</a:t>
            </a:r>
            <a:r>
              <a:rPr lang="ja-JP" altLang="en-US" sz="1050" dirty="0">
                <a:solidFill>
                  <a:schemeClr val="tx1"/>
                </a:solidFill>
              </a:rPr>
              <a:t>区間切替</a:t>
            </a:r>
            <a:r>
              <a:rPr lang="ja-JP" altLang="en-US" sz="1050" dirty="0"/>
              <a:t>条件がある</a:t>
            </a:r>
          </a:p>
        </p:txBody>
      </p:sp>
      <p:cxnSp>
        <p:nvCxnSpPr>
          <p:cNvPr id="10" name="直線コネクタ 9"/>
          <p:cNvCxnSpPr/>
          <p:nvPr/>
        </p:nvCxnSpPr>
        <p:spPr>
          <a:xfrm>
            <a:off x="5669080" y="506094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5230894" y="5054397"/>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3731992" y="5054397"/>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5078121" y="7470350"/>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3097749" y="5713196"/>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3080968" y="6945459"/>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3923975" y="6909264"/>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3611353" y="6370631"/>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H="1">
            <a:off x="4289076" y="6385805"/>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4425169" y="7107336"/>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5433281" y="695420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a:off x="5516295" y="7417384"/>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a:off x="5100563" y="6945459"/>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flipH="1" flipV="1">
            <a:off x="4766774" y="6800799"/>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4773291" y="6046234"/>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flipV="1">
            <a:off x="5217257" y="5727099"/>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flipV="1">
            <a:off x="6472808" y="5727099"/>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a:off x="6997693" y="6022703"/>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000670" y="7117113"/>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7000670" y="7470350"/>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5513281" y="7686756"/>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a:off x="6083702" y="7655215"/>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flipH="1">
            <a:off x="6244400" y="7455058"/>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flipH="1">
            <a:off x="6244400" y="7044063"/>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V="1">
            <a:off x="6079046" y="671911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V="1">
            <a:off x="5392688" y="671911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flipV="1">
            <a:off x="5320680" y="6216720"/>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5752728" y="6243653"/>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6256784" y="623709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6523768" y="655958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6525108" y="7464896"/>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2509</TotalTime>
  <Words>496</Words>
  <Application>Microsoft Office PowerPoint</Application>
  <PresentationFormat>A3 297x420 mm</PresentationFormat>
  <Paragraphs>82</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62</cp:revision>
  <cp:lastPrinted>2012-09-07T00:42:03Z</cp:lastPrinted>
  <dcterms:created xsi:type="dcterms:W3CDTF">2012-09-03T09:45:52Z</dcterms:created>
  <dcterms:modified xsi:type="dcterms:W3CDTF">2012-09-07T12:46:24Z</dcterms:modified>
</cp:coreProperties>
</file>