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p:scale>
          <a:sx n="75" d="100"/>
          <a:sy n="75" d="100"/>
        </p:scale>
        <p:origin x="-2328" y="-444"/>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40821120"/>
        <c:axId val="340823424"/>
      </c:scatterChart>
      <c:valAx>
        <c:axId val="340821120"/>
        <c:scaling>
          <c:orientation val="minMax"/>
        </c:scaling>
        <c:delete val="1"/>
        <c:axPos val="b"/>
        <c:numFmt formatCode="General" sourceLinked="1"/>
        <c:majorTickMark val="out"/>
        <c:minorTickMark val="none"/>
        <c:tickLblPos val="nextTo"/>
        <c:crossAx val="340823424"/>
        <c:crosses val="autoZero"/>
        <c:crossBetween val="midCat"/>
      </c:valAx>
      <c:valAx>
        <c:axId val="340823424"/>
        <c:scaling>
          <c:orientation val="minMax"/>
        </c:scaling>
        <c:delete val="1"/>
        <c:axPos val="l"/>
        <c:numFmt formatCode="General" sourceLinked="1"/>
        <c:majorTickMark val="out"/>
        <c:minorTickMark val="none"/>
        <c:tickLblPos val="nextTo"/>
        <c:crossAx val="34082112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7393792"/>
        <c:axId val="127457536"/>
      </c:lineChart>
      <c:catAx>
        <c:axId val="107393792"/>
        <c:scaling>
          <c:orientation val="minMax"/>
        </c:scaling>
        <c:delete val="1"/>
        <c:axPos val="b"/>
        <c:majorTickMark val="out"/>
        <c:minorTickMark val="none"/>
        <c:tickLblPos val="nextTo"/>
        <c:crossAx val="127457536"/>
        <c:crosses val="autoZero"/>
        <c:auto val="1"/>
        <c:lblAlgn val="ctr"/>
        <c:lblOffset val="100"/>
        <c:noMultiLvlLbl val="0"/>
      </c:catAx>
      <c:valAx>
        <c:axId val="127457536"/>
        <c:scaling>
          <c:orientation val="minMax"/>
        </c:scaling>
        <c:delete val="0"/>
        <c:axPos val="l"/>
        <c:majorGridlines/>
        <c:numFmt formatCode="General" sourceLinked="1"/>
        <c:majorTickMark val="out"/>
        <c:minorTickMark val="none"/>
        <c:tickLblPos val="nextTo"/>
        <c:crossAx val="1073937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a:t>
            </a:r>
            <a:r>
              <a:rPr lang="ja-JP" altLang="en-US" sz="2400" dirty="0">
                <a:solidFill>
                  <a:schemeClr val="tx1"/>
                </a:solidFill>
                <a:latin typeface="あくあフォント" pitchFamily="1" charset="-128"/>
                <a:ea typeface="あくあフォント" pitchFamily="1" charset="-128"/>
              </a:rPr>
              <a:t>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a:t>
            </a:r>
            <a:r>
              <a:rPr kumimoji="1" lang="ja-JP" altLang="en-US" dirty="0" smtClean="0"/>
              <a:t>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a:t>
            </a:r>
            <a:r>
              <a:rPr kumimoji="1" lang="ja-JP" altLang="en-US" dirty="0" smtClean="0"/>
              <a:t>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chart" Target="../charts/chart2.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46" y="7670854"/>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533798"/>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r>
              <a:rPr lang="en-US" altLang="ja-JP" sz="1800" b="1" dirty="0" smtClean="0"/>
              <a:t>	</a:t>
            </a:r>
            <a:r>
              <a:rPr lang="ja-JP" altLang="en-US" sz="1800" dirty="0" smtClean="0"/>
              <a:t>Ｓ藤　</a:t>
            </a:r>
            <a:r>
              <a:rPr lang="ja-JP" altLang="en-US" sz="1800" smtClean="0"/>
              <a:t>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スニーキング画伯</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ツボ押しギタリスト　ラブ＆甘栗</a:t>
            </a:r>
            <a:endParaRPr lang="en-US" altLang="ja-JP" sz="1800" dirty="0"/>
          </a:p>
          <a:p>
            <a:pPr marL="481013" indent="-481013" defTabSz="1279525">
              <a:lnSpc>
                <a:spcPct val="80000"/>
              </a:lnSpc>
              <a:spcBef>
                <a:spcPct val="20000"/>
              </a:spcBef>
            </a:pPr>
            <a:endParaRPr lang="ja-JP" altLang="en-US" sz="1900" dirty="0"/>
          </a:p>
          <a:p>
            <a:pPr marL="481013" indent="-481013" defTabSz="1279525">
              <a:lnSpc>
                <a:spcPct val="80000"/>
              </a:lnSpc>
              <a:spcBef>
                <a:spcPct val="20000"/>
              </a:spcBef>
            </a:pPr>
            <a:r>
              <a:rPr lang="ja-JP" altLang="en-US" sz="2000" b="1" dirty="0"/>
              <a:t>☆</a:t>
            </a: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smtClean="0"/>
              <a:t>（</a:t>
            </a:r>
            <a:r>
              <a:rPr lang="ja-JP" altLang="en-US" sz="1800" dirty="0"/>
              <a:t>組込みソフトウェアにおけるモデリングは</a:t>
            </a:r>
          </a:p>
          <a:p>
            <a:pPr marL="481013" indent="-481013" defTabSz="1279525">
              <a:lnSpc>
                <a:spcPct val="80000"/>
              </a:lnSpc>
              <a:spcBef>
                <a:spcPct val="20000"/>
              </a:spcBef>
            </a:pPr>
            <a:r>
              <a:rPr lang="ja-JP" altLang="en-US" sz="1800" dirty="0"/>
              <a:t>　　　　今後どのような存在となっていくか）</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3115007" y="6557148"/>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836546" y="6557149"/>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1975776" y="6557149"/>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a:t>
            </a:r>
            <a:r>
              <a:rPr lang="ja-JP" altLang="en-US" sz="2000" dirty="0" smtClean="0">
                <a:latin typeface="メイリオ" pitchFamily="50" charset="-128"/>
                <a:ea typeface="メイリオ" pitchFamily="50" charset="-128"/>
                <a:cs typeface="メイリオ" pitchFamily="50" charset="-128"/>
              </a:rPr>
              <a:t> </a:t>
            </a:r>
            <a:r>
              <a:rPr kumimoji="1" lang="ja-JP" altLang="en-US" sz="2000" dirty="0" smtClean="0">
                <a:latin typeface="メイリオ" pitchFamily="50" charset="-128"/>
                <a:ea typeface="メイリオ" pitchFamily="50" charset="-128"/>
                <a:cs typeface="メイリオ" pitchFamily="50" charset="-128"/>
              </a:rPr>
              <a:t>要求</a:t>
            </a:r>
            <a:r>
              <a:rPr kumimoji="1" lang="ja-JP" altLang="en-US" sz="2000" dirty="0" smtClean="0">
                <a:latin typeface="メイリオ" pitchFamily="50" charset="-128"/>
                <a:ea typeface="メイリオ" pitchFamily="50" charset="-128"/>
                <a:cs typeface="メイリオ" pitchFamily="50" charset="-128"/>
              </a:rPr>
              <a:t>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a:t>
            </a:r>
            <a:r>
              <a:rPr lang="ja-JP" altLang="en-US" sz="1100" dirty="0" smtClean="0">
                <a:latin typeface="メイリオ" pitchFamily="50" charset="-128"/>
                <a:ea typeface="メイリオ" pitchFamily="50" charset="-128"/>
                <a:cs typeface="メイリオ" pitchFamily="50" charset="-128"/>
              </a:rPr>
              <a:t>は，コース</a:t>
            </a:r>
            <a:r>
              <a:rPr lang="ja-JP" altLang="en-US" sz="1100" dirty="0" smtClean="0">
                <a:latin typeface="メイリオ" pitchFamily="50" charset="-128"/>
                <a:ea typeface="メイリオ" pitchFamily="50" charset="-128"/>
                <a:cs typeface="メイリオ" pitchFamily="50" charset="-128"/>
              </a:rPr>
              <a:t>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a:t>
            </a:r>
            <a:r>
              <a:rPr kumimoji="1" lang="ja-JP" altLang="en-US" sz="1100" dirty="0" smtClean="0">
                <a:latin typeface="メイリオ" pitchFamily="50" charset="-128"/>
                <a:ea typeface="メイリオ" pitchFamily="50" charset="-128"/>
                <a:cs typeface="メイリオ" pitchFamily="50" charset="-128"/>
              </a:rPr>
              <a:t>おいて，転倒</a:t>
            </a:r>
            <a:r>
              <a:rPr kumimoji="1" lang="ja-JP" altLang="en-US" sz="1100" dirty="0" smtClean="0">
                <a:latin typeface="メイリオ" pitchFamily="50" charset="-128"/>
                <a:ea typeface="メイリオ" pitchFamily="50" charset="-128"/>
                <a:cs typeface="メイリオ" pitchFamily="50" charset="-128"/>
              </a:rPr>
              <a:t>は致命的で</a:t>
            </a:r>
            <a:r>
              <a:rPr kumimoji="1" lang="ja-JP" altLang="en-US" sz="1100" dirty="0" smtClean="0">
                <a:latin typeface="メイリオ" pitchFamily="50" charset="-128"/>
                <a:ea typeface="メイリオ" pitchFamily="50" charset="-128"/>
                <a:cs typeface="メイリオ" pitchFamily="50" charset="-128"/>
              </a:rPr>
              <a:t>ある．その</a:t>
            </a:r>
            <a:r>
              <a:rPr kumimoji="1" lang="ja-JP" altLang="en-US" sz="1100" dirty="0" smtClean="0">
                <a:latin typeface="メイリオ" pitchFamily="50" charset="-128"/>
                <a:ea typeface="メイリオ" pitchFamily="50" charset="-128"/>
                <a:cs typeface="メイリオ" pitchFamily="50" charset="-128"/>
              </a:rPr>
              <a:t>ために車体の安定化を図る必要が</a:t>
            </a:r>
            <a:r>
              <a:rPr kumimoji="1" lang="ja-JP" altLang="en-US" sz="1100" dirty="0" smtClean="0">
                <a:latin typeface="メイリオ" pitchFamily="50" charset="-128"/>
                <a:ea typeface="メイリオ" pitchFamily="50" charset="-128"/>
                <a:cs typeface="メイリオ" pitchFamily="50" charset="-128"/>
              </a:rPr>
              <a:t>ある．車体</a:t>
            </a:r>
            <a:r>
              <a:rPr kumimoji="1" lang="ja-JP" altLang="en-US" sz="1100" dirty="0" smtClean="0">
                <a:latin typeface="メイリオ" pitchFamily="50" charset="-128"/>
                <a:ea typeface="メイリオ" pitchFamily="50" charset="-128"/>
                <a:cs typeface="メイリオ" pitchFamily="50" charset="-128"/>
              </a:rPr>
              <a:t>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a:t>
            </a:r>
            <a:r>
              <a:rPr lang="ja-JP" altLang="en-US" sz="1400" dirty="0" smtClean="0">
                <a:latin typeface="メイリオ" pitchFamily="50" charset="-128"/>
                <a:ea typeface="メイリオ" pitchFamily="50" charset="-128"/>
                <a:cs typeface="メイリオ" pitchFamily="50" charset="-128"/>
              </a:rPr>
              <a:t>や，性</a:t>
            </a:r>
            <a:r>
              <a:rPr lang="ja-JP" altLang="en-US" sz="1400" dirty="0" smtClean="0">
                <a:latin typeface="メイリオ" pitchFamily="50" charset="-128"/>
                <a:ea typeface="メイリオ" pitchFamily="50" charset="-128"/>
                <a:cs typeface="メイリオ" pitchFamily="50" charset="-128"/>
              </a:rPr>
              <a:t>能面で重要と考えられることを</a:t>
            </a:r>
            <a:r>
              <a:rPr lang="ja-JP" altLang="en-US" sz="1400" dirty="0" smtClean="0">
                <a:latin typeface="メイリオ" pitchFamily="50" charset="-128"/>
                <a:ea typeface="メイリオ" pitchFamily="50" charset="-128"/>
                <a:cs typeface="メイリオ" pitchFamily="50" charset="-128"/>
              </a:rPr>
              <a:t>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478127631"/>
              </p:ext>
            </p:extLst>
          </p:nvPr>
        </p:nvGraphicFramePr>
        <p:xfrm>
          <a:off x="8880351" y="1765669"/>
          <a:ext cx="4633135" cy="2465956"/>
        </p:xfrm>
        <a:graphic>
          <a:graphicData uri="http://schemas.openxmlformats.org/drawingml/2006/table">
            <a:tbl>
              <a:tblPr firstRow="1" bandRow="1">
                <a:tableStyleId>{5C22544A-7EE6-4342-B048-85BDC9FD1C3A}</a:tableStyleId>
              </a:tblPr>
              <a:tblGrid>
                <a:gridCol w="1296145"/>
                <a:gridCol w="3336990"/>
              </a:tblGrid>
              <a:tr h="395995">
                <a:tc gridSpan="2">
                  <a:txBody>
                    <a:bodyPr/>
                    <a:lstStyle/>
                    <a:p>
                      <a:pPr indent="133350" algn="ctr">
                        <a:spcAft>
                          <a:spcPts val="0"/>
                        </a:spcAft>
                      </a:pPr>
                      <a:r>
                        <a:rPr lang="ja-JP" sz="1400" kern="100" dirty="0">
                          <a:effectLst/>
                        </a:rPr>
                        <a:t>ユースケース記述</a:t>
                      </a:r>
                      <a:endParaRPr lang="ja-JP" sz="14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309742">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173479">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・高速かつ正確なライントレース</a:t>
            </a:r>
            <a:endParaRPr lang="en-US" altLang="ja-JP" sz="1600" dirty="0" smtClean="0"/>
          </a:p>
          <a:p>
            <a:r>
              <a:rPr kumimoji="1" lang="ja-JP" altLang="en-US" sz="1600" dirty="0" smtClean="0"/>
              <a:t>・区間に応じた走行</a:t>
            </a:r>
            <a:r>
              <a:rPr kumimoji="1" lang="en-US" altLang="ja-JP" sz="1600" dirty="0" smtClean="0"/>
              <a:t/>
            </a:r>
            <a:br>
              <a:rPr kumimoji="1" lang="en-US" altLang="ja-JP" sz="1600" dirty="0" smtClean="0"/>
            </a:br>
            <a:r>
              <a:rPr lang="ja-JP" altLang="en-US" sz="1600" dirty="0"/>
              <a:t>・</a:t>
            </a:r>
            <a:r>
              <a:rPr lang="ja-JP" altLang="en-US" sz="1600" dirty="0" smtClean="0"/>
              <a:t>全難所のクリア</a:t>
            </a:r>
            <a:endParaRPr lang="en-US" altLang="ja-JP" sz="1600" dirty="0"/>
          </a:p>
        </p:txBody>
      </p:sp>
      <p:sp>
        <p:nvSpPr>
          <p:cNvPr id="20" name="角丸四角形吹き出し 19"/>
          <p:cNvSpPr/>
          <p:nvPr/>
        </p:nvSpPr>
        <p:spPr>
          <a:xfrm>
            <a:off x="3047703" y="3480218"/>
            <a:ext cx="2448272" cy="816326"/>
          </a:xfrm>
          <a:prstGeom prst="wedgeRoundRectCallout">
            <a:avLst>
              <a:gd name="adj1" fmla="val 69427"/>
              <a:gd name="adj2" fmla="val 2827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0400" y="1195200"/>
            <a:ext cx="6111745"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0400" y="4394370"/>
            <a:ext cx="6111522"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5465180" y="3856834"/>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619" y="3968764"/>
            <a:ext cx="4032251" cy="2262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右矢印 52"/>
          <p:cNvSpPr/>
          <p:nvPr/>
        </p:nvSpPr>
        <p:spPr>
          <a:xfrm rot="16200000">
            <a:off x="6837941" y="422538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8113537" y="1743881"/>
            <a:ext cx="7934840" cy="938719"/>
          </a:xfrm>
          <a:prstGeom prst="rect">
            <a:avLst/>
          </a:prstGeom>
          <a:solidFill>
            <a:schemeClr val="tx2">
              <a:lumMod val="20000"/>
              <a:lumOff val="80000"/>
            </a:schemeClr>
          </a:solid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 好タイムを記録するためには区間に応じた旋回量の計算が必要である</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が要求分析からわかった</a:t>
            </a:r>
            <a:r>
              <a:rPr lang="en-US" altLang="ja-JP" sz="1100" dirty="0" smtClean="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そこで、私たちは</a:t>
            </a:r>
            <a:r>
              <a:rPr lang="en-US" altLang="ja-JP" sz="1100" dirty="0" smtClean="0">
                <a:latin typeface="メイリオ" pitchFamily="50" charset="-128"/>
                <a:ea typeface="メイリオ" pitchFamily="50" charset="-128"/>
                <a:cs typeface="メイリオ" pitchFamily="50" charset="-128"/>
              </a:rPr>
              <a:t>ET</a:t>
            </a:r>
            <a:r>
              <a:rPr lang="ja-JP" altLang="en-US" sz="1100" dirty="0" smtClean="0">
                <a:latin typeface="メイリオ" pitchFamily="50" charset="-128"/>
                <a:ea typeface="メイリオ" pitchFamily="50" charset="-128"/>
                <a:cs typeface="メイリオ" pitchFamily="50" charset="-128"/>
              </a:rPr>
              <a:t>ロボコンにおけるコースは以下のように分析した</a:t>
            </a:r>
            <a:r>
              <a:rPr lang="en-US" altLang="ja-JP" sz="1100" dirty="0" smtClean="0">
                <a:latin typeface="メイリオ" pitchFamily="50" charset="-128"/>
                <a:ea typeface="メイリオ" pitchFamily="50" charset="-128"/>
                <a:cs typeface="メイリオ" pitchFamily="50" charset="-128"/>
              </a:rPr>
              <a:t>.</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下図のようにコースは細かく分割された</a:t>
            </a:r>
            <a:r>
              <a:rPr lang="ja-JP" altLang="en-US" sz="1100" u="sng" dirty="0" smtClean="0">
                <a:latin typeface="メイリオ" pitchFamily="50" charset="-128"/>
                <a:ea typeface="メイリオ" pitchFamily="50" charset="-128"/>
                <a:cs typeface="メイリオ" pitchFamily="50" charset="-128"/>
              </a:rPr>
              <a:t>区間の連続</a:t>
            </a:r>
            <a:r>
              <a:rPr lang="ja-JP" altLang="en-US" sz="1100" dirty="0" smtClean="0">
                <a:latin typeface="メイリオ" pitchFamily="50" charset="-128"/>
                <a:ea typeface="メイリオ" pitchFamily="50" charset="-128"/>
                <a:cs typeface="メイリオ" pitchFamily="50" charset="-128"/>
              </a:rPr>
              <a:t>によって構成される．区間ごとに最適な前進量などの</a:t>
            </a:r>
            <a:r>
              <a:rPr lang="ja-JP" altLang="en-US" sz="1100" u="sng" dirty="0" smtClean="0">
                <a:latin typeface="メイリオ" pitchFamily="50" charset="-128"/>
                <a:ea typeface="メイリオ" pitchFamily="50" charset="-128"/>
                <a:cs typeface="メイリオ" pitchFamily="50" charset="-128"/>
              </a:rPr>
              <a:t>パラメータ</a:t>
            </a:r>
            <a:r>
              <a:rPr lang="ja-JP" altLang="en-US" sz="1100" dirty="0" smtClean="0">
                <a:latin typeface="メイリオ" pitchFamily="50" charset="-128"/>
                <a:ea typeface="メイリオ" pitchFamily="50" charset="-128"/>
                <a:cs typeface="メイリオ" pitchFamily="50" charset="-128"/>
              </a:rPr>
              <a:t>と</a:t>
            </a:r>
            <a:r>
              <a:rPr lang="ja-JP" altLang="en-US" sz="1100" u="sng" dirty="0" smtClean="0">
                <a:latin typeface="メイリオ" pitchFamily="50" charset="-128"/>
                <a:ea typeface="メイリオ" pitchFamily="50" charset="-128"/>
                <a:cs typeface="メイリオ" pitchFamily="50" charset="-128"/>
              </a:rPr>
              <a:t>区間の切替条件</a:t>
            </a:r>
            <a:r>
              <a:rPr lang="ja-JP" altLang="en-US" sz="1100" dirty="0">
                <a:latin typeface="メイリオ" pitchFamily="50" charset="-128"/>
                <a:ea typeface="メイリオ" pitchFamily="50" charset="-128"/>
                <a:cs typeface="メイリオ" pitchFamily="50" charset="-128"/>
              </a:rPr>
              <a:t>が</a:t>
            </a:r>
            <a:r>
              <a:rPr lang="ja-JP" altLang="en-US" sz="1100" dirty="0" smtClean="0">
                <a:latin typeface="メイリオ" pitchFamily="50" charset="-128"/>
                <a:ea typeface="メイリオ" pitchFamily="50" charset="-128"/>
                <a:cs typeface="メイリオ" pitchFamily="50" charset="-128"/>
              </a:rPr>
              <a:t>あり、それらは一対一対応している</a:t>
            </a:r>
            <a:r>
              <a:rPr lang="en-US" altLang="ja-JP" sz="1100" dirty="0" smtClean="0">
                <a:latin typeface="メイリオ" pitchFamily="50" charset="-128"/>
                <a:ea typeface="メイリオ" pitchFamily="50" charset="-128"/>
                <a:cs typeface="メイリオ" pitchFamily="50" charset="-128"/>
              </a:rPr>
              <a:t>.</a:t>
            </a:r>
            <a:r>
              <a:rPr lang="ja-JP" altLang="en-US" sz="1100" dirty="0" smtClean="0"/>
              <a:t>難所</a:t>
            </a:r>
            <a:r>
              <a:rPr lang="ja-JP" altLang="en-US" sz="1100" dirty="0"/>
              <a:t>エリアで</a:t>
            </a:r>
            <a:r>
              <a:rPr lang="ja-JP" altLang="en-US" sz="1100" dirty="0" smtClean="0"/>
              <a:t>は下図で</a:t>
            </a:r>
            <a:r>
              <a:rPr lang="ja-JP" altLang="en-US" sz="1100" dirty="0"/>
              <a:t>区切った区間よりも細かく区間が</a:t>
            </a:r>
            <a:r>
              <a:rPr lang="ja-JP" altLang="en-US" sz="1100" dirty="0" smtClean="0"/>
              <a:t>存在</a:t>
            </a:r>
            <a:r>
              <a:rPr lang="ja-JP" altLang="en-US" sz="1100" dirty="0"/>
              <a:t>する</a:t>
            </a:r>
            <a:r>
              <a:rPr lang="ja-JP" altLang="en-US" sz="1100" dirty="0" smtClean="0"/>
              <a:t>．（例：階段</a:t>
            </a:r>
            <a:r>
              <a:rPr lang="ja-JP" altLang="en-US" sz="1100" dirty="0"/>
              <a:t>エリアでの区間</a:t>
            </a:r>
            <a:r>
              <a:rPr lang="ja-JP" altLang="en-US" sz="1100" dirty="0" smtClean="0"/>
              <a:t>分割）それぞれ</a:t>
            </a:r>
            <a:r>
              <a:rPr lang="ja-JP" altLang="en-US" sz="1100" dirty="0"/>
              <a:t>の区間での動作は</a:t>
            </a:r>
            <a:r>
              <a:rPr lang="en-US" altLang="ja-JP" sz="1100" dirty="0"/>
              <a:t>P4</a:t>
            </a:r>
            <a:r>
              <a:rPr lang="ja-JP" altLang="en-US" sz="1100" dirty="0"/>
              <a:t>走行戦略</a:t>
            </a:r>
            <a:r>
              <a:rPr lang="ja-JP" altLang="en-US" sz="1100" dirty="0" smtClean="0"/>
              <a:t>参照</a:t>
            </a:r>
            <a:r>
              <a:rPr lang="ja-JP" altLang="en-US" sz="1100" dirty="0"/>
              <a:t>．</a:t>
            </a:r>
          </a:p>
        </p:txBody>
      </p:sp>
      <p:grpSp>
        <p:nvGrpSpPr>
          <p:cNvPr id="145" name="グループ化 144"/>
          <p:cNvGrpSpPr/>
          <p:nvPr/>
        </p:nvGrpSpPr>
        <p:grpSpPr>
          <a:xfrm>
            <a:off x="5490925" y="3964567"/>
            <a:ext cx="2682359" cy="682309"/>
            <a:chOff x="7632526" y="7044063"/>
            <a:chExt cx="3312368" cy="1084100"/>
          </a:xfrm>
        </p:grpSpPr>
        <p:pic>
          <p:nvPicPr>
            <p:cNvPr id="146" name="Picture 2" descr="C:\Users\HOMMA\Robokon\e-konbu\Illust\階段.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3"/>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123309" y="2774797"/>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798711" y="2593279"/>
            <a:ext cx="4121200" cy="2205827"/>
            <a:chOff x="939358" y="6252440"/>
            <a:chExt cx="4309905" cy="2963692"/>
          </a:xfrm>
        </p:grpSpPr>
        <p:grpSp>
          <p:nvGrpSpPr>
            <p:cNvPr id="104" name="グループ化 103"/>
            <p:cNvGrpSpPr/>
            <p:nvPr/>
          </p:nvGrpSpPr>
          <p:grpSpPr>
            <a:xfrm>
              <a:off x="939358" y="6252440"/>
              <a:ext cx="4309905" cy="2963692"/>
              <a:chOff x="4856321" y="5016624"/>
              <a:chExt cx="4309905" cy="2963692"/>
            </a:xfrm>
          </p:grpSpPr>
          <p:pic>
            <p:nvPicPr>
              <p:cNvPr id="10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8" r="1089"/>
              <a:stretch/>
            </p:blipFill>
            <p:spPr bwMode="auto">
              <a:xfrm>
                <a:off x="4856321" y="5016624"/>
                <a:ext cx="4309905" cy="29636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046440"/>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区間の切り替えを検知し、司令部に通知する役割を持つ。</a:t>
            </a:r>
            <a:endParaRPr lang="en-US" altLang="ja-JP" sz="1200" dirty="0" smtClean="0"/>
          </a:p>
        </p:txBody>
      </p:sp>
      <p:sp>
        <p:nvSpPr>
          <p:cNvPr id="103" name="テキスト ボックス 102"/>
          <p:cNvSpPr txBox="1"/>
          <p:nvPr/>
        </p:nvSpPr>
        <p:spPr>
          <a:xfrm>
            <a:off x="674049" y="1592100"/>
            <a:ext cx="8246157"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a:t>
            </a:r>
            <a:r>
              <a:rPr lang="ja-JP" altLang="en-US" sz="1200" dirty="0" smtClean="0">
                <a:latin typeface="メイリオ" pitchFamily="50" charset="-128"/>
                <a:ea typeface="メイリオ" pitchFamily="50" charset="-128"/>
                <a:cs typeface="メイリオ" pitchFamily="50" charset="-128"/>
              </a:rPr>
              <a:t>は，</a:t>
            </a:r>
            <a:r>
              <a:rPr lang="ja-JP" altLang="en-US" sz="1200" dirty="0" smtClean="0">
                <a:latin typeface="メイリオ" pitchFamily="50" charset="-128"/>
                <a:ea typeface="メイリオ" pitchFamily="50" charset="-128"/>
                <a:cs typeface="メイリオ" pitchFamily="50" charset="-128"/>
              </a:rPr>
              <a:t>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a:t>
            </a:r>
            <a:r>
              <a:rPr lang="ja-JP" altLang="en-US" sz="1200" dirty="0" smtClean="0">
                <a:latin typeface="メイリオ" pitchFamily="50" charset="-128"/>
                <a:ea typeface="メイリオ" pitchFamily="50" charset="-128"/>
                <a:cs typeface="メイリオ" pitchFamily="50" charset="-128"/>
              </a:rPr>
              <a:t>されるものと分析した</a:t>
            </a:r>
            <a:r>
              <a:rPr lang="ja-JP" altLang="en-US"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ごとに最適な前進量などの</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a:t>
            </a:r>
            <a:r>
              <a:rPr lang="ja-JP" altLang="en-US" sz="1200" u="sng" dirty="0" smtClean="0">
                <a:latin typeface="メイリオ" pitchFamily="50" charset="-128"/>
                <a:ea typeface="メイリオ" pitchFamily="50" charset="-128"/>
                <a:cs typeface="メイリオ" pitchFamily="50" charset="-128"/>
              </a:rPr>
              <a:t>の切替</a:t>
            </a:r>
            <a:r>
              <a:rPr lang="ja-JP" altLang="en-US" sz="1200" u="sng" dirty="0" smtClean="0">
                <a:latin typeface="メイリオ" pitchFamily="50" charset="-128"/>
                <a:ea typeface="メイリオ" pitchFamily="50" charset="-128"/>
                <a:cs typeface="メイリオ" pitchFamily="50" charset="-128"/>
              </a:rPr>
              <a:t>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．駆動部は，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a:t>
            </a:r>
            <a:r>
              <a:rPr lang="ja-JP" altLang="en-US" sz="1200" dirty="0" smtClean="0">
                <a:latin typeface="メイリオ" pitchFamily="50" charset="-128"/>
                <a:ea typeface="メイリオ" pitchFamily="50" charset="-128"/>
                <a:cs typeface="メイリオ" pitchFamily="50" charset="-128"/>
              </a:rPr>
              <a:t>切り替わるまでの間同一</a:t>
            </a:r>
            <a:r>
              <a:rPr lang="ja-JP" altLang="en-US" sz="1200" dirty="0" smtClean="0">
                <a:latin typeface="メイリオ" pitchFamily="50" charset="-128"/>
                <a:ea typeface="メイリオ" pitchFamily="50" charset="-128"/>
                <a:cs typeface="メイリオ" pitchFamily="50" charset="-128"/>
              </a:rPr>
              <a:t>のパラメータ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用いて走行体を駆動させ</a:t>
            </a:r>
            <a:r>
              <a:rPr lang="ja-JP" altLang="en-US" sz="1200" dirty="0" smtClean="0">
                <a:latin typeface="メイリオ" pitchFamily="50" charset="-128"/>
                <a:ea typeface="メイリオ" pitchFamily="50" charset="-128"/>
                <a:cs typeface="メイリオ" pitchFamily="50" charset="-128"/>
              </a:rPr>
              <a:t>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r>
              <a:rPr lang="ja-JP" altLang="en-US" sz="1200" dirty="0"/>
              <a:t>．</a:t>
            </a:r>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740" y="2532892"/>
            <a:ext cx="3169824" cy="201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092" y="5426036"/>
            <a:ext cx="12252965" cy="405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62" name="右矢印 261"/>
          <p:cNvSpPr/>
          <p:nvPr/>
        </p:nvSpPr>
        <p:spPr>
          <a:xfrm rot="5400000">
            <a:off x="9925913" y="4831349"/>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a:t>
            </a:r>
            <a:r>
              <a:rPr lang="ja-JP" altLang="en-US" sz="1200" dirty="0" smtClean="0">
                <a:latin typeface="メイリオ" pitchFamily="50" charset="-128"/>
                <a:ea typeface="メイリオ" pitchFamily="50" charset="-128"/>
                <a:cs typeface="メイリオ" pitchFamily="50" charset="-128"/>
              </a:rPr>
              <a:t>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a:t>
            </a:r>
            <a:r>
              <a:rPr lang="ja-JP" altLang="en-US" sz="1400" dirty="0" smtClean="0">
                <a:latin typeface="メイリオ" pitchFamily="50" charset="-128"/>
                <a:ea typeface="メイリオ" pitchFamily="50" charset="-128"/>
                <a:cs typeface="メイリオ" pitchFamily="50" charset="-128"/>
              </a:rPr>
              <a:t>駆動パラメータを設定する</a:t>
            </a:r>
            <a:r>
              <a:rPr lang="ja-JP" altLang="en-US" sz="1400" dirty="0" smtClean="0">
                <a:latin typeface="メイリオ" pitchFamily="50" charset="-128"/>
                <a:ea typeface="メイリオ" pitchFamily="50" charset="-128"/>
                <a:cs typeface="メイリオ" pitchFamily="50" charset="-128"/>
              </a:rPr>
              <a:t>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a:t>
                      </a:r>
                      <a:r>
                        <a:rPr kumimoji="1" lang="ja-JP" altLang="en-US" sz="900" dirty="0" smtClean="0"/>
                        <a:t>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a:t>
                      </a:r>
                      <a:r>
                        <a:rPr kumimoji="1" lang="ja-JP" altLang="en-US" sz="900" dirty="0" smtClean="0"/>
                        <a:t>必要が</a:t>
                      </a:r>
                      <a:r>
                        <a:rPr kumimoji="1" lang="ja-JP" altLang="en-US" sz="900" dirty="0" smtClean="0"/>
                        <a:t>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a:t>
                      </a:r>
                      <a:r>
                        <a:rPr kumimoji="1" lang="ja-JP" altLang="en-US" sz="900" dirty="0" smtClean="0"/>
                        <a:t>は</a:t>
                      </a:r>
                      <a:r>
                        <a:rPr kumimoji="1" lang="en-US" altLang="ja-JP" sz="900" dirty="0" smtClean="0"/>
                        <a:t>1cm</a:t>
                      </a:r>
                      <a:r>
                        <a:rPr kumimoji="1" lang="ja-JP" altLang="en-US" sz="900" dirty="0" smtClean="0"/>
                        <a:t>以内</a:t>
                      </a:r>
                      <a:r>
                        <a:rPr kumimoji="1" lang="ja-JP" altLang="en-US" sz="900" dirty="0" smtClean="0"/>
                        <a:t>で行えれば十分であると</a:t>
                      </a:r>
                      <a:r>
                        <a:rPr kumimoji="1" lang="ja-JP" altLang="en-US" sz="900" dirty="0" smtClean="0"/>
                        <a:t>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a:t>
            </a:r>
            <a:r>
              <a:rPr lang="ja-JP" altLang="en-US" sz="1200" dirty="0" smtClean="0">
                <a:latin typeface="メイリオ" pitchFamily="50" charset="-128"/>
                <a:ea typeface="メイリオ" pitchFamily="50" charset="-128"/>
                <a:cs typeface="メイリオ" pitchFamily="50" charset="-128"/>
              </a:rPr>
              <a:t>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a:t>
            </a:r>
            <a:r>
              <a:rPr kumimoji="1" lang="ja-JP" altLang="en-US" sz="1400" b="1" dirty="0" smtClean="0">
                <a:latin typeface="メイリオ" pitchFamily="50" charset="-128"/>
                <a:ea typeface="メイリオ" pitchFamily="50" charset="-128"/>
                <a:cs typeface="メイリオ" pitchFamily="50" charset="-128"/>
              </a:rPr>
              <a:t>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a:t>
            </a:r>
            <a:r>
              <a:rPr lang="ja-JP" altLang="en-US" sz="1200" dirty="0" smtClean="0">
                <a:latin typeface="メイリオ" pitchFamily="50" charset="-128"/>
                <a:ea typeface="メイリオ" pitchFamily="50" charset="-128"/>
                <a:cs typeface="メイリオ" pitchFamily="50" charset="-128"/>
              </a:rPr>
              <a:t>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a:t>
            </a:r>
            <a:r>
              <a:rPr lang="ja-JP" altLang="en-US" sz="1200" dirty="0" smtClean="0">
                <a:latin typeface="メイリオ" pitchFamily="50" charset="-128"/>
                <a:ea typeface="メイリオ" pitchFamily="50" charset="-128"/>
                <a:cs typeface="メイリオ" pitchFamily="50" charset="-128"/>
              </a:rPr>
              <a:t>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a:t>
            </a:r>
            <a:r>
              <a:rPr kumimoji="1" lang="ja-JP" altLang="en-US" sz="1200" dirty="0" smtClean="0">
                <a:latin typeface="メイリオ" pitchFamily="50" charset="-128"/>
                <a:ea typeface="メイリオ" pitchFamily="50" charset="-128"/>
                <a:cs typeface="メイリオ" pitchFamily="50" charset="-128"/>
              </a:rPr>
              <a:t>タスクへの影響を最小限に</a:t>
            </a:r>
            <a:r>
              <a:rPr kumimoji="1" lang="ja-JP" altLang="en-US" sz="1200" dirty="0" smtClean="0">
                <a:latin typeface="メイリオ" pitchFamily="50" charset="-128"/>
                <a:ea typeface="メイリオ" pitchFamily="50" charset="-128"/>
                <a:cs typeface="メイリオ" pitchFamily="50" charset="-128"/>
              </a:rPr>
              <a:t>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a:t>
            </a:r>
            <a:r>
              <a:rPr lang="ja-JP" altLang="en-US" sz="1200" dirty="0" smtClean="0">
                <a:latin typeface="メイリオ" pitchFamily="50" charset="-128"/>
                <a:ea typeface="メイリオ" pitchFamily="50" charset="-128"/>
                <a:cs typeface="メイリオ" pitchFamily="50" charset="-128"/>
              </a:rPr>
              <a:t>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a:t>
            </a:r>
            <a:r>
              <a:rPr kumimoji="1" lang="ja-JP" altLang="en-US" sz="1050" dirty="0" smtClean="0">
                <a:solidFill>
                  <a:schemeClr val="tx1"/>
                </a:solidFill>
              </a:rPr>
              <a:t>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a:t>
            </a:r>
            <a:r>
              <a:rPr kumimoji="1" lang="ja-JP" altLang="en-US" sz="1050" dirty="0" smtClean="0">
                <a:solidFill>
                  <a:schemeClr val="tx1"/>
                </a:solidFill>
              </a:rPr>
              <a:t>妥当であると判断</a:t>
            </a:r>
            <a:r>
              <a:rPr kumimoji="1" lang="ja-JP" altLang="en-US" sz="1050" dirty="0" smtClean="0">
                <a:solidFill>
                  <a:schemeClr val="tx1"/>
                </a:solidFill>
              </a:rPr>
              <a:t>した．また，他</a:t>
            </a:r>
            <a:r>
              <a:rPr kumimoji="1" lang="ja-JP" altLang="en-US" sz="1050" dirty="0" smtClean="0">
                <a:solidFill>
                  <a:schemeClr val="tx1"/>
                </a:solidFill>
              </a:rPr>
              <a:t>の</a:t>
            </a:r>
            <a:r>
              <a:rPr kumimoji="1" lang="ja-JP" altLang="en-US" sz="1050" dirty="0" smtClean="0">
                <a:solidFill>
                  <a:schemeClr val="tx1"/>
                </a:solidFill>
              </a:rPr>
              <a:t>センサをトリガーに区間</a:t>
            </a:r>
            <a:r>
              <a:rPr lang="ja-JP" altLang="en-US" sz="1050" dirty="0" smtClean="0">
                <a:solidFill>
                  <a:schemeClr val="tx1"/>
                </a:solidFill>
              </a:rPr>
              <a:t>切替を行う場合も十分</a:t>
            </a:r>
            <a:r>
              <a:rPr lang="ja-JP" altLang="en-US" sz="1050" dirty="0" smtClean="0"/>
              <a:t>な応答が</a:t>
            </a:r>
            <a:r>
              <a:rPr lang="ja-JP" altLang="en-US" sz="1050" dirty="0" smtClean="0"/>
              <a:t>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a:t>
            </a:r>
            <a:r>
              <a:rPr lang="ja-JP" altLang="en-US" sz="2000" dirty="0" smtClean="0">
                <a:latin typeface="メイリオ" pitchFamily="50" charset="-128"/>
                <a:ea typeface="メイリオ" pitchFamily="50" charset="-128"/>
                <a:cs typeface="メイリオ" pitchFamily="50" charset="-128"/>
              </a:rPr>
              <a:t>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1" name="正方形/長方形 20"/>
          <p:cNvSpPr/>
          <p:nvPr/>
        </p:nvSpPr>
        <p:spPr>
          <a:xfrm>
            <a:off x="895699" y="5995608"/>
            <a:ext cx="2846586"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ステートマシン図</a:t>
            </a:r>
            <a:endParaRPr kumimoji="1" lang="en-US" altLang="ja-JP" dirty="0" smtClean="0"/>
          </a:p>
          <a:p>
            <a:pPr algn="ctr"/>
            <a:r>
              <a:rPr lang="ja-JP" altLang="en-US" dirty="0" smtClean="0"/>
              <a:t>（未確定）</a:t>
            </a:r>
            <a:endParaRPr lang="en-US" altLang="ja-JP" dirty="0" smtClean="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a:t>
            </a:r>
            <a:r>
              <a:rPr lang="ja-JP" altLang="en-US" sz="1050" dirty="0" smtClean="0">
                <a:latin typeface="メイリオ" pitchFamily="50" charset="-128"/>
                <a:ea typeface="メイリオ" pitchFamily="50" charset="-128"/>
                <a:cs typeface="メイリオ" pitchFamily="50" charset="-128"/>
              </a:rPr>
              <a:t>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a:t>
            </a:r>
            <a:r>
              <a:rPr lang="ja-JP" altLang="en-US" sz="1050" dirty="0" smtClean="0">
                <a:latin typeface="メイリオ" pitchFamily="50" charset="-128"/>
                <a:ea typeface="メイリオ" pitchFamily="50" charset="-128"/>
                <a:cs typeface="メイリオ" pitchFamily="50" charset="-128"/>
              </a:rPr>
              <a:t>から，直角</a:t>
            </a:r>
            <a:r>
              <a:rPr lang="ja-JP" altLang="en-US" sz="1050" dirty="0" smtClean="0">
                <a:latin typeface="メイリオ" pitchFamily="50" charset="-128"/>
                <a:ea typeface="メイリオ" pitchFamily="50" charset="-128"/>
                <a:cs typeface="メイリオ" pitchFamily="50" charset="-128"/>
              </a:rPr>
              <a:t>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a:t>
            </a:r>
            <a:r>
              <a:rPr lang="ja-JP" altLang="en-US" sz="1050" dirty="0" smtClean="0">
                <a:latin typeface="メイリオ" pitchFamily="50" charset="-128"/>
                <a:ea typeface="メイリオ" pitchFamily="50" charset="-128"/>
                <a:cs typeface="メイリオ" pitchFamily="50" charset="-128"/>
              </a:rPr>
              <a:t>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a:t>
            </a:r>
            <a:r>
              <a:rPr lang="ja-JP" altLang="en-US" sz="1050" dirty="0" smtClean="0">
                <a:latin typeface="メイリオ" pitchFamily="50" charset="-128"/>
                <a:ea typeface="メイリオ" pitchFamily="50" charset="-128"/>
                <a:cs typeface="メイリオ" pitchFamily="50" charset="-128"/>
              </a:rPr>
              <a:t>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a:t>
            </a:r>
            <a:r>
              <a:rPr lang="ja-JP" altLang="en-US" sz="1050" dirty="0" smtClean="0">
                <a:latin typeface="メイリオ" pitchFamily="50" charset="-128"/>
                <a:ea typeface="メイリオ" pitchFamily="50" charset="-128"/>
                <a:cs typeface="メイリオ" pitchFamily="50" charset="-128"/>
              </a:rPr>
              <a:t>時</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a:t>
            </a:r>
            <a:r>
              <a:rPr lang="ja-JP" altLang="en-US" sz="1050" dirty="0" smtClean="0">
                <a:latin typeface="メイリオ" pitchFamily="50" charset="-128"/>
                <a:ea typeface="メイリオ" pitchFamily="50" charset="-128"/>
                <a:cs typeface="メイリオ" pitchFamily="50" charset="-128"/>
              </a:rPr>
              <a:t>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a:t>
            </a:r>
            <a:r>
              <a:rPr kumimoji="1"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a:t>
            </a:r>
            <a:r>
              <a:rPr lang="ja-JP" altLang="en-US" sz="1200" dirty="0" smtClean="0">
                <a:latin typeface="メイリオ" pitchFamily="50" charset="-128"/>
                <a:ea typeface="メイリオ" pitchFamily="50" charset="-128"/>
                <a:cs typeface="メイリオ" pitchFamily="50" charset="-128"/>
              </a:rPr>
              <a:t>計測，路面</a:t>
            </a:r>
            <a:r>
              <a:rPr lang="ja-JP" altLang="en-US" sz="1200" dirty="0" smtClean="0">
                <a:latin typeface="メイリオ" pitchFamily="50" charset="-128"/>
                <a:ea typeface="メイリオ" pitchFamily="50" charset="-128"/>
                <a:cs typeface="メイリオ" pitchFamily="50" charset="-128"/>
              </a:rPr>
              <a:t>輝度値変化</a:t>
            </a:r>
            <a:r>
              <a:rPr lang="ja-JP" altLang="en-US" sz="1200" dirty="0" smtClean="0">
                <a:latin typeface="メイリオ" pitchFamily="50" charset="-128"/>
                <a:ea typeface="メイリオ" pitchFamily="50" charset="-128"/>
                <a:cs typeface="メイリオ" pitchFamily="50" charset="-128"/>
              </a:rPr>
              <a:t>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a:t>
            </a:r>
            <a:r>
              <a:rPr lang="ja-JP" altLang="en-US" sz="1200" dirty="0" smtClean="0">
                <a:latin typeface="メイリオ" pitchFamily="50" charset="-128"/>
                <a:ea typeface="メイリオ" pitchFamily="50" charset="-128"/>
                <a:cs typeface="メイリオ" pitchFamily="50" charset="-128"/>
              </a:rPr>
              <a:t>傾き</a:t>
            </a:r>
            <a:r>
              <a:rPr lang="ja-JP" altLang="en-US" sz="1200" dirty="0" smtClean="0">
                <a:latin typeface="メイリオ" pitchFamily="50" charset="-128"/>
                <a:ea typeface="メイリオ" pitchFamily="50" charset="-128"/>
                <a:cs typeface="メイリオ" pitchFamily="50" charset="-128"/>
              </a:rPr>
              <a:t>検知，衝撃吸収，ライン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a:t>
            </a:r>
            <a:r>
              <a:rPr lang="ja-JP" altLang="en-US" sz="1200" dirty="0" smtClean="0">
                <a:latin typeface="メイリオ" pitchFamily="50" charset="-128"/>
                <a:ea typeface="メイリオ" pitchFamily="50" charset="-128"/>
                <a:cs typeface="メイリオ" pitchFamily="50" charset="-128"/>
              </a:rPr>
              <a:t>制御，前方</a:t>
            </a:r>
            <a:r>
              <a:rPr lang="ja-JP" altLang="en-US" sz="1200" dirty="0" smtClean="0">
                <a:latin typeface="メイリオ" pitchFamily="50" charset="-128"/>
                <a:ea typeface="メイリオ" pitchFamily="50" charset="-128"/>
                <a:cs typeface="メイリオ" pitchFamily="50" charset="-128"/>
              </a:rPr>
              <a:t>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a:t>
            </a:r>
            <a:r>
              <a:rPr lang="ja-JP" altLang="en-US" sz="1200" dirty="0" smtClean="0">
                <a:latin typeface="メイリオ" pitchFamily="50" charset="-128"/>
                <a:ea typeface="メイリオ" pitchFamily="50" charset="-128"/>
                <a:cs typeface="メイリオ" pitchFamily="50" charset="-128"/>
              </a:rPr>
              <a:t>検知，方位</a:t>
            </a:r>
            <a:r>
              <a:rPr lang="ja-JP" altLang="en-US" sz="1200" dirty="0" smtClean="0">
                <a:latin typeface="メイリオ" pitchFamily="50" charset="-128"/>
                <a:ea typeface="メイリオ" pitchFamily="50" charset="-128"/>
                <a:cs typeface="メイリオ" pitchFamily="50" charset="-128"/>
              </a:rPr>
              <a:t>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a:t>
            </a:r>
            <a:r>
              <a:rPr lang="ja-JP" altLang="en-US" sz="1200" dirty="0" smtClean="0">
                <a:latin typeface="メイリオ" pitchFamily="50" charset="-128"/>
                <a:ea typeface="メイリオ" pitchFamily="50" charset="-128"/>
                <a:cs typeface="メイリオ" pitchFamily="50" charset="-128"/>
              </a:rPr>
              <a:t>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a:t>
            </a:r>
            <a:r>
              <a:rPr lang="ja-JP" altLang="en-US" sz="1050" u="sng" dirty="0" smtClean="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a:t>
            </a:r>
            <a:r>
              <a:rPr lang="ja-JP" altLang="en-US" sz="2000" dirty="0" smtClean="0">
                <a:latin typeface="メイリオ" pitchFamily="50" charset="-128"/>
                <a:ea typeface="メイリオ" pitchFamily="50" charset="-128"/>
                <a:cs typeface="メイリオ" pitchFamily="50" charset="-128"/>
              </a:rPr>
              <a:t>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a:t>
            </a:r>
            <a:r>
              <a:rPr lang="ja-JP" altLang="en-US" sz="1050" dirty="0" smtClean="0">
                <a:latin typeface="メイリオ" pitchFamily="50" charset="-128"/>
                <a:ea typeface="メイリオ" pitchFamily="50" charset="-128"/>
                <a:cs typeface="メイリオ" pitchFamily="50" charset="-128"/>
              </a:rPr>
              <a:t>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a:t>
            </a:r>
            <a:r>
              <a:rPr lang="ja-JP" altLang="en-US" sz="1050" dirty="0" smtClean="0">
                <a:latin typeface="メイリオ" pitchFamily="50" charset="-128"/>
                <a:ea typeface="メイリオ" pitchFamily="50" charset="-128"/>
                <a:cs typeface="メイリオ" pitchFamily="50" charset="-128"/>
              </a:rPr>
              <a:t>ある．その</a:t>
            </a:r>
            <a:r>
              <a:rPr lang="ja-JP" altLang="en-US" sz="1050" dirty="0" smtClean="0">
                <a:latin typeface="メイリオ" pitchFamily="50" charset="-128"/>
                <a:ea typeface="メイリオ" pitchFamily="50" charset="-128"/>
                <a:cs typeface="メイリオ" pitchFamily="50" charset="-128"/>
              </a:rPr>
              <a:t>結果を単純に範囲に収まるように値を調整してしまう</a:t>
            </a:r>
            <a:r>
              <a:rPr lang="ja-JP" altLang="en-US" sz="1050" dirty="0" smtClean="0">
                <a:latin typeface="メイリオ" pitchFamily="50" charset="-128"/>
                <a:ea typeface="メイリオ" pitchFamily="50" charset="-128"/>
                <a:cs typeface="メイリオ" pitchFamily="50" charset="-128"/>
              </a:rPr>
              <a:t>と，旋回量</a:t>
            </a:r>
            <a:r>
              <a:rPr lang="ja-JP" altLang="en-US" sz="1050" dirty="0" smtClean="0">
                <a:latin typeface="メイリオ" pitchFamily="50" charset="-128"/>
                <a:ea typeface="メイリオ" pitchFamily="50" charset="-128"/>
                <a:cs typeface="メイリオ" pitchFamily="50" charset="-128"/>
              </a:rPr>
              <a:t>が不足し</a:t>
            </a:r>
            <a:r>
              <a:rPr lang="ja-JP" altLang="en-US" sz="1050" dirty="0" smtClean="0">
                <a:latin typeface="メイリオ" pitchFamily="50" charset="-128"/>
                <a:ea typeface="メイリオ" pitchFamily="50" charset="-128"/>
                <a:cs typeface="メイリオ" pitchFamily="50" charset="-128"/>
              </a:rPr>
              <a:t>曲がり切れない．そこで，左右</a:t>
            </a:r>
            <a:r>
              <a:rPr lang="ja-JP" altLang="en-US" sz="1050" dirty="0" smtClean="0">
                <a:latin typeface="メイリオ" pitchFamily="50" charset="-128"/>
                <a:ea typeface="メイリオ" pitchFamily="50" charset="-128"/>
                <a:cs typeface="メイリオ" pitchFamily="50" charset="-128"/>
              </a:rPr>
              <a:t>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a:t>
            </a:r>
            <a:r>
              <a:rPr lang="ja-JP" altLang="en-US" sz="1050" dirty="0" smtClean="0">
                <a:latin typeface="メイリオ" pitchFamily="50" charset="-128"/>
                <a:ea typeface="メイリオ" pitchFamily="50" charset="-128"/>
                <a:cs typeface="メイリオ" pitchFamily="50" charset="-128"/>
              </a:rPr>
              <a:t>超えたら，それ</a:t>
            </a:r>
            <a:r>
              <a:rPr lang="ja-JP" altLang="en-US" sz="1050" dirty="0" smtClean="0">
                <a:latin typeface="メイリオ" pitchFamily="50" charset="-128"/>
                <a:ea typeface="メイリオ" pitchFamily="50" charset="-128"/>
                <a:cs typeface="メイリオ" pitchFamily="50" charset="-128"/>
              </a:rPr>
              <a:t>を反対側のモータの制御量に反映させることで高速走行における旋回制御を実現して</a:t>
            </a:r>
            <a:r>
              <a:rPr lang="ja-JP" altLang="en-US" sz="1050" dirty="0" smtClean="0">
                <a:latin typeface="メイリオ" pitchFamily="50" charset="-128"/>
                <a:ea typeface="メイリオ" pitchFamily="50" charset="-128"/>
                <a:cs typeface="メイリオ" pitchFamily="50" charset="-128"/>
              </a:rPr>
              <a:t>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a:t>
            </a:r>
            <a:r>
              <a:rPr lang="ja-JP" altLang="en-US" sz="1050" dirty="0" smtClean="0">
                <a:latin typeface="メイリオ" pitchFamily="50" charset="-128"/>
                <a:ea typeface="メイリオ" pitchFamily="50" charset="-128"/>
                <a:cs typeface="メイリオ" pitchFamily="50" charset="-128"/>
              </a:rPr>
              <a:t>崩れ，ライン</a:t>
            </a:r>
            <a:r>
              <a:rPr lang="ja-JP" altLang="en-US" sz="1050" dirty="0" smtClean="0">
                <a:latin typeface="メイリオ" pitchFamily="50" charset="-128"/>
                <a:ea typeface="メイリオ" pitchFamily="50" charset="-128"/>
                <a:cs typeface="メイリオ" pitchFamily="50" charset="-128"/>
              </a:rPr>
              <a:t>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a:t>
            </a:r>
            <a:r>
              <a:rPr lang="ja-JP" altLang="en-US" sz="1050" dirty="0" smtClean="0">
                <a:latin typeface="メイリオ" pitchFamily="50" charset="-128"/>
                <a:ea typeface="メイリオ" pitchFamily="50" charset="-128"/>
                <a:cs typeface="メイリオ" pitchFamily="50" charset="-128"/>
              </a:rPr>
              <a:t>ある．そこで，ライン</a:t>
            </a:r>
            <a:r>
              <a:rPr lang="ja-JP" altLang="en-US" sz="1050" dirty="0" smtClean="0">
                <a:latin typeface="メイリオ" pitchFamily="50" charset="-128"/>
                <a:ea typeface="メイリオ" pitchFamily="50" charset="-128"/>
                <a:cs typeface="メイリオ" pitchFamily="50" charset="-128"/>
              </a:rPr>
              <a:t>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a:t>
            </a:r>
            <a:r>
              <a:rPr lang="ja-JP" altLang="en-US" sz="1050" dirty="0" smtClean="0">
                <a:latin typeface="メイリオ" pitchFamily="50" charset="-128"/>
                <a:ea typeface="メイリオ" pitchFamily="50" charset="-128"/>
                <a:cs typeface="メイリオ" pitchFamily="50" charset="-128"/>
              </a:rPr>
              <a:t>ある．しかし，難所</a:t>
            </a:r>
            <a:r>
              <a:rPr lang="ja-JP" altLang="en-US" sz="1050" dirty="0" smtClean="0">
                <a:latin typeface="メイリオ" pitchFamily="50" charset="-128"/>
                <a:ea typeface="メイリオ" pitchFamily="50" charset="-128"/>
                <a:cs typeface="メイリオ" pitchFamily="50" charset="-128"/>
              </a:rPr>
              <a:t>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a:t>
            </a:r>
            <a:r>
              <a:rPr lang="ja-JP" altLang="en-US" sz="1050" dirty="0" smtClean="0">
                <a:latin typeface="メイリオ" pitchFamily="50" charset="-128"/>
                <a:ea typeface="メイリオ" pitchFamily="50" charset="-128"/>
                <a:cs typeface="メイリオ" pitchFamily="50" charset="-128"/>
              </a:rPr>
              <a:t>ある．自己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位置推定に頼らずラインの左右どちらに外れてしまっても復帰できるようにする必要が</a:t>
            </a:r>
            <a:r>
              <a:rPr lang="ja-JP" altLang="en-US" sz="1050" dirty="0" smtClean="0">
                <a:latin typeface="メイリオ" pitchFamily="50" charset="-128"/>
                <a:ea typeface="メイリオ" pitchFamily="50" charset="-128"/>
                <a:cs typeface="メイリオ" pitchFamily="50" charset="-128"/>
              </a:rPr>
              <a:t>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dirty="0" smtClean="0">
                <a:latin typeface="メイリオ" pitchFamily="50" charset="-128"/>
                <a:ea typeface="メイリオ" pitchFamily="50" charset="-128"/>
                <a:cs typeface="メイリオ" pitchFamily="50" charset="-128"/>
              </a:rPr>
              <a:t>低く，車体</a:t>
            </a:r>
            <a:r>
              <a:rPr kumimoji="1" lang="ja-JP" altLang="en-US" sz="800" dirty="0" smtClean="0">
                <a:latin typeface="メイリオ" pitchFamily="50" charset="-128"/>
                <a:ea typeface="メイリオ" pitchFamily="50" charset="-128"/>
                <a:cs typeface="メイリオ" pitchFamily="50" charset="-128"/>
              </a:rPr>
              <a:t>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mc:Choice xmlns:a14="http://schemas.microsoft.com/office/drawing/2010/main"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mc:Choice xmlns:a14="http://schemas.microsoft.com/office/drawing/2010/main"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a:t>
              </a:r>
              <a:r>
                <a:rPr lang="ja-JP" altLang="en-US" sz="1050" dirty="0" smtClean="0">
                  <a:latin typeface="メイリオ" pitchFamily="50" charset="-128"/>
                  <a:ea typeface="メイリオ" pitchFamily="50" charset="-128"/>
                  <a:cs typeface="メイリオ" pitchFamily="50" charset="-128"/>
                </a:rPr>
                <a:t>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3314</TotalTime>
  <Words>1541</Words>
  <Application>Microsoft Office PowerPoint</Application>
  <PresentationFormat>ユーザー設定</PresentationFormat>
  <Paragraphs>257</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105</cp:revision>
  <cp:lastPrinted>2012-09-07T00:42:03Z</cp:lastPrinted>
  <dcterms:created xsi:type="dcterms:W3CDTF">2012-09-03T09:45:52Z</dcterms:created>
  <dcterms:modified xsi:type="dcterms:W3CDTF">2012-09-08T01:10:56Z</dcterms:modified>
</cp:coreProperties>
</file>