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69" r:id="rId6"/>
    <p:sldId id="265" r:id="rId7"/>
    <p:sldId id="268" r:id="rId8"/>
  </p:sldIdLst>
  <p:sldSz cx="13584238" cy="9601200"/>
  <p:notesSz cx="7099300" cy="1023461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9664" autoAdjust="0"/>
  </p:normalViewPr>
  <p:slideViewPr>
    <p:cSldViewPr>
      <p:cViewPr>
        <p:scale>
          <a:sx n="100" d="100"/>
          <a:sy n="100" d="100"/>
        </p:scale>
        <p:origin x="450" y="-144"/>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87165760"/>
        <c:axId val="87166336"/>
      </c:scatterChart>
      <c:valAx>
        <c:axId val="87165760"/>
        <c:scaling>
          <c:orientation val="minMax"/>
        </c:scaling>
        <c:delete val="1"/>
        <c:axPos val="b"/>
        <c:numFmt formatCode="General" sourceLinked="1"/>
        <c:majorTickMark val="out"/>
        <c:minorTickMark val="none"/>
        <c:tickLblPos val="nextTo"/>
        <c:crossAx val="87166336"/>
        <c:crosses val="autoZero"/>
        <c:crossBetween val="midCat"/>
      </c:valAx>
      <c:valAx>
        <c:axId val="87166336"/>
        <c:scaling>
          <c:orientation val="minMax"/>
        </c:scaling>
        <c:delete val="1"/>
        <c:axPos val="l"/>
        <c:numFmt formatCode="General" sourceLinked="1"/>
        <c:majorTickMark val="out"/>
        <c:minorTickMark val="none"/>
        <c:tickLblPos val="nextTo"/>
        <c:crossAx val="8716576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91466752"/>
        <c:axId val="87168064"/>
      </c:lineChart>
      <c:catAx>
        <c:axId val="91466752"/>
        <c:scaling>
          <c:orientation val="minMax"/>
        </c:scaling>
        <c:delete val="1"/>
        <c:axPos val="b"/>
        <c:majorTickMark val="out"/>
        <c:minorTickMark val="none"/>
        <c:tickLblPos val="nextTo"/>
        <c:crossAx val="87168064"/>
        <c:crosses val="autoZero"/>
        <c:auto val="1"/>
        <c:lblAlgn val="ctr"/>
        <c:lblOffset val="100"/>
        <c:noMultiLvlLbl val="0"/>
      </c:catAx>
      <c:valAx>
        <c:axId val="87168064"/>
        <c:scaling>
          <c:orientation val="minMax"/>
        </c:scaling>
        <c:delete val="0"/>
        <c:axPos val="l"/>
        <c:majorGridlines/>
        <c:numFmt formatCode="General" sourceLinked="1"/>
        <c:majorTickMark val="out"/>
        <c:minorTickMark val="none"/>
        <c:tickLblPos val="nextTo"/>
        <c:crossAx val="9146675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7137" cy="511813"/>
          </a:xfrm>
          <a:prstGeom prst="rect">
            <a:avLst/>
          </a:prstGeom>
        </p:spPr>
        <p:txBody>
          <a:bodyPr vert="horz" lIns="95079" tIns="47540" rIns="95079" bIns="4754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0506" y="1"/>
            <a:ext cx="3077137" cy="511813"/>
          </a:xfrm>
          <a:prstGeom prst="rect">
            <a:avLst/>
          </a:prstGeom>
        </p:spPr>
        <p:txBody>
          <a:bodyPr vert="horz" lIns="95079" tIns="47540" rIns="95079" bIns="47540" rtlCol="0"/>
          <a:lstStyle>
            <a:lvl1pPr algn="r">
              <a:defRPr sz="1200"/>
            </a:lvl1pPr>
          </a:lstStyle>
          <a:p>
            <a:fld id="{813C8227-C5FA-4F90-9691-3E218BF9FA91}" type="datetimeFigureOut">
              <a:rPr kumimoji="1" lang="ja-JP" altLang="en-US" smtClean="0"/>
              <a:t>2012/9/9</a:t>
            </a:fld>
            <a:endParaRPr kumimoji="1" lang="ja-JP" altLang="en-US"/>
          </a:p>
        </p:txBody>
      </p:sp>
      <p:sp>
        <p:nvSpPr>
          <p:cNvPr id="4" name="スライド イメージ プレースホルダー 3"/>
          <p:cNvSpPr>
            <a:spLocks noGrp="1" noRot="1" noChangeAspect="1"/>
          </p:cNvSpPr>
          <p:nvPr>
            <p:ph type="sldImg" idx="2"/>
          </p:nvPr>
        </p:nvSpPr>
        <p:spPr>
          <a:xfrm>
            <a:off x="833438" y="766763"/>
            <a:ext cx="5432425" cy="3840162"/>
          </a:xfrm>
          <a:prstGeom prst="rect">
            <a:avLst/>
          </a:prstGeom>
          <a:noFill/>
          <a:ln w="12700">
            <a:solidFill>
              <a:prstClr val="black"/>
            </a:solidFill>
          </a:ln>
        </p:spPr>
        <p:txBody>
          <a:bodyPr vert="horz" lIns="95079" tIns="47540" rIns="95079" bIns="47540" rtlCol="0" anchor="ctr"/>
          <a:lstStyle/>
          <a:p>
            <a:endParaRPr lang="ja-JP" altLang="en-US"/>
          </a:p>
        </p:txBody>
      </p:sp>
      <p:sp>
        <p:nvSpPr>
          <p:cNvPr id="5" name="ノート プレースホルダー 4"/>
          <p:cNvSpPr>
            <a:spLocks noGrp="1"/>
          </p:cNvSpPr>
          <p:nvPr>
            <p:ph type="body" sz="quarter" idx="3"/>
          </p:nvPr>
        </p:nvSpPr>
        <p:spPr>
          <a:xfrm>
            <a:off x="709599" y="4861400"/>
            <a:ext cx="5680103" cy="4606317"/>
          </a:xfrm>
          <a:prstGeom prst="rect">
            <a:avLst/>
          </a:prstGeom>
        </p:spPr>
        <p:txBody>
          <a:bodyPr vert="horz" lIns="95079" tIns="47540" rIns="95079" bIns="4754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55"/>
            <a:ext cx="3077137" cy="511812"/>
          </a:xfrm>
          <a:prstGeom prst="rect">
            <a:avLst/>
          </a:prstGeom>
        </p:spPr>
        <p:txBody>
          <a:bodyPr vert="horz" lIns="95079" tIns="47540" rIns="95079" bIns="4754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0506" y="9721155"/>
            <a:ext cx="3077137" cy="511812"/>
          </a:xfrm>
          <a:prstGeom prst="rect">
            <a:avLst/>
          </a:prstGeom>
        </p:spPr>
        <p:txBody>
          <a:bodyPr vert="horz" lIns="95079" tIns="47540" rIns="95079" bIns="4754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33438" y="766763"/>
            <a:ext cx="5432425" cy="38401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8"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4"/>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29" y="1920282"/>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8" y="1920283"/>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3"/>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6" y="6892070"/>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2359554"/>
              </p:ext>
            </p:extLst>
          </p:nvPr>
        </p:nvGraphicFramePr>
        <p:xfrm>
          <a:off x="8935914" y="7172746"/>
          <a:ext cx="4520753" cy="1959479"/>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車体を安定して前後方向に傾ける</a:t>
                      </a:r>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車体仰角制御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4"/>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0"/>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2" y="5498283"/>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4"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0" y="2873758"/>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1" y="1586521"/>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2"/>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1" y="2893048"/>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1"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8"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4"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8"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2" y="6197277"/>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2"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5"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1" y="9049074"/>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8"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3"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2"/>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33935942"/>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a:t>
                      </a:r>
                      <a:r>
                        <a:rPr kumimoji="1" lang="en-US" altLang="ja-JP" sz="900" dirty="0" err="1" smtClean="0"/>
                        <a:t>ku</a:t>
                      </a:r>
                      <a:r>
                        <a:rPr kumimoji="1" lang="ja-JP" altLang="en-US" sz="900" dirty="0" smtClean="0"/>
                        <a:t>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1"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2"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7"/>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7" y="7979987"/>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4" y="6168754"/>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7"/>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7"/>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4"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9"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4" y="7145112"/>
            <a:ext cx="1885603"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3"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80401"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6616" y="8833048"/>
            <a:ext cx="2593975" cy="689455"/>
          </a:xfrm>
          <a:prstGeom prst="rect">
            <a:avLst/>
          </a:prstGeom>
        </p:spPr>
      </p:pic>
      <p:sp>
        <p:nvSpPr>
          <p:cNvPr id="23" name="正方形/長方形 22"/>
          <p:cNvSpPr/>
          <p:nvPr/>
        </p:nvSpPr>
        <p:spPr>
          <a:xfrm>
            <a:off x="8220289"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7215" y="4296544"/>
            <a:ext cx="1627718" cy="705118"/>
          </a:xfrm>
          <a:prstGeom prst="rect">
            <a:avLst/>
          </a:prstGeom>
        </p:spPr>
      </p:pic>
      <p:sp>
        <p:nvSpPr>
          <p:cNvPr id="26" name="角丸四角形 25"/>
          <p:cNvSpPr/>
          <p:nvPr/>
        </p:nvSpPr>
        <p:spPr>
          <a:xfrm>
            <a:off x="916120" y="2037069"/>
            <a:ext cx="2491623" cy="891323"/>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危険要素</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段差進入</a:t>
            </a:r>
            <a:r>
              <a:rPr lang="ja-JP" altLang="en-US" sz="1000" dirty="0" smtClean="0">
                <a:latin typeface="メイリオ" pitchFamily="50" charset="-128"/>
                <a:ea typeface="メイリオ" pitchFamily="50" charset="-128"/>
                <a:cs typeface="メイリオ" pitchFamily="50" charset="-128"/>
              </a:rPr>
              <a:t>時</a:t>
            </a:r>
            <a:r>
              <a:rPr lang="ja-JP" altLang="en-US" sz="1000" dirty="0" smtClean="0">
                <a:latin typeface="メイリオ" pitchFamily="50" charset="-128"/>
                <a:ea typeface="メイリオ" pitchFamily="50" charset="-128"/>
                <a:cs typeface="メイリオ" pitchFamily="50" charset="-128"/>
              </a:rPr>
              <a:t>の速度不足</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直角部分を</a:t>
            </a:r>
            <a:r>
              <a:rPr lang="ja-JP" altLang="en-US" sz="1000" dirty="0" smtClean="0">
                <a:latin typeface="メイリオ" pitchFamily="50" charset="-128"/>
                <a:ea typeface="メイリオ" pitchFamily="50" charset="-128"/>
                <a:cs typeface="メイリオ" pitchFamily="50" charset="-128"/>
              </a:rPr>
              <a:t>曲がり切れない</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段差落下時に車体が</a:t>
            </a:r>
            <a:r>
              <a:rPr lang="ja-JP" altLang="en-US" sz="1000" dirty="0" smtClean="0">
                <a:latin typeface="メイリオ" pitchFamily="50" charset="-128"/>
                <a:ea typeface="メイリオ" pitchFamily="50" charset="-128"/>
                <a:cs typeface="メイリオ" pitchFamily="50" charset="-128"/>
              </a:rPr>
              <a:t>不安定になる</a:t>
            </a:r>
            <a:endParaRPr lang="en-US" altLang="ja-JP" sz="100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段差</a:t>
            </a:r>
            <a:r>
              <a:rPr lang="ja-JP" altLang="en-US" sz="1000" dirty="0">
                <a:latin typeface="メイリオ" pitchFamily="50" charset="-128"/>
                <a:ea typeface="メイリオ" pitchFamily="50" charset="-128"/>
                <a:cs typeface="メイリオ" pitchFamily="50" charset="-128"/>
              </a:rPr>
              <a:t>落下後に車体がライン上に</a:t>
            </a:r>
            <a:r>
              <a:rPr lang="ja-JP" altLang="en-US" sz="1000" dirty="0" smtClean="0">
                <a:latin typeface="メイリオ" pitchFamily="50" charset="-128"/>
                <a:ea typeface="メイリオ" pitchFamily="50" charset="-128"/>
                <a:cs typeface="メイリオ" pitchFamily="50" charset="-128"/>
              </a:rPr>
              <a:t>いない</a:t>
            </a:r>
            <a:endParaRPr lang="ja-JP" altLang="en-US" sz="1000" dirty="0">
              <a:latin typeface="メイリオ" pitchFamily="50" charset="-128"/>
              <a:ea typeface="メイリオ" pitchFamily="50" charset="-128"/>
              <a:cs typeface="メイリオ" pitchFamily="50" charset="-128"/>
            </a:endParaRPr>
          </a:p>
        </p:txBody>
      </p:sp>
      <p:sp>
        <p:nvSpPr>
          <p:cNvPr id="28" name="角丸四角形 27"/>
          <p:cNvSpPr/>
          <p:nvPr/>
        </p:nvSpPr>
        <p:spPr>
          <a:xfrm>
            <a:off x="730669" y="5541582"/>
            <a:ext cx="2821089" cy="146748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ペットボトル検知で誤検知</a:t>
            </a:r>
            <a:r>
              <a:rPr lang="en-US" altLang="ja-JP" sz="1000" dirty="0">
                <a:latin typeface="メイリオ" pitchFamily="50" charset="-128"/>
                <a:ea typeface="メイリオ" pitchFamily="50" charset="-128"/>
                <a:cs typeface="メイリオ" pitchFamily="50" charset="-128"/>
              </a:rPr>
              <a:t>:</a:t>
            </a:r>
            <a:br>
              <a:rPr lang="en-US" altLang="ja-JP" sz="1000" dirty="0">
                <a:latin typeface="メイリオ" pitchFamily="50" charset="-128"/>
                <a:ea typeface="メイリオ" pitchFamily="50" charset="-128"/>
                <a:cs typeface="メイリオ" pitchFamily="50" charset="-128"/>
              </a:rPr>
            </a:br>
            <a:r>
              <a:rPr lang="ja-JP" altLang="en-US" sz="1000" dirty="0">
                <a:latin typeface="メイリオ" pitchFamily="50" charset="-128"/>
                <a:ea typeface="メイリオ" pitchFamily="50" charset="-128"/>
                <a:cs typeface="メイリオ" pitchFamily="50" charset="-128"/>
              </a:rPr>
              <a:t>ライン消滅エリアでのコース選択</a:t>
            </a:r>
            <a:r>
              <a:rPr lang="ja-JP" altLang="en-US" sz="1000" dirty="0" smtClean="0">
                <a:latin typeface="メイリオ" pitchFamily="50" charset="-128"/>
                <a:ea typeface="メイリオ" pitchFamily="50" charset="-128"/>
                <a:cs typeface="メイリオ" pitchFamily="50" charset="-128"/>
              </a:rPr>
              <a:t>ミス</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a:t>
            </a:r>
            <a:r>
              <a:rPr lang="ja-JP" altLang="en-US" sz="1000" dirty="0">
                <a:solidFill>
                  <a:srgbClr val="FF0000"/>
                </a:solidFill>
                <a:latin typeface="メイリオ" pitchFamily="50" charset="-128"/>
                <a:ea typeface="メイリオ" pitchFamily="50" charset="-128"/>
                <a:cs typeface="メイリオ" pitchFamily="50" charset="-128"/>
              </a:rPr>
              <a:t>タイム</a:t>
            </a:r>
            <a:r>
              <a:rPr lang="ja-JP" altLang="en-US" sz="1000" dirty="0" smtClean="0">
                <a:solidFill>
                  <a:srgbClr val="FF0000"/>
                </a:solidFill>
                <a:latin typeface="メイリオ" pitchFamily="50" charset="-128"/>
                <a:ea typeface="メイリオ" pitchFamily="50" charset="-128"/>
                <a:cs typeface="メイリオ" pitchFamily="50" charset="-128"/>
              </a:rPr>
              <a:t>増加</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ターンエリアでの走行失敗</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コースアウト</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ターンエリア終了後</a:t>
            </a:r>
            <a:r>
              <a:rPr lang="ja-JP" altLang="en-US" sz="1000" dirty="0" smtClean="0">
                <a:latin typeface="メイリオ" pitchFamily="50" charset="-128"/>
                <a:ea typeface="メイリオ" pitchFamily="50" charset="-128"/>
                <a:cs typeface="メイリオ" pitchFamily="50" charset="-128"/>
              </a:rPr>
              <a:t>に車体が</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ライントレース走行を再開できない</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en-US" altLang="ja-JP" sz="1000" dirty="0" smtClean="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コースアウト</a:t>
            </a:r>
          </a:p>
        </p:txBody>
      </p:sp>
      <p:sp>
        <p:nvSpPr>
          <p:cNvPr id="29" name="角丸四角形 28"/>
          <p:cNvSpPr/>
          <p:nvPr/>
        </p:nvSpPr>
        <p:spPr>
          <a:xfrm>
            <a:off x="3623767" y="5556021"/>
            <a:ext cx="3166667" cy="972773"/>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TW"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zh-TW" altLang="en-US" sz="1100" dirty="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回避実現</a:t>
            </a: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ペットボトル検知の精度向上（詳細有り）</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曲率制御に</a:t>
            </a:r>
            <a:r>
              <a:rPr lang="ja-JP" altLang="en-US" sz="1000" dirty="0" smtClean="0">
                <a:latin typeface="メイリオ" pitchFamily="50" charset="-128"/>
                <a:ea typeface="メイリオ" pitchFamily="50" charset="-128"/>
                <a:cs typeface="メイリオ" pitchFamily="50" charset="-128"/>
              </a:rPr>
              <a:t>よって擬似</a:t>
            </a:r>
            <a:r>
              <a:rPr lang="ja-JP" altLang="en-US" sz="1000" dirty="0">
                <a:latin typeface="メイリオ" pitchFamily="50" charset="-128"/>
                <a:ea typeface="メイリオ" pitchFamily="50" charset="-128"/>
                <a:cs typeface="メイリオ" pitchFamily="50" charset="-128"/>
              </a:rPr>
              <a:t>ライントレースを実現</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擬似ライントレース</a:t>
            </a:r>
            <a:r>
              <a:rPr lang="ja-JP" altLang="en-US" sz="1000" dirty="0" smtClean="0">
                <a:latin typeface="メイリオ" pitchFamily="50" charset="-128"/>
                <a:ea typeface="メイリオ" pitchFamily="50" charset="-128"/>
                <a:cs typeface="メイリオ" pitchFamily="50" charset="-128"/>
              </a:rPr>
              <a:t>終了後車体</a:t>
            </a:r>
            <a:r>
              <a:rPr lang="ja-JP" altLang="en-US" sz="1000" dirty="0">
                <a:latin typeface="メイリオ" pitchFamily="50" charset="-128"/>
                <a:ea typeface="メイリオ" pitchFamily="50" charset="-128"/>
                <a:cs typeface="メイリオ" pitchFamily="50" charset="-128"/>
              </a:rPr>
              <a:t>はライン上にいる</a:t>
            </a:r>
            <a:r>
              <a:rPr lang="ja-JP" altLang="en-US" sz="1000" dirty="0" smtClean="0">
                <a:latin typeface="メイリオ" pitchFamily="50" charset="-128"/>
                <a:ea typeface="メイリオ" pitchFamily="50" charset="-128"/>
                <a:cs typeface="メイリオ" pitchFamily="50" charset="-128"/>
              </a:rPr>
              <a:t>ためその</a:t>
            </a:r>
            <a:r>
              <a:rPr lang="ja-JP" altLang="en-US" sz="1000" dirty="0">
                <a:latin typeface="メイリオ" pitchFamily="50" charset="-128"/>
                <a:ea typeface="メイリオ" pitchFamily="50" charset="-128"/>
                <a:cs typeface="メイリオ" pitchFamily="50" charset="-128"/>
              </a:rPr>
              <a:t>まま再開可能</a:t>
            </a:r>
          </a:p>
        </p:txBody>
      </p:sp>
      <p:sp>
        <p:nvSpPr>
          <p:cNvPr id="31" name="角丸四角形 30"/>
          <p:cNvSpPr/>
          <p:nvPr/>
        </p:nvSpPr>
        <p:spPr>
          <a:xfrm>
            <a:off x="11385987" y="5566695"/>
            <a:ext cx="2174884" cy="1669477"/>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1</a:t>
            </a:r>
            <a:r>
              <a:rPr lang="ja-JP" altLang="en-US" sz="1000" dirty="0">
                <a:latin typeface="メイリオ" pitchFamily="50" charset="-128"/>
                <a:ea typeface="メイリオ" pitchFamily="50" charset="-128"/>
                <a:cs typeface="メイリオ" pitchFamily="50" charset="-128"/>
              </a:rPr>
              <a:t>と同様</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倒立制御での</a:t>
            </a:r>
            <a:r>
              <a:rPr lang="ja-JP" altLang="en-US" sz="1000" dirty="0" smtClean="0">
                <a:latin typeface="メイリオ" pitchFamily="50" charset="-128"/>
                <a:ea typeface="メイリオ" pitchFamily="50" charset="-128"/>
                <a:cs typeface="メイリオ" pitchFamily="50" charset="-128"/>
              </a:rPr>
              <a:t>ジャイロ</a:t>
            </a:r>
            <a:r>
              <a:rPr lang="en-US" altLang="ja-JP" sz="1000" dirty="0">
                <a:latin typeface="メイリオ" pitchFamily="50" charset="-128"/>
                <a:ea typeface="メイリオ" pitchFamily="50" charset="-128"/>
                <a:cs typeface="メイリオ" pitchFamily="50" charset="-128"/>
              </a:rPr>
              <a:t/>
            </a:r>
            <a:br>
              <a:rPr lang="en-US" altLang="ja-JP" sz="1000" dirty="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オフセット値を変更</a:t>
            </a:r>
            <a:r>
              <a:rPr lang="ja-JP" altLang="en-US" sz="1000" dirty="0">
                <a:latin typeface="メイリオ" pitchFamily="50" charset="-128"/>
                <a:ea typeface="メイリオ" pitchFamily="50" charset="-128"/>
                <a:cs typeface="メイリオ" pitchFamily="50" charset="-128"/>
              </a:rPr>
              <a:t>し</a:t>
            </a:r>
            <a:r>
              <a:rPr lang="ja-JP" altLang="en-US" sz="1000" dirty="0" smtClean="0">
                <a:latin typeface="メイリオ" pitchFamily="50" charset="-128"/>
                <a:ea typeface="メイリオ" pitchFamily="50" charset="-128"/>
                <a:cs typeface="メイリオ" pitchFamily="50" charset="-128"/>
              </a:rPr>
              <a:t>、</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斜面</a:t>
            </a:r>
            <a:r>
              <a:rPr lang="ja-JP" altLang="en-US" sz="1000" dirty="0">
                <a:latin typeface="メイリオ" pitchFamily="50" charset="-128"/>
                <a:ea typeface="メイリオ" pitchFamily="50" charset="-128"/>
                <a:cs typeface="メイリオ" pitchFamily="50" charset="-128"/>
              </a:rPr>
              <a:t>に合った</a:t>
            </a:r>
            <a:r>
              <a:rPr lang="ja-JP" altLang="en-US" sz="1000" dirty="0" smtClean="0">
                <a:latin typeface="メイリオ" pitchFamily="50" charset="-128"/>
                <a:ea typeface="メイリオ" pitchFamily="50" charset="-128"/>
                <a:cs typeface="メイリオ" pitchFamily="50" charset="-128"/>
              </a:rPr>
              <a:t>倒立制御を実行</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衝撃吸収動作を実行</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5</a:t>
            </a:r>
            <a:r>
              <a:rPr lang="ja-JP" altLang="en-US" sz="1000" dirty="0">
                <a:latin typeface="メイリオ" pitchFamily="50" charset="-128"/>
                <a:ea typeface="メイリオ" pitchFamily="50" charset="-128"/>
                <a:cs typeface="メイリオ" pitchFamily="50" charset="-128"/>
              </a:rPr>
              <a:t>と同様</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6</a:t>
            </a:r>
            <a:r>
              <a:rPr lang="ja-JP" altLang="en-US" sz="1000" dirty="0">
                <a:latin typeface="メイリオ" pitchFamily="50" charset="-128"/>
                <a:ea typeface="メイリオ" pitchFamily="50" charset="-128"/>
                <a:cs typeface="メイリオ" pitchFamily="50" charset="-128"/>
              </a:rPr>
              <a:t>と同様</a:t>
            </a: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8176599" y="1884233"/>
            <a:ext cx="2920262" cy="1166108"/>
          </a:xfrm>
          <a:prstGeom prst="roundRect">
            <a:avLst>
              <a:gd name="adj" fmla="val 24135"/>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a:t>
            </a:r>
            <a:r>
              <a:rPr lang="ja-JP" altLang="en-US" sz="1000" dirty="0" smtClean="0">
                <a:latin typeface="メイリオ" pitchFamily="50" charset="-128"/>
                <a:ea typeface="メイリオ" pitchFamily="50" charset="-128"/>
                <a:cs typeface="メイリオ" pitchFamily="50" charset="-128"/>
              </a:rPr>
              <a:t>検知</a:t>
            </a:r>
            <a:r>
              <a:rPr lang="ja-JP" altLang="en-US" sz="1000" dirty="0" smtClean="0">
                <a:latin typeface="メイリオ" pitchFamily="50" charset="-128"/>
                <a:ea typeface="メイリオ" pitchFamily="50" charset="-128"/>
                <a:cs typeface="メイリオ" pitchFamily="50" charset="-128"/>
              </a:rPr>
              <a:t>の失敗</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ゲート通過角度への尻尾角度制御</a:t>
            </a:r>
            <a:r>
              <a:rPr lang="ja-JP" altLang="en-US" sz="1000" dirty="0" smtClean="0">
                <a:latin typeface="メイリオ" pitchFamily="50" charset="-128"/>
                <a:ea typeface="メイリオ" pitchFamily="50" charset="-128"/>
                <a:cs typeface="メイリオ" pitchFamily="50" charset="-128"/>
              </a:rPr>
              <a:t>失敗</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通常</a:t>
            </a:r>
            <a:r>
              <a:rPr lang="ja-JP" altLang="en-US" sz="1000" dirty="0">
                <a:latin typeface="メイリオ" pitchFamily="50" charset="-128"/>
                <a:ea typeface="メイリオ" pitchFamily="50" charset="-128"/>
                <a:cs typeface="メイリオ" pitchFamily="50" charset="-128"/>
              </a:rPr>
              <a:t>走行角度</a:t>
            </a:r>
            <a:r>
              <a:rPr lang="ja-JP" altLang="en-US" sz="1000" dirty="0" smtClean="0">
                <a:latin typeface="メイリオ" pitchFamily="50" charset="-128"/>
                <a:ea typeface="メイリオ" pitchFamily="50" charset="-128"/>
                <a:cs typeface="メイリオ" pitchFamily="50" charset="-128"/>
              </a:rPr>
              <a:t>への</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尻尾</a:t>
            </a:r>
            <a:r>
              <a:rPr lang="ja-JP" altLang="en-US" sz="1000" dirty="0">
                <a:latin typeface="メイリオ" pitchFamily="50" charset="-128"/>
                <a:ea typeface="メイリオ" pitchFamily="50" charset="-128"/>
                <a:cs typeface="メイリオ" pitchFamily="50" charset="-128"/>
              </a:rPr>
              <a:t>角度制御</a:t>
            </a:r>
            <a:r>
              <a:rPr lang="ja-JP" altLang="en-US" sz="1000" dirty="0" smtClean="0">
                <a:latin typeface="メイリオ" pitchFamily="50" charset="-128"/>
                <a:ea typeface="メイリオ" pitchFamily="50" charset="-128"/>
                <a:cs typeface="メイリオ" pitchFamily="50" charset="-128"/>
              </a:rPr>
              <a:t>失敗</a:t>
            </a:r>
            <a:endParaRPr lang="ja-JP" altLang="en-US" sz="1000" dirty="0">
              <a:latin typeface="メイリオ" pitchFamily="50" charset="-128"/>
              <a:ea typeface="メイリオ" pitchFamily="50" charset="-128"/>
              <a:cs typeface="メイリオ" pitchFamily="50" charset="-128"/>
            </a:endParaRPr>
          </a:p>
        </p:txBody>
      </p:sp>
      <p:sp>
        <p:nvSpPr>
          <p:cNvPr id="40" name="角丸四角形 39"/>
          <p:cNvSpPr/>
          <p:nvPr/>
        </p:nvSpPr>
        <p:spPr>
          <a:xfrm>
            <a:off x="11357521" y="1647326"/>
            <a:ext cx="2147300" cy="1269019"/>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1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1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ゲートを検知する適切な距離を調査し、実装</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車体仰角制御で</a:t>
            </a:r>
            <a:br>
              <a:rPr lang="ja-JP" altLang="en-US" sz="1000" dirty="0">
                <a:latin typeface="メイリオ" pitchFamily="50" charset="-128"/>
                <a:ea typeface="メイリオ" pitchFamily="50" charset="-128"/>
                <a:cs typeface="メイリオ" pitchFamily="50" charset="-128"/>
              </a:rPr>
            </a:br>
            <a:r>
              <a:rPr lang="ja-JP" altLang="en-US" sz="1000">
                <a:latin typeface="メイリオ" pitchFamily="50" charset="-128"/>
                <a:ea typeface="メイリオ" pitchFamily="50" charset="-128"/>
                <a:cs typeface="メイリオ" pitchFamily="50" charset="-128"/>
              </a:rPr>
              <a:t>安定性</a:t>
            </a:r>
            <a:r>
              <a:rPr lang="ja-JP" altLang="en-US" sz="1000" smtClean="0">
                <a:latin typeface="メイリオ" pitchFamily="50" charset="-128"/>
                <a:ea typeface="メイリオ" pitchFamily="50" charset="-128"/>
                <a:cs typeface="メイリオ" pitchFamily="50" charset="-128"/>
              </a:rPr>
              <a:t>実現</a:t>
            </a:r>
            <a:endParaRPr lang="en-US" altLang="ja-JP" sz="100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00" dirty="0" smtClean="0">
                <a:latin typeface="メイリオ" pitchFamily="50" charset="-128"/>
                <a:ea typeface="メイリオ" pitchFamily="50" charset="-128"/>
                <a:cs typeface="メイリオ" pitchFamily="50" charset="-128"/>
              </a:rPr>
              <a:t>2</a:t>
            </a:r>
            <a:r>
              <a:rPr lang="ja-JP" altLang="en-US" sz="1000" dirty="0">
                <a:latin typeface="メイリオ" pitchFamily="50" charset="-128"/>
                <a:ea typeface="メイリオ" pitchFamily="50" charset="-128"/>
                <a:cs typeface="メイリオ" pitchFamily="50" charset="-128"/>
              </a:rPr>
              <a:t>と同様</a:t>
            </a:r>
          </a:p>
        </p:txBody>
      </p:sp>
      <p:sp>
        <p:nvSpPr>
          <p:cNvPr id="42" name="テキスト ボックス 41"/>
          <p:cNvSpPr txBox="1"/>
          <p:nvPr/>
        </p:nvSpPr>
        <p:spPr>
          <a:xfrm>
            <a:off x="8230613" y="1797295"/>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2"/>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5"/>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5"/>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4"/>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1334873" y="4642070"/>
            <a:ext cx="2176302" cy="403128"/>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車体仰角制御</a:t>
            </a:r>
            <a:endParaRPr kumimoji="1" lang="ja-JP" altLang="en-US" sz="105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804213" y="9121953"/>
            <a:ext cx="1641108" cy="403678"/>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ライン復帰</a:t>
            </a:r>
            <a:endParaRPr kumimoji="1" lang="en-US" altLang="ja-JP" sz="1050" dirty="0" smtClean="0">
              <a:latin typeface="メイリオ" pitchFamily="50" charset="-128"/>
              <a:ea typeface="メイリオ" pitchFamily="50" charset="-128"/>
              <a:cs typeface="メイリオ" pitchFamily="50" charset="-128"/>
            </a:endParaRPr>
          </a:p>
          <a:p>
            <a:endParaRPr kumimoji="1" lang="ja-JP" altLang="en-US" sz="105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0496" y="3000454"/>
            <a:ext cx="2187185" cy="746734"/>
          </a:xfrm>
          <a:prstGeom prst="rect">
            <a:avLst/>
          </a:prstGeom>
        </p:spPr>
      </p:pic>
      <p:sp>
        <p:nvSpPr>
          <p:cNvPr id="30" name="角丸四角形 29"/>
          <p:cNvSpPr/>
          <p:nvPr/>
        </p:nvSpPr>
        <p:spPr>
          <a:xfrm>
            <a:off x="8285620" y="5560778"/>
            <a:ext cx="3028360" cy="155258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シーソー進入時</a:t>
            </a:r>
            <a:r>
              <a:rPr lang="ja-JP" altLang="en-US" sz="1000" dirty="0">
                <a:latin typeface="メイリオ" pitchFamily="50" charset="-128"/>
                <a:ea typeface="メイリオ" pitchFamily="50" charset="-128"/>
                <a:cs typeface="メイリオ" pitchFamily="50" charset="-128"/>
              </a:rPr>
              <a:t>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シーソーの傾きによって車体が不安定</a:t>
            </a:r>
            <a:r>
              <a:rPr lang="en-US" altLang="ja-JP" sz="1000" dirty="0" smtClean="0">
                <a:latin typeface="メイリオ" pitchFamily="50" charset="-128"/>
                <a:ea typeface="メイリオ" pitchFamily="50" charset="-128"/>
                <a:cs typeface="メイリオ" pitchFamily="50" charset="-128"/>
              </a:rPr>
              <a:t>:</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落下</a:t>
            </a:r>
            <a:r>
              <a:rPr lang="ja-JP" altLang="en-US" sz="1000" dirty="0">
                <a:latin typeface="メイリオ" pitchFamily="50" charset="-128"/>
                <a:ea typeface="メイリオ" pitchFamily="50" charset="-128"/>
                <a:cs typeface="メイリオ" pitchFamily="50" charset="-128"/>
              </a:rPr>
              <a:t>及び</a:t>
            </a:r>
            <a:r>
              <a:rPr lang="ja-JP" altLang="en-US" sz="1000" dirty="0" smtClean="0">
                <a:latin typeface="メイリオ" pitchFamily="50" charset="-128"/>
                <a:ea typeface="メイリオ" pitchFamily="50" charset="-128"/>
                <a:cs typeface="メイリオ" pitchFamily="50" charset="-128"/>
              </a:rPr>
              <a:t>転倒</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シーソー降下時に車体が不安定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落下及び転倒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シーソー落下時に車体が不安定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シーソー落下後に車体がライン上にいない</a:t>
            </a:r>
            <a:r>
              <a:rPr lang="en-US" altLang="ja-JP" sz="1000" dirty="0" smtClean="0">
                <a:latin typeface="メイリオ" pitchFamily="50" charset="-128"/>
                <a:ea typeface="メイリオ" pitchFamily="50" charset="-128"/>
                <a:cs typeface="メイリオ" pitchFamily="50" charset="-128"/>
              </a:rPr>
              <a:t>:</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コースアウト</a:t>
            </a:r>
            <a:endParaRPr lang="ja-JP" altLang="en-US" sz="1000" dirty="0">
              <a:latin typeface="メイリオ" pitchFamily="50" charset="-128"/>
              <a:ea typeface="メイリオ" pitchFamily="50" charset="-128"/>
              <a:cs typeface="メイリオ" pitchFamily="50" charset="-128"/>
            </a:endParaRPr>
          </a:p>
        </p:txBody>
      </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7907" y="7082289"/>
            <a:ext cx="2514692" cy="189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669" y="3042846"/>
            <a:ext cx="3024008" cy="207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2279" y="2928392"/>
            <a:ext cx="2681059" cy="136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角丸四角形 3"/>
          <p:cNvSpPr/>
          <p:nvPr/>
        </p:nvSpPr>
        <p:spPr>
          <a:xfrm>
            <a:off x="4339019" y="2114730"/>
            <a:ext cx="3709021" cy="705114"/>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00" dirty="0" smtClean="0">
                <a:latin typeface="+mn-ea"/>
              </a:rPr>
              <a:t>・段差進入時の適切な速度の</a:t>
            </a:r>
            <a:r>
              <a:rPr lang="ja-JP" altLang="en-US" sz="1000" dirty="0" smtClean="0">
                <a:latin typeface="+mn-ea"/>
              </a:rPr>
              <a:t>実現</a:t>
            </a:r>
            <a:endParaRPr lang="en-US" altLang="ja-JP" sz="1000" dirty="0" smtClean="0">
              <a:latin typeface="+mn-ea"/>
            </a:endParaRPr>
          </a:p>
          <a:p>
            <a:r>
              <a:rPr lang="ja-JP" altLang="en-US" sz="900" dirty="0">
                <a:latin typeface="+mn-ea"/>
              </a:rPr>
              <a:t>段差</a:t>
            </a:r>
            <a:r>
              <a:rPr lang="ja-JP" altLang="en-US" sz="900" dirty="0" smtClean="0">
                <a:latin typeface="+mn-ea"/>
              </a:rPr>
              <a:t>を上るためには必要がある。そこ</a:t>
            </a:r>
            <a:r>
              <a:rPr lang="ja-JP" altLang="en-US" sz="900" dirty="0" smtClean="0">
                <a:latin typeface="+mn-ea"/>
              </a:rPr>
              <a:t>で倒立制御で用いるジャイロセンサのオフセット値を調節し、車体</a:t>
            </a:r>
            <a:r>
              <a:rPr lang="ja-JP" altLang="en-US" sz="900" dirty="0" smtClean="0">
                <a:latin typeface="+mn-ea"/>
              </a:rPr>
              <a:t>を前傾</a:t>
            </a:r>
            <a:r>
              <a:rPr lang="ja-JP" altLang="en-US" sz="900" dirty="0" smtClean="0">
                <a:latin typeface="+mn-ea"/>
              </a:rPr>
              <a:t>させることで短距離での</a:t>
            </a:r>
            <a:r>
              <a:rPr lang="ja-JP" altLang="en-US" sz="900" dirty="0" smtClean="0">
                <a:latin typeface="+mn-ea"/>
              </a:rPr>
              <a:t>加速を実現した。</a:t>
            </a:r>
            <a:endParaRPr lang="ja-JP" altLang="en-US" sz="900" dirty="0" smtClean="0">
              <a:latin typeface="+mn-ea"/>
            </a:endParaRPr>
          </a:p>
        </p:txBody>
      </p:sp>
      <p:sp>
        <p:nvSpPr>
          <p:cNvPr id="34" name="1 つの角を切り取った四角形 33"/>
          <p:cNvSpPr/>
          <p:nvPr/>
        </p:nvSpPr>
        <p:spPr>
          <a:xfrm>
            <a:off x="6360071" y="4584576"/>
            <a:ext cx="1512168" cy="352559"/>
          </a:xfrm>
          <a:prstGeom prst="snip1Rect">
            <a:avLst/>
          </a:prstGeom>
        </p:spPr>
        <p:style>
          <a:lnRef idx="1">
            <a:schemeClr val="accent6"/>
          </a:lnRef>
          <a:fillRef idx="2">
            <a:schemeClr val="accent6"/>
          </a:fillRef>
          <a:effectRef idx="1">
            <a:schemeClr val="accent6"/>
          </a:effectRef>
          <a:fontRef idx="minor">
            <a:schemeClr val="dk1"/>
          </a:fontRef>
        </p:style>
        <p:txBody>
          <a:bodyPr lIns="72000" tIns="0" rIns="0" bIns="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ライン復帰</a:t>
            </a:r>
            <a:endParaRPr kumimoji="1" lang="en-US" altLang="ja-JP" sz="1050" dirty="0" smtClean="0">
              <a:latin typeface="メイリオ" pitchFamily="50" charset="-128"/>
              <a:ea typeface="メイリオ" pitchFamily="50" charset="-128"/>
              <a:cs typeface="メイリオ" pitchFamily="50" charset="-128"/>
            </a:endParaRPr>
          </a:p>
        </p:txBody>
      </p:sp>
      <p:sp>
        <p:nvSpPr>
          <p:cNvPr id="35" name="角丸四角形 34"/>
          <p:cNvSpPr/>
          <p:nvPr/>
        </p:nvSpPr>
        <p:spPr>
          <a:xfrm>
            <a:off x="10990387" y="3050341"/>
            <a:ext cx="2521282" cy="1462227"/>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・ゲート通過角度での走行安定化</a:t>
            </a:r>
            <a:r>
              <a:rPr lang="en-US" altLang="ja-JP" sz="1050" dirty="0" smtClean="0">
                <a:latin typeface="+mn-ea"/>
              </a:rPr>
              <a:t/>
            </a:r>
            <a:br>
              <a:rPr lang="en-US" altLang="ja-JP" sz="1050" dirty="0" smtClean="0">
                <a:latin typeface="+mn-ea"/>
              </a:rPr>
            </a:br>
            <a:r>
              <a:rPr lang="ja-JP" altLang="en-US" sz="1000" dirty="0" smtClean="0">
                <a:latin typeface="+mn-ea"/>
              </a:rPr>
              <a:t>（ルックアップゲート危険回避実現</a:t>
            </a:r>
            <a:r>
              <a:rPr lang="en-US" altLang="ja-JP" sz="1000" dirty="0">
                <a:latin typeface="+mn-ea"/>
              </a:rPr>
              <a:t>3</a:t>
            </a:r>
            <a:r>
              <a:rPr lang="ja-JP" altLang="en-US" sz="1000" dirty="0" smtClean="0">
                <a:latin typeface="+mn-ea"/>
              </a:rPr>
              <a:t>）</a:t>
            </a:r>
            <a:r>
              <a:rPr lang="en-US" altLang="ja-JP" sz="1000" dirty="0" smtClean="0">
                <a:latin typeface="+mn-ea"/>
              </a:rPr>
              <a:t/>
            </a:r>
            <a:br>
              <a:rPr lang="en-US" altLang="ja-JP" sz="1000" dirty="0" smtClean="0">
                <a:latin typeface="+mn-ea"/>
              </a:rPr>
            </a:br>
            <a:r>
              <a:rPr lang="ja-JP" altLang="en-US" sz="1000" dirty="0" smtClean="0">
                <a:latin typeface="+mn-ea"/>
              </a:rPr>
              <a:t>ゲート通過角度で走行する場合、光センサが取得する値が通常走行角度と異なるため、正常にライントレースを行うことが出来ない。そこで、ゲート通過前に輝度値制御の基準を変更することでゲート通過角度でのライントレースを実現した。</a:t>
            </a:r>
            <a:endParaRPr lang="en-US" altLang="ja-JP" sz="1000" dirty="0" smtClean="0">
              <a:latin typeface="+mn-ea"/>
            </a:endParaRPr>
          </a:p>
        </p:txBody>
      </p:sp>
      <p:sp>
        <p:nvSpPr>
          <p:cNvPr id="36" name="角丸四角形 35"/>
          <p:cNvSpPr/>
          <p:nvPr/>
        </p:nvSpPr>
        <p:spPr>
          <a:xfrm>
            <a:off x="11205881" y="7333580"/>
            <a:ext cx="2341039" cy="1656184"/>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・シーソー降下対策</a:t>
            </a:r>
            <a:r>
              <a:rPr lang="en-US" altLang="ja-JP" sz="1050" dirty="0" smtClean="0">
                <a:latin typeface="+mn-ea"/>
              </a:rPr>
              <a:t/>
            </a:r>
            <a:br>
              <a:rPr lang="en-US" altLang="ja-JP" sz="1050" dirty="0" smtClean="0">
                <a:latin typeface="+mn-ea"/>
              </a:rPr>
            </a:br>
            <a:r>
              <a:rPr lang="ja-JP" altLang="en-US" sz="1000" dirty="0" smtClean="0">
                <a:latin typeface="+mn-ea"/>
              </a:rPr>
              <a:t>（シーソー危険回避実現</a:t>
            </a:r>
            <a:r>
              <a:rPr lang="en-US" altLang="ja-JP" sz="1000" dirty="0" smtClean="0">
                <a:latin typeface="+mn-ea"/>
              </a:rPr>
              <a:t>4</a:t>
            </a:r>
            <a:r>
              <a:rPr lang="ja-JP" altLang="en-US" sz="1000" dirty="0" smtClean="0">
                <a:latin typeface="+mn-ea"/>
              </a:rPr>
              <a:t>）</a:t>
            </a:r>
            <a:endParaRPr lang="en-US" altLang="ja-JP" sz="1000" dirty="0">
              <a:latin typeface="+mn-ea"/>
            </a:endParaRPr>
          </a:p>
          <a:p>
            <a:r>
              <a:rPr lang="ja-JP" altLang="en-US" sz="1000" dirty="0" smtClean="0">
                <a:latin typeface="+mn-ea"/>
              </a:rPr>
              <a:t>シーソーが降下する際、ジャイロセンサの値が大きく変化し、車体の倒立制御が大きく揺らぐ。そこで、ジャイロセンサの値の変化を調べ、シーソーの降下を検知した際に、ジャイロオフセット値を調節することで車体の倒立制御の維持を実現した。</a:t>
            </a:r>
            <a:endParaRPr lang="en-US" altLang="ja-JP" sz="1000" dirty="0" smtClean="0">
              <a:latin typeface="+mn-ea"/>
            </a:endParaRPr>
          </a:p>
        </p:txBody>
      </p:sp>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839" y="7664532"/>
            <a:ext cx="6621650" cy="188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1 つの角を切り取った四角形 48"/>
          <p:cNvSpPr/>
          <p:nvPr/>
        </p:nvSpPr>
        <p:spPr>
          <a:xfrm>
            <a:off x="6193530" y="8991578"/>
            <a:ext cx="1966741" cy="577594"/>
          </a:xfrm>
          <a:prstGeom prst="snip1Rect">
            <a:avLst/>
          </a:prstGeom>
        </p:spPr>
        <p:style>
          <a:lnRef idx="1">
            <a:schemeClr val="accent6"/>
          </a:lnRef>
          <a:fillRef idx="2">
            <a:schemeClr val="accent6"/>
          </a:fillRef>
          <a:effectRef idx="1">
            <a:schemeClr val="accent6"/>
          </a:effectRef>
          <a:fontRef idx="minor">
            <a:schemeClr val="dk1"/>
          </a:fontRef>
        </p:style>
        <p:txBody>
          <a:bodyPr lIns="72000" tIns="36000" rIns="36000" bIns="36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曲率半径</a:t>
            </a:r>
            <a:r>
              <a:rPr kumimoji="1" lang="en-US" altLang="ja-JP" sz="1100" dirty="0" smtClean="0">
                <a:latin typeface="メイリオ" pitchFamily="50" charset="-128"/>
                <a:ea typeface="メイリオ" pitchFamily="50" charset="-128"/>
                <a:cs typeface="メイリオ" pitchFamily="50" charset="-128"/>
              </a:rPr>
              <a:t>PID</a:t>
            </a:r>
            <a:r>
              <a:rPr kumimoji="1" lang="ja-JP" altLang="en-US" sz="1100" dirty="0" smtClean="0">
                <a:latin typeface="メイリオ" pitchFamily="50" charset="-128"/>
                <a:ea typeface="メイリオ" pitchFamily="50" charset="-128"/>
                <a:cs typeface="メイリオ" pitchFamily="50" charset="-128"/>
              </a:rPr>
              <a:t>制御、自己位置推定</a:t>
            </a:r>
            <a:endParaRPr kumimoji="1" lang="en-US" altLang="ja-JP" sz="1050" dirty="0" smtClean="0">
              <a:latin typeface="メイリオ" pitchFamily="50" charset="-128"/>
              <a:ea typeface="メイリオ" pitchFamily="50" charset="-128"/>
              <a:cs typeface="メイリオ" pitchFamily="50" charset="-128"/>
            </a:endParaRPr>
          </a:p>
        </p:txBody>
      </p:sp>
      <p:sp>
        <p:nvSpPr>
          <p:cNvPr id="37" name="角丸四角形 36"/>
          <p:cNvSpPr/>
          <p:nvPr/>
        </p:nvSpPr>
        <p:spPr>
          <a:xfrm>
            <a:off x="3623767" y="6619602"/>
            <a:ext cx="3654290" cy="1031728"/>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・ペットボトル検知の精度向上</a:t>
            </a:r>
            <a:r>
              <a:rPr lang="en-US" altLang="ja-JP" sz="1050" dirty="0" smtClean="0">
                <a:latin typeface="+mn-ea"/>
              </a:rPr>
              <a:t/>
            </a:r>
            <a:br>
              <a:rPr lang="en-US" altLang="ja-JP" sz="1050" dirty="0" smtClean="0">
                <a:latin typeface="+mn-ea"/>
              </a:rPr>
            </a:br>
            <a:r>
              <a:rPr lang="ja-JP" altLang="en-US" sz="1000" dirty="0" smtClean="0">
                <a:latin typeface="+mn-ea"/>
              </a:rPr>
              <a:t>（ドリフトターン危険回避実現</a:t>
            </a:r>
            <a:r>
              <a:rPr lang="en-US" altLang="ja-JP" sz="1000" dirty="0" smtClean="0">
                <a:latin typeface="+mn-ea"/>
              </a:rPr>
              <a:t>1</a:t>
            </a:r>
            <a:r>
              <a:rPr lang="ja-JP" altLang="en-US" sz="1000" dirty="0" smtClean="0">
                <a:latin typeface="+mn-ea"/>
              </a:rPr>
              <a:t>）</a:t>
            </a:r>
            <a:r>
              <a:rPr lang="en-US" altLang="ja-JP" sz="1000" dirty="0" smtClean="0">
                <a:latin typeface="+mn-ea"/>
              </a:rPr>
              <a:t/>
            </a:r>
            <a:br>
              <a:rPr lang="en-US" altLang="ja-JP" sz="1000" dirty="0" smtClean="0">
                <a:latin typeface="+mn-ea"/>
              </a:rPr>
            </a:br>
            <a:r>
              <a:rPr lang="ja-JP" altLang="en-US" sz="1000" dirty="0" smtClean="0">
                <a:latin typeface="+mn-ea"/>
              </a:rPr>
              <a:t>大会のコース上にはいくつかのオブジェが</a:t>
            </a:r>
            <a:r>
              <a:rPr lang="ja-JP" altLang="en-US" sz="1000" dirty="0">
                <a:latin typeface="+mn-ea"/>
              </a:rPr>
              <a:t>置いて</a:t>
            </a:r>
            <a:r>
              <a:rPr lang="ja-JP" altLang="en-US" sz="1000" dirty="0" smtClean="0">
                <a:latin typeface="+mn-ea"/>
              </a:rPr>
              <a:t>あり、ペットボトルを検知する際にそれらを誤って検知する可能性がある。そこで、ライン上かつペットボトルに最も近い位置で停止し検知を行うことで誤検知防止を実現した。</a:t>
            </a:r>
            <a:endParaRPr lang="en-US" altLang="ja-JP" sz="1000" dirty="0" smtClean="0">
              <a:latin typeface="+mn-ea"/>
            </a:endParaRPr>
          </a:p>
        </p:txBody>
      </p:sp>
      <p:sp>
        <p:nvSpPr>
          <p:cNvPr id="41" name="角丸四角形 40"/>
          <p:cNvSpPr/>
          <p:nvPr/>
        </p:nvSpPr>
        <p:spPr>
          <a:xfrm>
            <a:off x="5928450" y="3005709"/>
            <a:ext cx="2304256" cy="666621"/>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・直角部分</a:t>
            </a:r>
            <a:r>
              <a:rPr lang="ja-JP" altLang="en-US" sz="1050" dirty="0" smtClean="0">
                <a:latin typeface="+mn-ea"/>
              </a:rPr>
              <a:t>検知</a:t>
            </a:r>
            <a:endParaRPr lang="en-US" altLang="ja-JP" sz="1050" dirty="0" smtClean="0">
              <a:latin typeface="+mn-ea"/>
            </a:endParaRPr>
          </a:p>
          <a:p>
            <a:r>
              <a:rPr lang="ja-JP" altLang="en-US" sz="900" dirty="0" smtClean="0">
                <a:latin typeface="+mn-ea"/>
              </a:rPr>
              <a:t>調査</a:t>
            </a:r>
            <a:r>
              <a:rPr lang="ja-JP" altLang="en-US" sz="900" dirty="0">
                <a:latin typeface="+mn-ea"/>
              </a:rPr>
              <a:t>の結果輝度値制御の基準値の</a:t>
            </a:r>
            <a:r>
              <a:rPr lang="en-US" altLang="ja-JP" sz="900" dirty="0">
                <a:latin typeface="+mn-ea"/>
              </a:rPr>
              <a:t>0.97</a:t>
            </a:r>
            <a:r>
              <a:rPr lang="ja-JP" altLang="en-US" sz="900" dirty="0">
                <a:latin typeface="+mn-ea"/>
              </a:rPr>
              <a:t>倍の値を示す事が分かった。そこで、その値を検知したらその場で停止、回転することでライン上にいながらにして直角の旋回を実現すること</a:t>
            </a:r>
            <a:r>
              <a:rPr lang="ja-JP" altLang="en-US" sz="900" dirty="0" smtClean="0">
                <a:latin typeface="+mn-ea"/>
              </a:rPr>
              <a:t>が</a:t>
            </a:r>
            <a:endParaRPr lang="en-US" altLang="ja-JP" sz="900" dirty="0">
              <a:latin typeface="+mn-ea"/>
            </a:endParaRPr>
          </a:p>
        </p:txBody>
      </p:sp>
      <p:pic>
        <p:nvPicPr>
          <p:cNvPr id="7" name="図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8589" y="5842961"/>
            <a:ext cx="807172" cy="2953576"/>
          </a:xfrm>
          <a:prstGeom prst="rect">
            <a:avLst/>
          </a:prstGeom>
        </p:spPr>
      </p:pic>
      <p:sp>
        <p:nvSpPr>
          <p:cNvPr id="5" name="テキスト ボックス 4"/>
          <p:cNvSpPr txBox="1"/>
          <p:nvPr/>
        </p:nvSpPr>
        <p:spPr>
          <a:xfrm>
            <a:off x="701155" y="1620436"/>
            <a:ext cx="7200800" cy="461665"/>
          </a:xfrm>
          <a:prstGeom prst="rect">
            <a:avLst/>
          </a:prstGeom>
          <a:noFill/>
        </p:spPr>
        <p:txBody>
          <a:bodyPr wrap="square" rtlCol="0">
            <a:spAutoFit/>
          </a:bodyPr>
          <a:lstStyle/>
          <a:p>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そこに潜む危険を考え</a:t>
            </a:r>
            <a:r>
              <a:rPr lang="en-US" altLang="ja-JP" sz="1200" dirty="0" smtClean="0"/>
              <a:t>,</a:t>
            </a:r>
            <a:r>
              <a:rPr lang="ja-JP" altLang="en-US" sz="1200" dirty="0" smtClean="0"/>
              <a:t>その解決策を考えた。</a:t>
            </a:r>
            <a:endParaRPr kumimoji="1" lang="en-US" altLang="ja-JP" sz="1200" dirty="0" smtClean="0"/>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71"/>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は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下図の役割を明確にした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過ごすことを選択したメンバーもおり、意気込みは十分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4" y="4152528"/>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3996</TotalTime>
  <Words>1743</Words>
  <Application>Microsoft Office PowerPoint</Application>
  <PresentationFormat>ユーザー設定</PresentationFormat>
  <Paragraphs>310</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176</cp:revision>
  <cp:lastPrinted>2012-09-09T00:35:56Z</cp:lastPrinted>
  <dcterms:created xsi:type="dcterms:W3CDTF">2012-09-03T09:45:52Z</dcterms:created>
  <dcterms:modified xsi:type="dcterms:W3CDTF">2012-09-09T10:08:31Z</dcterms:modified>
</cp:coreProperties>
</file>