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Lst>
  <p:sldSz cx="12801600" cy="9601200" type="A3"/>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9" autoAdjust="0"/>
    <p:restoredTop sz="99779" autoAdjust="0"/>
  </p:normalViewPr>
  <p:slideViewPr>
    <p:cSldViewPr>
      <p:cViewPr>
        <p:scale>
          <a:sx n="100" d="100"/>
          <a:sy n="100" d="100"/>
        </p:scale>
        <p:origin x="-1476" y="828"/>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596"/>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226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81160" y="384494"/>
            <a:ext cx="2880360" cy="819213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40080" y="384494"/>
            <a:ext cx="8427720"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1"/>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400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5074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1"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78660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OMMA\Desktop\要求図0.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9320" y="2148240"/>
            <a:ext cx="9324744" cy="338544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324236" y="796914"/>
            <a:ext cx="3672408" cy="1107996"/>
          </a:xfrm>
          <a:prstGeom prst="rect">
            <a:avLst/>
          </a:prstGeom>
          <a:noFill/>
        </p:spPr>
        <p:txBody>
          <a:bodyPr wrap="square" rtlCol="0">
            <a:spAutoFit/>
          </a:bodyPr>
          <a:lstStyle/>
          <a:p>
            <a:r>
              <a:rPr kumimoji="1" lang="ja-JP" altLang="en-US" sz="1800" dirty="0" smtClean="0">
                <a:latin typeface="メイリオ" pitchFamily="50" charset="-128"/>
                <a:ea typeface="メイリオ" pitchFamily="50" charset="-128"/>
                <a:cs typeface="メイリオ" pitchFamily="50" charset="-128"/>
              </a:rPr>
              <a:t>目標</a:t>
            </a:r>
            <a:r>
              <a:rPr lang="ja-JP" altLang="en-US" sz="1800" dirty="0" smtClean="0">
                <a:latin typeface="メイリオ" pitchFamily="50" charset="-128"/>
                <a:ea typeface="メイリオ" pitchFamily="50" charset="-128"/>
                <a:cs typeface="メイリオ" pitchFamily="50" charset="-128"/>
              </a:rPr>
              <a:t>：</a:t>
            </a:r>
            <a:r>
              <a:rPr lang="ja-JP" altLang="en-US" sz="1800" dirty="0">
                <a:latin typeface="メイリオ" pitchFamily="50" charset="-128"/>
                <a:ea typeface="メイリオ" pitchFamily="50" charset="-128"/>
                <a:cs typeface="メイリオ" pitchFamily="50" charset="-128"/>
              </a:rPr>
              <a:t>全国大会</a:t>
            </a:r>
            <a:r>
              <a:rPr lang="ja-JP" altLang="en-US" sz="1800" dirty="0" smtClean="0">
                <a:latin typeface="メイリオ" pitchFamily="50" charset="-128"/>
                <a:ea typeface="メイリオ" pitchFamily="50" charset="-128"/>
                <a:cs typeface="メイリオ" pitchFamily="50" charset="-128"/>
              </a:rPr>
              <a:t>出場</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そのために・・・</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・全難所をクリア</a:t>
            </a:r>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・高速かつ正確なライントレース</a:t>
            </a:r>
            <a:endParaRPr kumimoji="1"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・区間に応じた走行ができる</a:t>
            </a:r>
            <a:endParaRPr kumimoji="1" lang="ja-JP" altLang="en-US" sz="1200" dirty="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5045997" y="8001373"/>
            <a:ext cx="2952328" cy="1446550"/>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・高速走行を実現するためには、コースの形状に合わせた旋回量を求める必要がある　</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a:p>
            <a:endParaRPr lang="en-US" altLang="ja-JP" sz="1100" dirty="0" smtClean="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ET</a:t>
            </a:r>
            <a:r>
              <a:rPr kumimoji="1" lang="ja-JP" altLang="en-US" sz="1100" dirty="0" smtClean="0">
                <a:latin typeface="メイリオ" pitchFamily="50" charset="-128"/>
                <a:ea typeface="メイリオ" pitchFamily="50" charset="-128"/>
                <a:cs typeface="メイリオ" pitchFamily="50" charset="-128"/>
              </a:rPr>
              <a:t>ロボコンにおいて、転倒は致命的である。そのために車体の安定化を図る必要がある。車体のぶれを防ぐ工夫が必要　</a:t>
            </a:r>
            <a:r>
              <a:rPr kumimoji="1"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p:txBody>
      </p:sp>
      <p:sp>
        <p:nvSpPr>
          <p:cNvPr id="7" name="角丸四角形吹き出し 6"/>
          <p:cNvSpPr/>
          <p:nvPr/>
        </p:nvSpPr>
        <p:spPr>
          <a:xfrm>
            <a:off x="8896647" y="1914183"/>
            <a:ext cx="2016224" cy="1079656"/>
          </a:xfrm>
          <a:prstGeom prst="wedgeRoundRectCallout">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この目標を実現するために要求されることを</a:t>
            </a:r>
            <a:r>
              <a:rPr lang="en-US" altLang="ja-JP" sz="1050" b="1" dirty="0" err="1">
                <a:latin typeface="メイリオ" pitchFamily="50" charset="-128"/>
                <a:ea typeface="メイリオ" pitchFamily="50" charset="-128"/>
                <a:cs typeface="メイリオ" pitchFamily="50" charset="-128"/>
              </a:rPr>
              <a:t>SysML</a:t>
            </a:r>
            <a:r>
              <a:rPr lang="ja-JP" altLang="en-US" sz="1050" b="1" dirty="0">
                <a:latin typeface="メイリオ" pitchFamily="50" charset="-128"/>
                <a:ea typeface="メイリオ" pitchFamily="50" charset="-128"/>
                <a:cs typeface="メイリオ" pitchFamily="50" charset="-128"/>
              </a:rPr>
              <a:t>の要求図を使って抽出</a:t>
            </a:r>
          </a:p>
        </p:txBody>
      </p:sp>
      <p:sp>
        <p:nvSpPr>
          <p:cNvPr id="12" name="角丸四角形吹き出し 11"/>
          <p:cNvSpPr/>
          <p:nvPr/>
        </p:nvSpPr>
        <p:spPr>
          <a:xfrm>
            <a:off x="10784064" y="4687888"/>
            <a:ext cx="2016224" cy="618907"/>
          </a:xfrm>
          <a:prstGeom prst="wedgeRoundRectCallout">
            <a:avLst>
              <a:gd name="adj1" fmla="val -37840"/>
              <a:gd name="adj2" fmla="val 89176"/>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要求図から抽出された機能要件</a:t>
            </a:r>
            <a:endParaRPr lang="ja-JP" altLang="en-US" sz="105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3063999" y="8908095"/>
            <a:ext cx="1440160" cy="539828"/>
          </a:xfrm>
          <a:prstGeom prst="wedgeRoundRectCallout">
            <a:avLst>
              <a:gd name="adj1" fmla="val 78816"/>
              <a:gd name="adj2" fmla="val -45720"/>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非機能</a:t>
            </a:r>
            <a:r>
              <a:rPr lang="ja-JP" altLang="en-US" sz="1050" b="1" dirty="0" smtClean="0">
                <a:latin typeface="メイリオ" pitchFamily="50" charset="-128"/>
                <a:ea typeface="メイリオ" pitchFamily="50" charset="-128"/>
                <a:cs typeface="メイリオ" pitchFamily="50" charset="-128"/>
              </a:rPr>
              <a:t>要件の抽出</a:t>
            </a:r>
            <a:endParaRPr lang="ja-JP" altLang="en-US" sz="1050" b="1" dirty="0">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5045997" y="7464896"/>
            <a:ext cx="3240360" cy="1292662"/>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要求図から非機能要件として安全性や、性能面で重要と考えられることを抽出</a:t>
            </a:r>
            <a:endParaRPr kumimoji="1" lang="en-US" altLang="ja-JP" dirty="0" smtClean="0">
              <a:latin typeface="メイリオ" pitchFamily="50" charset="-128"/>
              <a:ea typeface="メイリオ" pitchFamily="50" charset="-128"/>
              <a:cs typeface="メイリオ" pitchFamily="50" charset="-128"/>
            </a:endParaRPr>
          </a:p>
          <a:p>
            <a:endParaRPr lang="en-US" altLang="ja-JP" dirty="0">
              <a:latin typeface="メイリオ" pitchFamily="50" charset="-128"/>
              <a:ea typeface="メイリオ" pitchFamily="50" charset="-128"/>
              <a:cs typeface="メイリオ" pitchFamily="50" charset="-128"/>
            </a:endParaRPr>
          </a:p>
          <a:p>
            <a:endParaRPr kumimoji="1" lang="ja-JP" altLang="en-US" dirty="0">
              <a:latin typeface="メイリオ" pitchFamily="50" charset="-128"/>
              <a:ea typeface="メイリオ" pitchFamily="50" charset="-128"/>
              <a:cs typeface="メイリオ" pitchFamily="50" charset="-128"/>
            </a:endParaRPr>
          </a:p>
        </p:txBody>
      </p:sp>
      <p:sp>
        <p:nvSpPr>
          <p:cNvPr id="8" name="右矢印 7"/>
          <p:cNvSpPr/>
          <p:nvPr/>
        </p:nvSpPr>
        <p:spPr>
          <a:xfrm rot="2407939">
            <a:off x="3746211" y="1118908"/>
            <a:ext cx="936104" cy="7200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504159" y="996947"/>
            <a:ext cx="2760737" cy="707886"/>
          </a:xfrm>
          <a:prstGeom prst="rect">
            <a:avLst/>
          </a:prstGeom>
          <a:noFill/>
        </p:spPr>
        <p:txBody>
          <a:bodyPr wrap="square" rtlCol="0">
            <a:spAutoFit/>
          </a:bodyPr>
          <a:lstStyle/>
          <a:p>
            <a:r>
              <a:rPr lang="ja-JP" altLang="en-US" sz="2400" dirty="0" smtClean="0">
                <a:latin typeface="メイリオ" pitchFamily="50" charset="-128"/>
                <a:ea typeface="メイリオ" pitchFamily="50" charset="-128"/>
                <a:cs typeface="メイリオ" pitchFamily="50" charset="-128"/>
              </a:rPr>
              <a:t>目標を詳細に分析</a:t>
            </a:r>
            <a:endParaRPr lang="en-US" altLang="ja-JP" sz="160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p:txBody>
      </p:sp>
      <p:sp>
        <p:nvSpPr>
          <p:cNvPr id="9" name="Rectangle 1"/>
          <p:cNvSpPr>
            <a:spLocks noChangeArrowheads="1"/>
          </p:cNvSpPr>
          <p:nvPr/>
        </p:nvSpPr>
        <p:spPr bwMode="auto">
          <a:xfrm>
            <a:off x="3984625" y="4687888"/>
            <a:ext cx="1280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3335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4408" y="6425795"/>
            <a:ext cx="3422288" cy="227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テキスト ボックス 14"/>
          <p:cNvSpPr txBox="1"/>
          <p:nvPr/>
        </p:nvSpPr>
        <p:spPr>
          <a:xfrm>
            <a:off x="1308292" y="5816646"/>
            <a:ext cx="2288448" cy="527804"/>
          </a:xfrm>
          <a:prstGeom prst="roundRect">
            <a:avLst/>
          </a:prstGeom>
          <a:noFill/>
          <a:ln>
            <a:solidFill>
              <a:schemeClr val="accent1"/>
            </a:solidFill>
          </a:ln>
        </p:spPr>
        <p:txBody>
          <a:bodyPr wrap="square" rtlCol="0">
            <a:spAutoFit/>
          </a:bodyPr>
          <a:lstStyle/>
          <a:p>
            <a:pPr algn="ctr"/>
            <a:r>
              <a:rPr kumimoji="1" lang="ja-JP" altLang="en-US" dirty="0" smtClean="0"/>
              <a:t>ドメイン分析</a:t>
            </a:r>
            <a:endParaRPr kumimoji="1" lang="ja-JP" altLang="en-US" dirty="0"/>
          </a:p>
        </p:txBody>
      </p:sp>
      <p:pic>
        <p:nvPicPr>
          <p:cNvPr id="18" name="Picture 2" descr="C:\Users\HOMMA\Downloads\ロボコン\ロボコンロゴ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6134" y="192088"/>
            <a:ext cx="4566106" cy="13820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グループ化 18"/>
          <p:cNvGrpSpPr/>
          <p:nvPr/>
        </p:nvGrpSpPr>
        <p:grpSpPr>
          <a:xfrm>
            <a:off x="486650" y="494969"/>
            <a:ext cx="492569" cy="8969226"/>
            <a:chOff x="486650" y="494969"/>
            <a:chExt cx="492569" cy="8969226"/>
          </a:xfrm>
        </p:grpSpPr>
        <p:sp>
          <p:nvSpPr>
            <p:cNvPr id="22" name="テキスト ボックス 21"/>
            <p:cNvSpPr txBox="1"/>
            <p:nvPr/>
          </p:nvSpPr>
          <p:spPr>
            <a:xfrm>
              <a:off x="486650" y="2287530"/>
              <a:ext cx="492443" cy="1792990"/>
            </a:xfrm>
            <a:prstGeom prst="rect">
              <a:avLst/>
            </a:prstGeom>
            <a:solidFill>
              <a:schemeClr val="tx2">
                <a:lumMod val="20000"/>
                <a:lumOff val="80000"/>
              </a:schemeClr>
            </a:solidFill>
            <a:ln w="38100">
              <a:solidFill>
                <a:srgbClr val="00B0F0"/>
              </a:solidFill>
            </a:ln>
          </p:spPr>
          <p:txBody>
            <a:bodyPr vert="eaVert" wrap="square" rtlCol="0">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486652" y="4084073"/>
              <a:ext cx="492443" cy="1796648"/>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３　</a:t>
              </a:r>
              <a:r>
                <a:rPr lang="ja-JP" altLang="en-US" sz="2000" dirty="0">
                  <a:latin typeface="メイリオ" pitchFamily="50" charset="-128"/>
                  <a:ea typeface="メイリオ" pitchFamily="50" charset="-128"/>
                  <a:cs typeface="メイリオ" pitchFamily="50" charset="-128"/>
                </a:rPr>
                <a:t>振る舞い</a:t>
              </a:r>
              <a:endParaRPr lang="en-US" altLang="ja-JP" sz="2000" dirty="0" smtClean="0">
                <a:latin typeface="メイリオ" pitchFamily="50" charset="-128"/>
                <a:ea typeface="メイリオ" pitchFamily="50" charset="-128"/>
                <a:cs typeface="メイリオ" pitchFamily="50" charset="-128"/>
              </a:endParaRPr>
            </a:p>
          </p:txBody>
        </p:sp>
        <p:sp>
          <p:nvSpPr>
            <p:cNvPr id="24" name="テキスト ボックス 23"/>
            <p:cNvSpPr txBox="1"/>
            <p:nvPr/>
          </p:nvSpPr>
          <p:spPr>
            <a:xfrm>
              <a:off x="486718" y="5897647"/>
              <a:ext cx="492443" cy="1783274"/>
            </a:xfrm>
            <a:prstGeom prst="rect">
              <a:avLst/>
            </a:prstGeom>
            <a:noFill/>
            <a:ln w="38100">
              <a:solidFill>
                <a:srgbClr val="00B0F0"/>
              </a:solidFill>
            </a:ln>
          </p:spPr>
          <p:txBody>
            <a:bodyPr vert="eaVert" wrap="square" rtlCol="0">
              <a:spAutoFit/>
            </a:bodyPr>
            <a:lstStyle/>
            <a:p>
              <a:r>
                <a:rPr lang="ja-JP" altLang="en-US" sz="2000" dirty="0">
                  <a:latin typeface="メイリオ" pitchFamily="50" charset="-128"/>
                  <a:ea typeface="メイリオ" pitchFamily="50" charset="-128"/>
                  <a:cs typeface="メイリオ" pitchFamily="50" charset="-128"/>
                </a:rPr>
                <a:t>４</a:t>
              </a:r>
              <a:r>
                <a:rPr lang="ja-JP" altLang="en-US" sz="2000" dirty="0" smtClean="0">
                  <a:latin typeface="メイリオ" pitchFamily="50" charset="-128"/>
                  <a:ea typeface="メイリオ" pitchFamily="50" charset="-128"/>
                  <a:cs typeface="メイリオ" pitchFamily="50" charset="-128"/>
                </a:rPr>
                <a:t>　走行戦略</a:t>
              </a:r>
              <a:endParaRPr lang="en-US" altLang="ja-JP" sz="2000" dirty="0" smtClean="0">
                <a:latin typeface="メイリオ" pitchFamily="50" charset="-128"/>
                <a:ea typeface="メイリオ" pitchFamily="50" charset="-128"/>
                <a:cs typeface="メイリオ" pitchFamily="50" charset="-128"/>
              </a:endParaRPr>
            </a:p>
          </p:txBody>
        </p:sp>
        <p:sp>
          <p:nvSpPr>
            <p:cNvPr id="26" name="テキスト ボックス 25"/>
            <p:cNvSpPr txBox="1"/>
            <p:nvPr/>
          </p:nvSpPr>
          <p:spPr>
            <a:xfrm>
              <a:off x="486651" y="494969"/>
              <a:ext cx="492443" cy="1785352"/>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１</a:t>
              </a:r>
              <a:r>
                <a:rPr kumimoji="1" lang="ja-JP" altLang="en-US" sz="2000" dirty="0" smtClean="0">
                  <a:latin typeface="メイリオ" pitchFamily="50" charset="-128"/>
                  <a:ea typeface="メイリオ" pitchFamily="50" charset="-128"/>
                  <a:cs typeface="メイリオ" pitchFamily="50" charset="-128"/>
                </a:rPr>
                <a:t>　要求分析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27" name="テキスト ボックス 26"/>
            <p:cNvSpPr txBox="1"/>
            <p:nvPr/>
          </p:nvSpPr>
          <p:spPr>
            <a:xfrm>
              <a:off x="486776" y="7680921"/>
              <a:ext cx="492443" cy="1783274"/>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grpSp>
      <p:graphicFrame>
        <p:nvGraphicFramePr>
          <p:cNvPr id="28" name="表 27"/>
          <p:cNvGraphicFramePr>
            <a:graphicFrameLocks noGrp="1"/>
          </p:cNvGraphicFramePr>
          <p:nvPr>
            <p:extLst>
              <p:ext uri="{D42A27DB-BD31-4B8C-83A1-F6EECF244321}">
                <p14:modId xmlns:p14="http://schemas.microsoft.com/office/powerpoint/2010/main" val="2194891567"/>
              </p:ext>
            </p:extLst>
          </p:nvPr>
        </p:nvGraphicFramePr>
        <p:xfrm>
          <a:off x="9032084" y="7066050"/>
          <a:ext cx="3503959" cy="2535869"/>
        </p:xfrm>
        <a:graphic>
          <a:graphicData uri="http://schemas.openxmlformats.org/drawingml/2006/table">
            <a:tbl>
              <a:tblPr/>
              <a:tblGrid>
                <a:gridCol w="589480"/>
                <a:gridCol w="156816"/>
                <a:gridCol w="2757663"/>
              </a:tblGrid>
              <a:tr h="276979">
                <a:tc gridSpan="3">
                  <a:txBody>
                    <a:bodyPr/>
                    <a:lstStyle/>
                    <a:p>
                      <a:pPr indent="133350" algn="ctr">
                        <a:spcAft>
                          <a:spcPts val="0"/>
                        </a:spcAft>
                      </a:pPr>
                      <a:r>
                        <a:rPr lang="ja-JP" sz="1050" kern="100" dirty="0">
                          <a:effectLst/>
                          <a:latin typeface="Century"/>
                          <a:ea typeface="メイリオ"/>
                          <a:cs typeface="Times New Roman"/>
                        </a:rPr>
                        <a:t>ユースケース記述</a:t>
                      </a:r>
                      <a:endParaRPr lang="ja-JP" sz="1050" kern="100" dirty="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c hMerge="1">
                  <a:txBody>
                    <a:bodyPr/>
                    <a:lstStyle/>
                    <a:p>
                      <a:endParaRPr kumimoji="1" lang="ja-JP" altLang="en-US"/>
                    </a:p>
                  </a:txBody>
                  <a:tcPr/>
                </a:tc>
              </a:tr>
              <a:tr h="553957">
                <a:tc gridSpan="2">
                  <a:txBody>
                    <a:bodyPr/>
                    <a:lstStyle/>
                    <a:p>
                      <a:pPr algn="just">
                        <a:spcAft>
                          <a:spcPts val="0"/>
                        </a:spcAft>
                      </a:pPr>
                      <a:r>
                        <a:rPr lang="ja-JP" sz="1050" kern="100">
                          <a:effectLst/>
                          <a:latin typeface="Century"/>
                          <a:ea typeface="メイリオ"/>
                          <a:cs typeface="Times New Roman"/>
                        </a:rPr>
                        <a:t>ユースケース名</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c>
                  <a:txBody>
                    <a:bodyPr/>
                    <a:lstStyle/>
                    <a:p>
                      <a:pPr algn="just">
                        <a:spcAft>
                          <a:spcPts val="0"/>
                        </a:spcAft>
                      </a:pPr>
                      <a:r>
                        <a:rPr lang="ja-JP" sz="1050" kern="100" dirty="0">
                          <a:effectLst/>
                          <a:latin typeface="Century"/>
                          <a:ea typeface="メイリオ"/>
                          <a:cs typeface="Times New Roman"/>
                        </a:rPr>
                        <a:t>コースを完走する</a:t>
                      </a:r>
                      <a:endParaRPr lang="ja-JP" sz="1050" kern="100" dirty="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r>
              <a:tr h="276979">
                <a:tc gridSpan="2">
                  <a:txBody>
                    <a:bodyPr/>
                    <a:lstStyle/>
                    <a:p>
                      <a:pPr algn="just">
                        <a:spcAft>
                          <a:spcPts val="0"/>
                        </a:spcAft>
                      </a:pPr>
                      <a:r>
                        <a:rPr lang="ja-JP" sz="1050" kern="100">
                          <a:effectLst/>
                          <a:latin typeface="Century"/>
                          <a:ea typeface="メイリオ"/>
                          <a:cs typeface="Times New Roman"/>
                        </a:rPr>
                        <a:t>事前条件</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c>
                  <a:txBody>
                    <a:bodyPr/>
                    <a:lstStyle/>
                    <a:p>
                      <a:pPr algn="just">
                        <a:spcAft>
                          <a:spcPts val="0"/>
                        </a:spcAft>
                      </a:pPr>
                      <a:r>
                        <a:rPr lang="ja-JP" sz="1050" kern="100">
                          <a:effectLst/>
                          <a:latin typeface="Century"/>
                          <a:ea typeface="メイリオ"/>
                          <a:cs typeface="Times New Roman"/>
                        </a:rPr>
                        <a:t>キャリブレーションが終わっている</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r>
              <a:tr h="313127">
                <a:tc gridSpan="2">
                  <a:txBody>
                    <a:bodyPr/>
                    <a:lstStyle/>
                    <a:p>
                      <a:pPr algn="just">
                        <a:spcAft>
                          <a:spcPts val="0"/>
                        </a:spcAft>
                      </a:pPr>
                      <a:r>
                        <a:rPr lang="ja-JP" sz="1050" kern="100">
                          <a:effectLst/>
                          <a:latin typeface="Century"/>
                          <a:ea typeface="メイリオ"/>
                          <a:cs typeface="Times New Roman"/>
                        </a:rPr>
                        <a:t>事後条件</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c>
                  <a:txBody>
                    <a:bodyPr/>
                    <a:lstStyle/>
                    <a:p>
                      <a:pPr algn="just">
                        <a:spcAft>
                          <a:spcPts val="0"/>
                        </a:spcAft>
                      </a:pPr>
                      <a:r>
                        <a:rPr lang="ja-JP" sz="1050" kern="100">
                          <a:effectLst/>
                          <a:latin typeface="Century"/>
                          <a:ea typeface="メイリオ"/>
                          <a:cs typeface="Times New Roman"/>
                        </a:rPr>
                        <a:t>ガレージイン区間で完全停止状態になっている</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r>
              <a:tr h="1107914">
                <a:tc>
                  <a:txBody>
                    <a:bodyPr/>
                    <a:lstStyle/>
                    <a:p>
                      <a:pPr algn="just">
                        <a:spcAft>
                          <a:spcPts val="0"/>
                        </a:spcAft>
                      </a:pPr>
                      <a:r>
                        <a:rPr lang="ja-JP" sz="1050" kern="100" dirty="0">
                          <a:effectLst/>
                          <a:latin typeface="Century"/>
                          <a:ea typeface="メイリオ"/>
                          <a:cs typeface="Times New Roman"/>
                        </a:rPr>
                        <a:t>基本フロー</a:t>
                      </a:r>
                      <a:endParaRPr lang="ja-JP" sz="1050" kern="100" dirty="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gridSpan="2">
                  <a:txBody>
                    <a:bodyPr/>
                    <a:lstStyle/>
                    <a:p>
                      <a:pPr algn="just">
                        <a:spcAft>
                          <a:spcPts val="0"/>
                        </a:spcAft>
                      </a:pPr>
                      <a:r>
                        <a:rPr lang="en-US" sz="1050" kern="100" dirty="0">
                          <a:effectLst/>
                          <a:latin typeface="メイリオ"/>
                          <a:ea typeface="ＭＳ 明朝"/>
                          <a:cs typeface="Times New Roman"/>
                        </a:rPr>
                        <a:t>1. </a:t>
                      </a:r>
                      <a:r>
                        <a:rPr lang="ja-JP" sz="1050" kern="100" dirty="0">
                          <a:effectLst/>
                          <a:latin typeface="Century"/>
                          <a:ea typeface="メイリオ"/>
                          <a:cs typeface="Times New Roman"/>
                        </a:rPr>
                        <a:t>競技者は走行体をスタート位置に設置する。</a:t>
                      </a:r>
                      <a:endParaRPr lang="ja-JP" sz="1050" kern="100" dirty="0">
                        <a:effectLst/>
                        <a:latin typeface="Century"/>
                        <a:ea typeface="ＭＳ 明朝"/>
                        <a:cs typeface="Times New Roman"/>
                      </a:endParaRPr>
                    </a:p>
                    <a:p>
                      <a:pPr algn="just">
                        <a:spcAft>
                          <a:spcPts val="0"/>
                        </a:spcAft>
                      </a:pPr>
                      <a:r>
                        <a:rPr lang="en-US" sz="1050" kern="100" dirty="0">
                          <a:effectLst/>
                          <a:latin typeface="メイリオ"/>
                          <a:ea typeface="ＭＳ 明朝"/>
                          <a:cs typeface="Times New Roman"/>
                        </a:rPr>
                        <a:t>2. </a:t>
                      </a:r>
                      <a:r>
                        <a:rPr lang="ja-JP" sz="1050" kern="100" dirty="0">
                          <a:effectLst/>
                          <a:latin typeface="Century"/>
                          <a:ea typeface="メイリオ"/>
                          <a:cs typeface="Times New Roman"/>
                        </a:rPr>
                        <a:t>競技者は走行体に無線で走行スタートを指示する。</a:t>
                      </a:r>
                      <a:endParaRPr lang="ja-JP" sz="1050" kern="100" dirty="0">
                        <a:effectLst/>
                        <a:latin typeface="Century"/>
                        <a:ea typeface="ＭＳ 明朝"/>
                        <a:cs typeface="Times New Roman"/>
                      </a:endParaRPr>
                    </a:p>
                    <a:p>
                      <a:pPr algn="just">
                        <a:spcAft>
                          <a:spcPts val="0"/>
                        </a:spcAft>
                      </a:pPr>
                      <a:r>
                        <a:rPr lang="en-US" sz="1050" kern="100" dirty="0">
                          <a:effectLst/>
                          <a:latin typeface="メイリオ"/>
                          <a:ea typeface="ＭＳ 明朝"/>
                          <a:cs typeface="Times New Roman"/>
                        </a:rPr>
                        <a:t>3.</a:t>
                      </a:r>
                      <a:r>
                        <a:rPr lang="ja-JP" sz="1050" kern="100" dirty="0">
                          <a:effectLst/>
                          <a:latin typeface="Century"/>
                          <a:ea typeface="メイリオ"/>
                          <a:cs typeface="Times New Roman"/>
                        </a:rPr>
                        <a:t>走行体がコースを走行する。</a:t>
                      </a:r>
                      <a:endParaRPr lang="ja-JP" sz="1050" kern="100" dirty="0">
                        <a:effectLst/>
                        <a:latin typeface="Century"/>
                        <a:ea typeface="ＭＳ 明朝"/>
                        <a:cs typeface="Times New Roman"/>
                      </a:endParaRPr>
                    </a:p>
                    <a:p>
                      <a:pPr algn="just">
                        <a:spcAft>
                          <a:spcPts val="0"/>
                        </a:spcAft>
                      </a:pPr>
                      <a:r>
                        <a:rPr lang="en-US" sz="1050" kern="100" dirty="0">
                          <a:effectLst/>
                          <a:latin typeface="メイリオ"/>
                          <a:ea typeface="ＭＳ 明朝"/>
                          <a:cs typeface="Times New Roman"/>
                        </a:rPr>
                        <a:t>4.</a:t>
                      </a:r>
                      <a:r>
                        <a:rPr lang="ja-JP" sz="1050" kern="100" dirty="0">
                          <a:effectLst/>
                          <a:latin typeface="Century"/>
                          <a:ea typeface="メイリオ"/>
                          <a:cs typeface="Times New Roman"/>
                        </a:rPr>
                        <a:t>走行体がガレージで停止する。</a:t>
                      </a:r>
                      <a:endParaRPr lang="ja-JP" sz="1050" kern="100" dirty="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r>
            </a:tbl>
          </a:graphicData>
        </a:graphic>
      </p:graphicFrame>
      <p:pic>
        <p:nvPicPr>
          <p:cNvPr id="1026" name="Picture 2" descr="C:\Users\HOMMA\Documents\ET2012\diagrams\ユースケース図.emf"/>
          <p:cNvPicPr>
            <a:picLocks noChangeAspect="1" noChangeArrowheads="1"/>
          </p:cNvPicPr>
          <p:nvPr/>
        </p:nvPicPr>
        <p:blipFill rotWithShape="1">
          <a:blip r:embed="rId5">
            <a:extLst>
              <a:ext uri="{28A0092B-C50C-407E-A947-70E740481C1C}">
                <a14:useLocalDpi xmlns:a14="http://schemas.microsoft.com/office/drawing/2010/main" val="0"/>
              </a:ext>
            </a:extLst>
          </a:blip>
          <a:srcRect l="5644" t="14409" r="2906" b="6820"/>
          <a:stretch/>
        </p:blipFill>
        <p:spPr bwMode="auto">
          <a:xfrm>
            <a:off x="8896647" y="5620053"/>
            <a:ext cx="3222966" cy="161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28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2" y="1068255"/>
            <a:ext cx="2432641" cy="1687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C:\Users\HOMMA\Desktop\クラス図　基本構造.em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84" t="4265" r="862" b="12126"/>
          <a:stretch/>
        </p:blipFill>
        <p:spPr bwMode="auto">
          <a:xfrm>
            <a:off x="1432248" y="3732716"/>
            <a:ext cx="9937104" cy="5570109"/>
          </a:xfrm>
          <a:prstGeom prst="rect">
            <a:avLst/>
          </a:prstGeom>
          <a:noFill/>
          <a:extLst>
            <a:ext uri="{909E8E84-426E-40DD-AFC4-6F175D3DCCD1}">
              <a14:hiddenFill xmlns:a14="http://schemas.microsoft.com/office/drawing/2010/main">
                <a:solidFill>
                  <a:srgbClr val="FFFFFF"/>
                </a:solidFill>
              </a14:hiddenFill>
            </a:ext>
          </a:extLst>
        </p:spPr>
      </p:pic>
      <p:sp>
        <p:nvSpPr>
          <p:cNvPr id="2" name="下矢印 1"/>
          <p:cNvSpPr/>
          <p:nvPr/>
        </p:nvSpPr>
        <p:spPr>
          <a:xfrm>
            <a:off x="2593396" y="2864297"/>
            <a:ext cx="432048" cy="73745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3025444" y="2640360"/>
            <a:ext cx="2583827" cy="861774"/>
          </a:xfrm>
          <a:prstGeom prst="rect">
            <a:avLst/>
          </a:prstGeom>
          <a:noFill/>
        </p:spPr>
        <p:txBody>
          <a:bodyPr wrap="square" rtlCol="0">
            <a:spAutoFit/>
          </a:bodyPr>
          <a:lstStyle/>
          <a:p>
            <a:r>
              <a:rPr kumimoji="1" lang="ja-JP" altLang="en-US" dirty="0" smtClean="0"/>
              <a:t>走行関連クラスを詳細化</a:t>
            </a:r>
            <a:endParaRPr kumimoji="1" lang="ja-JP" altLang="en-US" dirty="0"/>
          </a:p>
        </p:txBody>
      </p:sp>
      <p:pic>
        <p:nvPicPr>
          <p:cNvPr id="12" name="Picture 2" descr="C:\Users\HOMMA\Downloads\ロボコン\ロボコンロゴ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37104" y="425455"/>
            <a:ext cx="3529255" cy="1068188"/>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2132676" y="425454"/>
            <a:ext cx="1736388" cy="461665"/>
          </a:xfrm>
          <a:prstGeom prst="rect">
            <a:avLst/>
          </a:prstGeom>
          <a:noFill/>
          <a:ln w="38100">
            <a:solidFill>
              <a:srgbClr val="00B0F0"/>
            </a:solidFill>
          </a:ln>
        </p:spPr>
        <p:txBody>
          <a:bodyPr vert="horz" wrap="square" rtlCol="0">
            <a:spAutoFit/>
          </a:bodyPr>
          <a:lstStyle/>
          <a:p>
            <a:r>
              <a:rPr kumimoji="1" lang="ja-JP" altLang="en-US" sz="2400" dirty="0" smtClean="0">
                <a:latin typeface="メイリオ" pitchFamily="50" charset="-128"/>
                <a:ea typeface="メイリオ" pitchFamily="50" charset="-128"/>
                <a:cs typeface="メイリオ" pitchFamily="50" charset="-128"/>
              </a:rPr>
              <a:t>２構造分析</a:t>
            </a:r>
            <a:endParaRPr kumimoji="1" lang="en-US" altLang="ja-JP" sz="2400" dirty="0" smtClean="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3851552" y="425455"/>
            <a:ext cx="1736388" cy="461665"/>
          </a:xfrm>
          <a:prstGeom prst="rect">
            <a:avLst/>
          </a:prstGeom>
          <a:solidFill>
            <a:schemeClr val="tx2">
              <a:lumMod val="20000"/>
              <a:lumOff val="80000"/>
            </a:schemeClr>
          </a:solid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３振舞設計</a:t>
            </a:r>
            <a:endParaRPr lang="en-US" altLang="ja-JP" sz="24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5609272" y="423471"/>
            <a:ext cx="1736388" cy="461665"/>
          </a:xfrm>
          <a:prstGeom prst="rect">
            <a:avLst/>
          </a:prstGeom>
          <a:no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４走行戦略</a:t>
            </a:r>
            <a:endParaRPr lang="en-US" altLang="ja-JP" sz="24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383419" y="431702"/>
            <a:ext cx="1736832" cy="461665"/>
          </a:xfrm>
          <a:prstGeom prst="rect">
            <a:avLst/>
          </a:prstGeom>
          <a:no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１</a:t>
            </a:r>
            <a:r>
              <a:rPr kumimoji="1" lang="ja-JP" altLang="en-US" sz="2400" dirty="0" smtClean="0">
                <a:latin typeface="メイリオ" pitchFamily="50" charset="-128"/>
                <a:ea typeface="メイリオ" pitchFamily="50" charset="-128"/>
                <a:cs typeface="メイリオ" pitchFamily="50" charset="-128"/>
              </a:rPr>
              <a:t>要求分析</a:t>
            </a:r>
            <a:endParaRPr kumimoji="1" lang="en-US" altLang="ja-JP" sz="2400" dirty="0" smtClean="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7345982" y="428906"/>
            <a:ext cx="1736388" cy="461665"/>
          </a:xfrm>
          <a:prstGeom prst="rect">
            <a:avLst/>
          </a:prstGeom>
          <a:no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５要素技術</a:t>
            </a:r>
            <a:endParaRPr lang="en-US" altLang="ja-JP" sz="24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89755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463408" y="552128"/>
            <a:ext cx="492629" cy="8208912"/>
            <a:chOff x="486654" y="494969"/>
            <a:chExt cx="492629" cy="7197372"/>
          </a:xfrm>
        </p:grpSpPr>
        <p:sp>
          <p:nvSpPr>
            <p:cNvPr id="7" name="テキスト ボックス 6"/>
            <p:cNvSpPr txBox="1"/>
            <p:nvPr/>
          </p:nvSpPr>
          <p:spPr>
            <a:xfrm>
              <a:off x="486807" y="1900902"/>
              <a:ext cx="492443" cy="1459245"/>
            </a:xfrm>
            <a:prstGeom prst="rect">
              <a:avLst/>
            </a:prstGeom>
            <a:noFill/>
            <a:ln w="38100">
              <a:solidFill>
                <a:srgbClr val="00B0F0"/>
              </a:solidFill>
            </a:ln>
          </p:spPr>
          <p:txBody>
            <a:bodyPr vert="eaVert" wrap="square" rtlCol="0">
              <a:spAutoFit/>
            </a:bodyPr>
            <a:lstStyle/>
            <a:p>
              <a:r>
                <a:rPr kumimoji="1" lang="ja-JP" altLang="en-US" sz="2000" dirty="0" smtClean="0">
                  <a:latin typeface="メイリオ" pitchFamily="50" charset="-128"/>
                  <a:ea typeface="メイリオ" pitchFamily="50" charset="-128"/>
                  <a:cs typeface="メイリオ" pitchFamily="50" charset="-128"/>
                </a:rPr>
                <a:t>２構造分析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486840" y="3372541"/>
              <a:ext cx="492443" cy="1427834"/>
            </a:xfrm>
            <a:prstGeom prst="rect">
              <a:avLst/>
            </a:prstGeom>
            <a:solidFill>
              <a:schemeClr val="tx2">
                <a:lumMod val="20000"/>
                <a:lumOff val="80000"/>
              </a:schemeClr>
            </a:solid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３振舞設計</a:t>
              </a:r>
              <a:endParaRPr lang="en-US" altLang="ja-JP" sz="2000" dirty="0" smtClean="0">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486780" y="4800375"/>
              <a:ext cx="492443" cy="1438386"/>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４走行戦略</a:t>
              </a:r>
              <a:endParaRPr lang="en-US" altLang="ja-JP" sz="2000"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486654" y="494969"/>
              <a:ext cx="492443" cy="1430210"/>
            </a:xfrm>
            <a:prstGeom prst="rect">
              <a:avLst/>
            </a:prstGeom>
            <a:noFill/>
            <a:ln w="38100">
              <a:solidFill>
                <a:srgbClr val="00B0F0"/>
              </a:solidFill>
            </a:ln>
          </p:spPr>
          <p:txBody>
            <a:bodyPr vert="horz" wrap="square" rtlCol="0">
              <a:spAutoFit/>
            </a:bodyPr>
            <a:lstStyle/>
            <a:p>
              <a:r>
                <a:rPr lang="ja-JP" altLang="en-US" sz="2000" dirty="0" smtClean="0">
                  <a:latin typeface="メイリオ" pitchFamily="50" charset="-128"/>
                  <a:ea typeface="メイリオ" pitchFamily="50" charset="-128"/>
                  <a:cs typeface="メイリオ" pitchFamily="50" charset="-128"/>
                </a:rPr>
                <a:t>１</a:t>
              </a:r>
              <a:r>
                <a:rPr kumimoji="1" lang="ja-JP" altLang="en-US" sz="2000" dirty="0" smtClean="0">
                  <a:latin typeface="メイリオ" pitchFamily="50" charset="-128"/>
                  <a:ea typeface="メイリオ" pitchFamily="50" charset="-128"/>
                  <a:cs typeface="メイリオ" pitchFamily="50" charset="-128"/>
                </a:rPr>
                <a:t>要求分析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486781" y="6240636"/>
              <a:ext cx="492443" cy="1451705"/>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５要素技術</a:t>
              </a:r>
              <a:endParaRPr lang="en-US" altLang="ja-JP" sz="2000" dirty="0" smtClean="0">
                <a:latin typeface="メイリオ" pitchFamily="50" charset="-128"/>
                <a:ea typeface="メイリオ" pitchFamily="50" charset="-128"/>
                <a:cs typeface="メイリオ" pitchFamily="50" charset="-128"/>
              </a:endParaRPr>
            </a:p>
          </p:txBody>
        </p:sp>
      </p:grpSp>
      <p:pic>
        <p:nvPicPr>
          <p:cNvPr id="12"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9687" y="299492"/>
            <a:ext cx="2820410" cy="85364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HOMMA\Desktop\駆動シーケンス.emf"/>
          <p:cNvPicPr>
            <a:picLocks noChangeAspect="1" noChangeArrowheads="1"/>
          </p:cNvPicPr>
          <p:nvPr/>
        </p:nvPicPr>
        <p:blipFill rotWithShape="1">
          <a:blip r:embed="rId3">
            <a:extLst>
              <a:ext uri="{28A0092B-C50C-407E-A947-70E740481C1C}">
                <a14:useLocalDpi xmlns:a14="http://schemas.microsoft.com/office/drawing/2010/main" val="0"/>
              </a:ext>
            </a:extLst>
          </a:blip>
          <a:srcRect l="2873" t="5401" r="1440" b="5163"/>
          <a:stretch/>
        </p:blipFill>
        <p:spPr bwMode="auto">
          <a:xfrm>
            <a:off x="1497235" y="3123356"/>
            <a:ext cx="4989661" cy="2872763"/>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1432248" y="1960773"/>
            <a:ext cx="3744416" cy="1015663"/>
          </a:xfrm>
          <a:prstGeom prst="rect">
            <a:avLst/>
          </a:prstGeom>
          <a:noFill/>
          <a:ln w="19050">
            <a:solidFill>
              <a:srgbClr val="00B050"/>
            </a:solidFill>
          </a:ln>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下図は走行中</a:t>
            </a:r>
            <a:r>
              <a:rPr lang="ja-JP" altLang="en-US" sz="1200" dirty="0" smtClean="0">
                <a:latin typeface="メイリオ" pitchFamily="50" charset="-128"/>
                <a:ea typeface="メイリオ" pitchFamily="50" charset="-128"/>
                <a:cs typeface="メイリオ" pitchFamily="50" charset="-128"/>
              </a:rPr>
              <a:t>の駆動部の</a:t>
            </a:r>
            <a:r>
              <a:rPr lang="ja-JP" altLang="en-US" sz="1200" dirty="0" smtClean="0">
                <a:latin typeface="メイリオ" pitchFamily="50" charset="-128"/>
                <a:ea typeface="メイリオ" pitchFamily="50" charset="-128"/>
                <a:cs typeface="メイリオ" pitchFamily="50" charset="-128"/>
              </a:rPr>
              <a:t>振る舞いです。すでに設定されているパラメータを元に旋回量を計算し、モータを駆動している振る舞いです。</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この振る舞いを繰り返すことにより、どの区間でも同様の振る舞いで走行することが可能です。</a:t>
            </a:r>
            <a:endParaRPr lang="en-US" altLang="ja-JP" sz="1100" dirty="0" smtClean="0">
              <a:latin typeface="メイリオ" pitchFamily="50" charset="-128"/>
              <a:ea typeface="メイリオ" pitchFamily="50" charset="-128"/>
              <a:cs typeface="メイリオ" pitchFamily="50" charset="-128"/>
            </a:endParaRPr>
          </a:p>
        </p:txBody>
      </p:sp>
      <p:pic>
        <p:nvPicPr>
          <p:cNvPr id="3075" name="Picture 3" descr="C:\Users\HOMMA\Desktop\区間切り替えシーケンス図.em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71" t="4676" r="1299" b="3986"/>
          <a:stretch/>
        </p:blipFill>
        <p:spPr bwMode="auto">
          <a:xfrm>
            <a:off x="6954496" y="3129859"/>
            <a:ext cx="4928467" cy="3067076"/>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1307431" y="645742"/>
            <a:ext cx="8111298" cy="1077218"/>
          </a:xfrm>
          <a:prstGeom prst="rect">
            <a:avLst/>
          </a:prstGeom>
          <a:noFill/>
        </p:spPr>
        <p:txBody>
          <a:bodyPr wrap="square" rtlCol="0">
            <a:spAutoFit/>
          </a:bodyPr>
          <a:lstStyle/>
          <a:p>
            <a:r>
              <a:rPr lang="en-US" altLang="ja-JP" sz="1600" dirty="0" smtClean="0">
                <a:latin typeface="メイリオ" pitchFamily="50" charset="-128"/>
                <a:ea typeface="メイリオ" pitchFamily="50" charset="-128"/>
                <a:cs typeface="メイリオ" pitchFamily="50" charset="-128"/>
              </a:rPr>
              <a:t>ET</a:t>
            </a:r>
            <a:r>
              <a:rPr lang="ja-JP" altLang="en-US" sz="1600" dirty="0" smtClean="0">
                <a:latin typeface="メイリオ" pitchFamily="50" charset="-128"/>
                <a:ea typeface="メイリオ" pitchFamily="50" charset="-128"/>
                <a:cs typeface="メイリオ" pitchFamily="50" charset="-128"/>
              </a:rPr>
              <a:t>ロボコンはコースを細かく分割した</a:t>
            </a:r>
            <a:r>
              <a:rPr lang="ja-JP" altLang="en-US" sz="1600" u="sng" dirty="0" smtClean="0">
                <a:latin typeface="メイリオ" pitchFamily="50" charset="-128"/>
                <a:ea typeface="メイリオ" pitchFamily="50" charset="-128"/>
                <a:cs typeface="メイリオ" pitchFamily="50" charset="-128"/>
              </a:rPr>
              <a:t>区間の連続</a:t>
            </a:r>
            <a:r>
              <a:rPr lang="ja-JP" altLang="en-US" sz="1600" dirty="0" smtClean="0">
                <a:latin typeface="メイリオ" pitchFamily="50" charset="-128"/>
                <a:ea typeface="メイリオ" pitchFamily="50" charset="-128"/>
                <a:cs typeface="メイリオ" pitchFamily="50" charset="-128"/>
              </a:rPr>
              <a:t>によって構成されていると分析しました。区間ごとに最適な前進量などの</a:t>
            </a:r>
            <a:r>
              <a:rPr lang="ja-JP" altLang="en-US" sz="1600" dirty="0" smtClean="0">
                <a:latin typeface="メイリオ" pitchFamily="50" charset="-128"/>
                <a:ea typeface="メイリオ" pitchFamily="50" charset="-128"/>
                <a:cs typeface="メイリオ" pitchFamily="50" charset="-128"/>
              </a:rPr>
              <a:t>パラメータ</a:t>
            </a:r>
            <a:r>
              <a:rPr lang="ja-JP" altLang="en-US" sz="1600" dirty="0" smtClean="0">
                <a:latin typeface="メイリオ" pitchFamily="50" charset="-128"/>
                <a:ea typeface="メイリオ" pitchFamily="50" charset="-128"/>
                <a:cs typeface="メイリオ" pitchFamily="50" charset="-128"/>
              </a:rPr>
              <a:t>と</a:t>
            </a:r>
            <a:r>
              <a:rPr lang="ja-JP" altLang="en-US" sz="1600" dirty="0" smtClean="0">
                <a:latin typeface="メイリオ" pitchFamily="50" charset="-128"/>
                <a:ea typeface="メイリオ" pitchFamily="50" charset="-128"/>
                <a:cs typeface="メイリオ" pitchFamily="50" charset="-128"/>
              </a:rPr>
              <a:t>区間の</a:t>
            </a:r>
            <a:r>
              <a:rPr lang="ja-JP" altLang="en-US" sz="1600" dirty="0" smtClean="0">
                <a:latin typeface="メイリオ" pitchFamily="50" charset="-128"/>
                <a:ea typeface="メイリオ" pitchFamily="50" charset="-128"/>
                <a:cs typeface="メイリオ" pitchFamily="50" charset="-128"/>
              </a:rPr>
              <a:t>切替条件が</a:t>
            </a:r>
            <a:r>
              <a:rPr lang="ja-JP" altLang="en-US" sz="1600" dirty="0" smtClean="0">
                <a:latin typeface="メイリオ" pitchFamily="50" charset="-128"/>
                <a:ea typeface="メイリオ" pitchFamily="50" charset="-128"/>
                <a:cs typeface="メイリオ" pitchFamily="50" charset="-128"/>
              </a:rPr>
              <a:t>あり、区間</a:t>
            </a:r>
            <a:r>
              <a:rPr lang="ja-JP" altLang="en-US" sz="1600" dirty="0" smtClean="0">
                <a:latin typeface="メイリオ" pitchFamily="50" charset="-128"/>
                <a:ea typeface="メイリオ" pitchFamily="50" charset="-128"/>
                <a:cs typeface="メイリオ" pitchFamily="50" charset="-128"/>
              </a:rPr>
              <a:t>が切り替わらない間は同一のパラメータを元に走行</a:t>
            </a:r>
            <a:r>
              <a:rPr lang="ja-JP" altLang="en-US" sz="1600" dirty="0" smtClean="0">
                <a:latin typeface="メイリオ" pitchFamily="50" charset="-128"/>
                <a:ea typeface="メイリオ" pitchFamily="50" charset="-128"/>
                <a:cs typeface="メイリオ" pitchFamily="50" charset="-128"/>
              </a:rPr>
              <a:t>することのみ</a:t>
            </a:r>
            <a:r>
              <a:rPr lang="ja-JP" altLang="en-US" sz="1600" dirty="0" smtClean="0">
                <a:latin typeface="メイリオ" pitchFamily="50" charset="-128"/>
                <a:ea typeface="メイリオ" pitchFamily="50" charset="-128"/>
                <a:cs typeface="メイリオ" pitchFamily="50" charset="-128"/>
              </a:rPr>
              <a:t>に専念します。</a:t>
            </a:r>
            <a:endParaRPr lang="en-US" altLang="ja-JP" sz="110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7419705" y="2215196"/>
            <a:ext cx="3168352" cy="892552"/>
          </a:xfrm>
          <a:prstGeom prst="rect">
            <a:avLst/>
          </a:prstGeom>
          <a:noFill/>
        </p:spPr>
        <p:txBody>
          <a:bodyPr wrap="square" rtlCol="0">
            <a:spAutoFit/>
          </a:bodyPr>
          <a:lstStyle/>
          <a:p>
            <a:r>
              <a:rPr lang="ja-JP" altLang="en-US" sz="1800" dirty="0" smtClean="0">
                <a:latin typeface="メイリオ" pitchFamily="50" charset="-128"/>
                <a:ea typeface="メイリオ" pitchFamily="50" charset="-128"/>
                <a:cs typeface="メイリオ" pitchFamily="50" charset="-128"/>
              </a:rPr>
              <a:t>区間の切替から目標駆動パラメータを設定する振る舞い</a:t>
            </a:r>
            <a:endParaRPr lang="en-US" altLang="ja-JP" sz="120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p:txBody>
      </p:sp>
      <p:sp>
        <p:nvSpPr>
          <p:cNvPr id="13" name="角丸四角形 12"/>
          <p:cNvSpPr/>
          <p:nvPr/>
        </p:nvSpPr>
        <p:spPr>
          <a:xfrm>
            <a:off x="1497235" y="6226367"/>
            <a:ext cx="1684619" cy="93610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200" dirty="0" smtClean="0"/>
              <a:t>この２つの振る舞いが別タスクで呼ばれて走行システムが構成されている。</a:t>
            </a:r>
            <a:endParaRPr kumimoji="1" lang="ja-JP" altLang="en-US" sz="1200" dirty="0"/>
          </a:p>
        </p:txBody>
      </p:sp>
      <p:cxnSp>
        <p:nvCxnSpPr>
          <p:cNvPr id="25" name="直線矢印コネクタ 24"/>
          <p:cNvCxnSpPr>
            <a:stCxn id="13" idx="0"/>
          </p:cNvCxnSpPr>
          <p:nvPr/>
        </p:nvCxnSpPr>
        <p:spPr>
          <a:xfrm flipV="1">
            <a:off x="2339545" y="5557136"/>
            <a:ext cx="694555" cy="669231"/>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V="1">
            <a:off x="3138777" y="5996119"/>
            <a:ext cx="4414151" cy="74869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pic>
        <p:nvPicPr>
          <p:cNvPr id="3076" name="Picture 4" descr="C:\Users\HOMMA\Desktop\タスク構成.emf"/>
          <p:cNvPicPr>
            <a:picLocks noChangeAspect="1" noChangeArrowheads="1"/>
          </p:cNvPicPr>
          <p:nvPr/>
        </p:nvPicPr>
        <p:blipFill rotWithShape="1">
          <a:blip r:embed="rId5">
            <a:extLst>
              <a:ext uri="{28A0092B-C50C-407E-A947-70E740481C1C}">
                <a14:useLocalDpi xmlns:a14="http://schemas.microsoft.com/office/drawing/2010/main" val="0"/>
              </a:ext>
            </a:extLst>
          </a:blip>
          <a:srcRect l="1549" t="7611" r="25238" b="13613"/>
          <a:stretch/>
        </p:blipFill>
        <p:spPr bwMode="auto">
          <a:xfrm>
            <a:off x="5639701" y="6637256"/>
            <a:ext cx="3690709" cy="23040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 name="表 33"/>
          <p:cNvGraphicFramePr>
            <a:graphicFrameLocks noGrp="1"/>
          </p:cNvGraphicFramePr>
          <p:nvPr>
            <p:extLst>
              <p:ext uri="{D42A27DB-BD31-4B8C-83A1-F6EECF244321}">
                <p14:modId xmlns:p14="http://schemas.microsoft.com/office/powerpoint/2010/main" val="3046943943"/>
              </p:ext>
            </p:extLst>
          </p:nvPr>
        </p:nvGraphicFramePr>
        <p:xfrm>
          <a:off x="9411744" y="6274306"/>
          <a:ext cx="3168353" cy="2996158"/>
        </p:xfrm>
        <a:graphic>
          <a:graphicData uri="http://schemas.openxmlformats.org/drawingml/2006/table">
            <a:tbl>
              <a:tblPr firstRow="1" bandRow="1">
                <a:tableStyleId>{5C22544A-7EE6-4342-B048-85BDC9FD1C3A}</a:tableStyleId>
              </a:tblPr>
              <a:tblGrid>
                <a:gridCol w="775245"/>
                <a:gridCol w="664915"/>
                <a:gridCol w="576065"/>
                <a:gridCol w="1152128"/>
              </a:tblGrid>
              <a:tr h="542518">
                <a:tc>
                  <a:txBody>
                    <a:bodyPr/>
                    <a:lstStyle/>
                    <a:p>
                      <a:r>
                        <a:rPr kumimoji="1" lang="ja-JP" altLang="en-US" sz="1100" dirty="0" smtClean="0"/>
                        <a:t>タスク名</a:t>
                      </a:r>
                      <a:endParaRPr kumimoji="1" lang="ja-JP" altLang="en-US" sz="1100" dirty="0"/>
                    </a:p>
                  </a:txBody>
                  <a:tcPr/>
                </a:tc>
                <a:tc>
                  <a:txBody>
                    <a:bodyPr/>
                    <a:lstStyle/>
                    <a:p>
                      <a:r>
                        <a:rPr kumimoji="1" lang="ja-JP" altLang="en-US" sz="1100" dirty="0" smtClean="0"/>
                        <a:t>優先度</a:t>
                      </a:r>
                      <a:endParaRPr kumimoji="1" lang="ja-JP" altLang="en-US" sz="1100" dirty="0"/>
                    </a:p>
                  </a:txBody>
                  <a:tcPr/>
                </a:tc>
                <a:tc>
                  <a:txBody>
                    <a:bodyPr/>
                    <a:lstStyle/>
                    <a:p>
                      <a:r>
                        <a:rPr kumimoji="1" lang="ja-JP" altLang="en-US" sz="1100" dirty="0" smtClean="0"/>
                        <a:t>周期 </a:t>
                      </a:r>
                      <a:r>
                        <a:rPr kumimoji="1" lang="en-US" altLang="ja-JP" sz="1100" dirty="0" smtClean="0"/>
                        <a:t>[</a:t>
                      </a:r>
                      <a:r>
                        <a:rPr kumimoji="1" lang="en-US" altLang="ja-JP" sz="1100" dirty="0" err="1" smtClean="0"/>
                        <a:t>ms</a:t>
                      </a:r>
                      <a:r>
                        <a:rPr kumimoji="1" lang="en-US" altLang="ja-JP" sz="1100" dirty="0" smtClean="0"/>
                        <a:t>]</a:t>
                      </a:r>
                      <a:endParaRPr kumimoji="1" lang="ja-JP" altLang="en-US" sz="1100" dirty="0"/>
                    </a:p>
                  </a:txBody>
                  <a:tcPr/>
                </a:tc>
                <a:tc>
                  <a:txBody>
                    <a:bodyPr/>
                    <a:lstStyle/>
                    <a:p>
                      <a:r>
                        <a:rPr kumimoji="1" lang="ja-JP" altLang="en-US" sz="1100" dirty="0" smtClean="0"/>
                        <a:t>理由</a:t>
                      </a:r>
                      <a:endParaRPr kumimoji="1" lang="ja-JP" altLang="en-US" sz="1100" dirty="0"/>
                    </a:p>
                  </a:txBody>
                  <a:tcPr/>
                </a:tc>
              </a:tr>
              <a:tr h="680411">
                <a:tc>
                  <a:txBody>
                    <a:bodyPr/>
                    <a:lstStyle/>
                    <a:p>
                      <a:r>
                        <a:rPr kumimoji="1" lang="ja-JP" altLang="en-US" sz="1100" dirty="0" smtClean="0"/>
                        <a:t>駆動タスク</a:t>
                      </a:r>
                      <a:endParaRPr kumimoji="1" lang="ja-JP" altLang="en-US" sz="1100" dirty="0"/>
                    </a:p>
                  </a:txBody>
                  <a:tcPr/>
                </a:tc>
                <a:tc>
                  <a:txBody>
                    <a:bodyPr/>
                    <a:lstStyle/>
                    <a:p>
                      <a:r>
                        <a:rPr kumimoji="1" lang="ja-JP" altLang="en-US" sz="1100" dirty="0" smtClean="0"/>
                        <a:t>１</a:t>
                      </a:r>
                      <a:endParaRPr kumimoji="1" lang="ja-JP" altLang="en-US" sz="1100" dirty="0"/>
                    </a:p>
                  </a:txBody>
                  <a:tcPr/>
                </a:tc>
                <a:tc>
                  <a:txBody>
                    <a:bodyPr/>
                    <a:lstStyle/>
                    <a:p>
                      <a:r>
                        <a:rPr kumimoji="1" lang="en-US" altLang="ja-JP" sz="1100" dirty="0" smtClean="0"/>
                        <a:t>4</a:t>
                      </a:r>
                    </a:p>
                  </a:txBody>
                  <a:tcPr/>
                </a:tc>
                <a:tc>
                  <a:txBody>
                    <a:bodyPr/>
                    <a:lstStyle/>
                    <a:p>
                      <a:r>
                        <a:rPr kumimoji="1" lang="ja-JP" altLang="en-US" sz="1100" dirty="0" smtClean="0"/>
                        <a:t>制約条件より</a:t>
                      </a:r>
                      <a:r>
                        <a:rPr kumimoji="1" lang="en-US" altLang="ja-JP" sz="1100" dirty="0" smtClean="0"/>
                        <a:t>4ms</a:t>
                      </a:r>
                      <a:r>
                        <a:rPr kumimoji="1" lang="ja-JP" altLang="en-US" sz="1100" dirty="0" smtClean="0"/>
                        <a:t>で実行する必要があるバランサーとそれに関連する処理をまとめた。</a:t>
                      </a:r>
                      <a:endParaRPr kumimoji="1" lang="en-US" altLang="ja-JP" sz="1100" dirty="0" smtClean="0"/>
                    </a:p>
                  </a:txBody>
                  <a:tcPr/>
                </a:tc>
              </a:tr>
              <a:tr h="563499">
                <a:tc>
                  <a:txBody>
                    <a:bodyPr/>
                    <a:lstStyle/>
                    <a:p>
                      <a:r>
                        <a:rPr kumimoji="1" lang="ja-JP" altLang="en-US" sz="1100" dirty="0" smtClean="0"/>
                        <a:t>外部状況監視タスク</a:t>
                      </a:r>
                      <a:endParaRPr kumimoji="1" lang="ja-JP" altLang="en-US" sz="1100" dirty="0"/>
                    </a:p>
                  </a:txBody>
                  <a:tcPr/>
                </a:tc>
                <a:tc>
                  <a:txBody>
                    <a:bodyPr/>
                    <a:lstStyle/>
                    <a:p>
                      <a:r>
                        <a:rPr kumimoji="1" lang="ja-JP" altLang="en-US" sz="1100" dirty="0" smtClean="0"/>
                        <a:t>２</a:t>
                      </a:r>
                      <a:endParaRPr kumimoji="1" lang="ja-JP" altLang="en-US" sz="1100" dirty="0"/>
                    </a:p>
                  </a:txBody>
                  <a:tcPr/>
                </a:tc>
                <a:tc>
                  <a:txBody>
                    <a:bodyPr/>
                    <a:lstStyle/>
                    <a:p>
                      <a:r>
                        <a:rPr kumimoji="1" lang="en-US" altLang="ja-JP" sz="1100" dirty="0" smtClean="0"/>
                        <a:t>50</a:t>
                      </a:r>
                      <a:endParaRPr kumimoji="1" lang="ja-JP" altLang="en-US" sz="1100" dirty="0"/>
                    </a:p>
                  </a:txBody>
                  <a:tcPr/>
                </a:tc>
                <a:tc>
                  <a:txBody>
                    <a:bodyPr/>
                    <a:lstStyle/>
                    <a:p>
                      <a:r>
                        <a:rPr kumimoji="1" lang="ja-JP" altLang="en-US" sz="1100" dirty="0" smtClean="0"/>
                        <a:t>外部状況は急激な変化をしない。</a:t>
                      </a:r>
                      <a:endParaRPr kumimoji="1" lang="ja-JP" altLang="en-US" sz="1100" dirty="0"/>
                    </a:p>
                  </a:txBody>
                  <a:tcPr/>
                </a:tc>
              </a:tr>
              <a:tr h="684624">
                <a:tc>
                  <a:txBody>
                    <a:bodyPr/>
                    <a:lstStyle/>
                    <a:p>
                      <a:r>
                        <a:rPr kumimoji="1" lang="ja-JP" altLang="en-US" sz="1100" dirty="0" smtClean="0"/>
                        <a:t>ログ送信</a:t>
                      </a:r>
                      <a:endParaRPr kumimoji="1" lang="ja-JP" altLang="en-US" sz="1100" dirty="0"/>
                    </a:p>
                  </a:txBody>
                  <a:tcPr/>
                </a:tc>
                <a:tc>
                  <a:txBody>
                    <a:bodyPr/>
                    <a:lstStyle/>
                    <a:p>
                      <a:r>
                        <a:rPr kumimoji="1" lang="ja-JP" altLang="en-US" sz="1100" dirty="0" smtClean="0"/>
                        <a:t>３</a:t>
                      </a:r>
                      <a:endParaRPr kumimoji="1" lang="ja-JP" altLang="en-US" sz="1100" dirty="0"/>
                    </a:p>
                  </a:txBody>
                  <a:tcPr/>
                </a:tc>
                <a:tc>
                  <a:txBody>
                    <a:bodyPr/>
                    <a:lstStyle/>
                    <a:p>
                      <a:r>
                        <a:rPr kumimoji="1" lang="en-US" altLang="ja-JP" sz="1100" dirty="0" smtClean="0"/>
                        <a:t>50</a:t>
                      </a:r>
                      <a:endParaRPr kumimoji="1" lang="ja-JP" altLang="en-US" sz="1100" dirty="0"/>
                    </a:p>
                  </a:txBody>
                  <a:tcPr/>
                </a:tc>
                <a:tc>
                  <a:txBody>
                    <a:bodyPr/>
                    <a:lstStyle/>
                    <a:p>
                      <a:r>
                        <a:rPr kumimoji="1" lang="ja-JP" altLang="en-US" sz="1100" dirty="0" smtClean="0"/>
                        <a:t>走行に直接関係しないため、優先度は一番低い。</a:t>
                      </a:r>
                      <a:endParaRPr kumimoji="1" lang="en-US" altLang="ja-JP" sz="1100" dirty="0" smtClean="0"/>
                    </a:p>
                  </a:txBody>
                  <a:tcPr/>
                </a:tc>
              </a:tr>
            </a:tbl>
          </a:graphicData>
        </a:graphic>
      </p:graphicFrame>
      <p:sp>
        <p:nvSpPr>
          <p:cNvPr id="35" name="テキスト ボックス 34"/>
          <p:cNvSpPr txBox="1"/>
          <p:nvPr/>
        </p:nvSpPr>
        <p:spPr>
          <a:xfrm>
            <a:off x="1502287" y="7346990"/>
            <a:ext cx="1946026" cy="161582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さらに</a:t>
            </a:r>
            <a:r>
              <a:rPr lang="ja-JP" altLang="en-US" sz="1100" dirty="0">
                <a:latin typeface="メイリオ" pitchFamily="50" charset="-128"/>
                <a:ea typeface="メイリオ" pitchFamily="50" charset="-128"/>
                <a:cs typeface="メイリオ" pitchFamily="50" charset="-128"/>
              </a:rPr>
              <a:t>これらの</a:t>
            </a:r>
            <a:r>
              <a:rPr kumimoji="1" lang="ja-JP" altLang="en-US" sz="1100" dirty="0" smtClean="0">
                <a:latin typeface="メイリオ" pitchFamily="50" charset="-128"/>
                <a:ea typeface="メイリオ" pitchFamily="50" charset="-128"/>
                <a:cs typeface="メイリオ" pitchFamily="50" charset="-128"/>
              </a:rPr>
              <a:t>設計方針を元に全体のタスク分割を検討</a:t>
            </a:r>
            <a:endParaRPr kumimoji="1"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①　オーバヘッドを考慮し、タスクの数は最小限に</a:t>
            </a:r>
            <a:endParaRPr lang="en-US" altLang="ja-JP" sz="1100" dirty="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②　駆動タスクへの影響を最小限に抑える。</a:t>
            </a:r>
            <a:endParaRPr kumimoji="1"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③　走行体の動作スピードを考慮した周期決定</a:t>
            </a:r>
            <a:endParaRPr kumimoji="1" lang="ja-JP" altLang="en-US" sz="1100" dirty="0">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3473762" y="7454712"/>
            <a:ext cx="2154529" cy="1492716"/>
          </a:xfrm>
          <a:prstGeom prst="rect">
            <a:avLst/>
          </a:prstGeom>
          <a:noFill/>
        </p:spPr>
        <p:txBody>
          <a:bodyPr wrap="square" rtlCol="0">
            <a:spAutoFit/>
          </a:bodyPr>
          <a:lstStyle/>
          <a:p>
            <a:r>
              <a:rPr lang="ja-JP" altLang="en-US" sz="1100" dirty="0">
                <a:latin typeface="メイリオ" pitchFamily="50" charset="-128"/>
                <a:ea typeface="メイリオ" pitchFamily="50" charset="-128"/>
                <a:cs typeface="メイリオ" pitchFamily="50" charset="-128"/>
              </a:rPr>
              <a:t>制約</a:t>
            </a:r>
            <a:endParaRPr kumimoji="1"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①　</a:t>
            </a:r>
            <a:r>
              <a:rPr lang="en-US" altLang="ja-JP" sz="1100" dirty="0" smtClean="0">
                <a:latin typeface="メイリオ" pitchFamily="50" charset="-128"/>
                <a:ea typeface="メイリオ" pitchFamily="50" charset="-128"/>
                <a:cs typeface="メイリオ" pitchFamily="50" charset="-128"/>
              </a:rPr>
              <a:t>API</a:t>
            </a:r>
            <a:r>
              <a:rPr lang="ja-JP" altLang="en-US" sz="1100" dirty="0" smtClean="0">
                <a:latin typeface="メイリオ" pitchFamily="50" charset="-128"/>
                <a:ea typeface="メイリオ" pitchFamily="50" charset="-128"/>
                <a:cs typeface="メイリオ" pitchFamily="50" charset="-128"/>
              </a:rPr>
              <a:t>の仕様上、倒立制御は</a:t>
            </a:r>
            <a:r>
              <a:rPr lang="en-US" altLang="ja-JP" sz="1100" dirty="0" smtClean="0">
                <a:latin typeface="メイリオ" pitchFamily="50" charset="-128"/>
                <a:ea typeface="メイリオ" pitchFamily="50" charset="-128"/>
                <a:cs typeface="メイリオ" pitchFamily="50" charset="-128"/>
              </a:rPr>
              <a:t>4ms</a:t>
            </a:r>
            <a:r>
              <a:rPr lang="ja-JP" altLang="en-US" sz="1100" dirty="0" smtClean="0">
                <a:latin typeface="メイリオ" pitchFamily="50" charset="-128"/>
                <a:ea typeface="メイリオ" pitchFamily="50" charset="-128"/>
                <a:cs typeface="メイリオ" pitchFamily="50" charset="-128"/>
              </a:rPr>
              <a:t>周期で実行しなければならない。</a:t>
            </a:r>
            <a:endParaRPr lang="en-US" altLang="ja-JP" sz="1100" dirty="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②　超音波センサの</a:t>
            </a:r>
            <a:r>
              <a:rPr lang="ja-JP" altLang="en-US" sz="1100" dirty="0" smtClean="0">
                <a:latin typeface="メイリオ" pitchFamily="50" charset="-128"/>
                <a:ea typeface="メイリオ" pitchFamily="50" charset="-128"/>
                <a:cs typeface="メイリオ" pitchFamily="50" charset="-128"/>
              </a:rPr>
              <a:t>特性上、</a:t>
            </a:r>
            <a:r>
              <a:rPr lang="en-US" altLang="ja-JP" sz="1100" dirty="0" smtClean="0">
                <a:latin typeface="メイリオ" pitchFamily="50" charset="-128"/>
                <a:ea typeface="メイリオ" pitchFamily="50" charset="-128"/>
                <a:cs typeface="メイリオ" pitchFamily="50" charset="-128"/>
              </a:rPr>
              <a:t>50m</a:t>
            </a:r>
            <a:r>
              <a:rPr lang="ja-JP" altLang="en-US" sz="1100" dirty="0" smtClean="0">
                <a:latin typeface="メイリオ" pitchFamily="50" charset="-128"/>
                <a:ea typeface="メイリオ" pitchFamily="50" charset="-128"/>
                <a:cs typeface="メイリオ" pitchFamily="50" charset="-128"/>
              </a:rPr>
              <a:t>周期以上でセンサ</a:t>
            </a:r>
            <a:r>
              <a:rPr lang="en-US" altLang="ja-JP" sz="1100" dirty="0" smtClean="0">
                <a:latin typeface="メイリオ" pitchFamily="50" charset="-128"/>
                <a:ea typeface="メイリオ" pitchFamily="50" charset="-128"/>
                <a:cs typeface="メイリオ" pitchFamily="50" charset="-128"/>
              </a:rPr>
              <a:t>API</a:t>
            </a:r>
            <a:r>
              <a:rPr lang="ja-JP" altLang="en-US" sz="1100" dirty="0" smtClean="0">
                <a:latin typeface="メイリオ" pitchFamily="50" charset="-128"/>
                <a:ea typeface="メイリオ" pitchFamily="50" charset="-128"/>
                <a:cs typeface="メイリオ" pitchFamily="50" charset="-128"/>
              </a:rPr>
              <a:t>にアクセスしなければならない。</a:t>
            </a:r>
            <a:endParaRPr lang="en-US" altLang="ja-JP" sz="1100" dirty="0" smtClean="0">
              <a:latin typeface="メイリオ" pitchFamily="50" charset="-128"/>
              <a:ea typeface="メイリオ" pitchFamily="50" charset="-128"/>
              <a:cs typeface="メイリオ" pitchFamily="50" charset="-128"/>
            </a:endParaRPr>
          </a:p>
          <a:p>
            <a:endParaRPr kumimoji="1" lang="ja-JP" altLang="en-US" sz="14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43933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1592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2272</TotalTime>
  <Words>404</Words>
  <Application>Microsoft Office PowerPoint</Application>
  <PresentationFormat>A3 297x420 mm</PresentationFormat>
  <Paragraphs>69</Paragraphs>
  <Slides>5</Slides>
  <Notes>0</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38</cp:revision>
  <cp:lastPrinted>2012-09-07T00:42:03Z</cp:lastPrinted>
  <dcterms:created xsi:type="dcterms:W3CDTF">2012-09-03T09:45:52Z</dcterms:created>
  <dcterms:modified xsi:type="dcterms:W3CDTF">2012-09-07T07:40:41Z</dcterms:modified>
</cp:coreProperties>
</file>