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7" r:id="rId3"/>
    <p:sldId id="266" r:id="rId4"/>
    <p:sldId id="263" r:id="rId5"/>
    <p:sldId id="270" r:id="rId6"/>
    <p:sldId id="265" r:id="rId7"/>
    <p:sldId id="268" r:id="rId8"/>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F3C"/>
    <a:srgbClr val="C80FA0"/>
    <a:srgbClr val="006432"/>
    <a:srgbClr val="FF7D00"/>
    <a:srgbClr val="0096FF"/>
    <a:srgbClr val="FFFF00"/>
    <a:srgbClr val="00C800"/>
    <a:srgbClr val="230FD2"/>
    <a:srgbClr val="FFCC00"/>
    <a:srgbClr val="F07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8151" autoAdjust="0"/>
  </p:normalViewPr>
  <p:slideViewPr>
    <p:cSldViewPr>
      <p:cViewPr>
        <p:scale>
          <a:sx n="100" d="100"/>
          <a:sy n="100" d="100"/>
        </p:scale>
        <p:origin x="1356" y="1134"/>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04050048"/>
        <c:axId val="104051776"/>
      </c:scatterChart>
      <c:valAx>
        <c:axId val="104050048"/>
        <c:scaling>
          <c:orientation val="minMax"/>
        </c:scaling>
        <c:delete val="1"/>
        <c:axPos val="b"/>
        <c:numFmt formatCode="General" sourceLinked="1"/>
        <c:majorTickMark val="out"/>
        <c:minorTickMark val="none"/>
        <c:tickLblPos val="nextTo"/>
        <c:crossAx val="104051776"/>
        <c:crosses val="autoZero"/>
        <c:crossBetween val="midCat"/>
      </c:valAx>
      <c:valAx>
        <c:axId val="104051776"/>
        <c:scaling>
          <c:orientation val="minMax"/>
        </c:scaling>
        <c:delete val="1"/>
        <c:axPos val="l"/>
        <c:numFmt formatCode="General" sourceLinked="1"/>
        <c:majorTickMark val="out"/>
        <c:minorTickMark val="none"/>
        <c:tickLblPos val="nextTo"/>
        <c:crossAx val="104050048"/>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22475008"/>
        <c:axId val="104053504"/>
      </c:lineChart>
      <c:catAx>
        <c:axId val="122475008"/>
        <c:scaling>
          <c:orientation val="minMax"/>
        </c:scaling>
        <c:delete val="1"/>
        <c:axPos val="b"/>
        <c:majorTickMark val="out"/>
        <c:minorTickMark val="none"/>
        <c:tickLblPos val="nextTo"/>
        <c:crossAx val="104053504"/>
        <c:crosses val="autoZero"/>
        <c:auto val="1"/>
        <c:lblAlgn val="ctr"/>
        <c:lblOffset val="100"/>
        <c:noMultiLvlLbl val="0"/>
      </c:catAx>
      <c:valAx>
        <c:axId val="104053504"/>
        <c:scaling>
          <c:orientation val="minMax"/>
        </c:scaling>
        <c:delete val="0"/>
        <c:axPos val="l"/>
        <c:majorGridlines/>
        <c:numFmt formatCode="General" sourceLinked="1"/>
        <c:majorTickMark val="out"/>
        <c:minorTickMark val="none"/>
        <c:tickLblPos val="nextTo"/>
        <c:crossAx val="122475008"/>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46400" cy="493713"/>
          </a:xfrm>
          <a:prstGeom prst="rect">
            <a:avLst/>
          </a:prstGeom>
        </p:spPr>
        <p:txBody>
          <a:bodyPr vert="horz" lIns="91435" tIns="45718" rIns="91435" bIns="45718"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90" y="2"/>
            <a:ext cx="2946400" cy="493713"/>
          </a:xfrm>
          <a:prstGeom prst="rect">
            <a:avLst/>
          </a:prstGeom>
        </p:spPr>
        <p:txBody>
          <a:bodyPr vert="horz" lIns="91435" tIns="45718" rIns="91435" bIns="45718"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5" tIns="45718" rIns="91435" bIns="45718" rtlCol="0" anchor="ctr"/>
          <a:lstStyle/>
          <a:p>
            <a:endParaRPr lang="ja-JP" altLang="en-US"/>
          </a:p>
        </p:txBody>
      </p:sp>
      <p:sp>
        <p:nvSpPr>
          <p:cNvPr id="5" name="ノート プレースホルダー 4"/>
          <p:cNvSpPr>
            <a:spLocks noGrp="1"/>
          </p:cNvSpPr>
          <p:nvPr>
            <p:ph type="body" sz="quarter" idx="3"/>
          </p:nvPr>
        </p:nvSpPr>
        <p:spPr>
          <a:xfrm>
            <a:off x="679452" y="4689477"/>
            <a:ext cx="5438775" cy="4443413"/>
          </a:xfrm>
          <a:prstGeom prst="rect">
            <a:avLst/>
          </a:prstGeom>
        </p:spPr>
        <p:txBody>
          <a:bodyPr vert="horz" lIns="91435" tIns="45718" rIns="91435" bIns="45718"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5" tIns="45718" rIns="91435" bIns="45718"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90" y="9377363"/>
            <a:ext cx="2946400" cy="493712"/>
          </a:xfrm>
          <a:prstGeom prst="rect">
            <a:avLst/>
          </a:prstGeom>
        </p:spPr>
        <p:txBody>
          <a:bodyPr vert="horz" lIns="91435" tIns="45718" rIns="91435" bIns="45718"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6"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20" y="2982603"/>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9"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9"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7" y="206381"/>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9"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9"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500"/>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5" y="384500"/>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2" y="6169667"/>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2"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5"/>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8" y="2149165"/>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8"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9"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7"/>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80"/>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8"/>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8"/>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8"/>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2" y="6"/>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4"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4"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4"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4"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4"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9"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4169" y="7545987"/>
            <a:ext cx="6049955" cy="17256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650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2000" b="1" dirty="0"/>
              <a:t>☆モデルの概要</a:t>
            </a:r>
          </a:p>
          <a:p>
            <a:pPr marL="481013" indent="-481013" defTabSz="1279525">
              <a:lnSpc>
                <a:spcPct val="80000"/>
              </a:lnSpc>
              <a:spcBef>
                <a:spcPct val="20000"/>
              </a:spcBef>
            </a:pPr>
            <a:r>
              <a:rPr lang="ja-JP" altLang="en-US" sz="2000" dirty="0"/>
              <a:t>	</a:t>
            </a:r>
            <a:r>
              <a:rPr lang="ja-JP" altLang="en-US" sz="1800" dirty="0"/>
              <a:t>（作成したモデルの構成や</a:t>
            </a:r>
            <a:r>
              <a:rPr lang="ja-JP" altLang="en-US" sz="1800" dirty="0" smtClean="0"/>
              <a:t>読み解き方，記述</a:t>
            </a:r>
            <a:r>
              <a:rPr lang="ja-JP" altLang="en-US" sz="1800" dirty="0"/>
              <a:t>の特徴などを記入　</a:t>
            </a:r>
            <a:r>
              <a:rPr lang="en-US" altLang="ja-JP" sz="1800" dirty="0"/>
              <a:t>※</a:t>
            </a:r>
            <a:r>
              <a:rPr lang="ja-JP" altLang="en-US" sz="1800" dirty="0"/>
              <a:t>モデルの書き方に関する説明として使用してください）</a:t>
            </a:r>
            <a:endParaRPr lang="en-US" altLang="ja-JP"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☆設計思想</a:t>
            </a:r>
            <a:endParaRPr lang="en-US" altLang="ja-JP" sz="2000" b="1" dirty="0"/>
          </a:p>
          <a:p>
            <a:pPr marL="481013" indent="-481013" defTabSz="1279525">
              <a:lnSpc>
                <a:spcPct val="80000"/>
              </a:lnSpc>
              <a:spcBef>
                <a:spcPct val="20000"/>
              </a:spcBef>
            </a:pPr>
            <a:r>
              <a:rPr lang="en-US" altLang="ja-JP" sz="2300" b="1" dirty="0"/>
              <a:t>	</a:t>
            </a:r>
            <a:r>
              <a:rPr lang="ja-JP" altLang="en-US" sz="1800" dirty="0"/>
              <a:t>モデルの再利用性の</a:t>
            </a:r>
            <a:r>
              <a:rPr lang="ja-JP" altLang="en-US" sz="1800" dirty="0" smtClean="0"/>
              <a:t>向上，メッセージ</a:t>
            </a:r>
            <a:r>
              <a:rPr lang="ja-JP" altLang="en-US" sz="1800" dirty="0"/>
              <a:t>の流れをわかりやすくするために役割を明確にしたパッケージに分割することに</a:t>
            </a:r>
            <a:r>
              <a:rPr lang="ja-JP" altLang="en-US" sz="1800" dirty="0" smtClean="0"/>
              <a:t>より，設計</a:t>
            </a:r>
            <a:r>
              <a:rPr lang="ja-JP" altLang="en-US" sz="1800" dirty="0"/>
              <a:t>に一貫性を</a:t>
            </a:r>
            <a:r>
              <a:rPr lang="ja-JP" altLang="en-US" sz="1800" dirty="0" smtClean="0"/>
              <a:t>持たせました．</a:t>
            </a:r>
            <a:r>
              <a:rPr lang="en-US" altLang="ja-JP" sz="1800" dirty="0"/>
              <a:t/>
            </a:r>
            <a:br>
              <a:rPr lang="en-US" altLang="ja-JP" sz="1800" dirty="0"/>
            </a:br>
            <a:r>
              <a:rPr lang="ja-JP" altLang="en-US" sz="1800" dirty="0"/>
              <a:t>ロボットは要は目標値を制御！だから我々は目標値生成の流れに注力</a:t>
            </a:r>
            <a:r>
              <a:rPr lang="ja-JP" altLang="en-US" sz="1800" dirty="0" smtClean="0"/>
              <a:t>した．目標値</a:t>
            </a:r>
            <a:r>
              <a:rPr lang="ja-JP" altLang="en-US" sz="1800" dirty="0"/>
              <a:t>から制御量への生成</a:t>
            </a:r>
            <a:r>
              <a:rPr lang="ja-JP" altLang="en-US" sz="1800" dirty="0" smtClean="0"/>
              <a:t>は，ひとつ</a:t>
            </a:r>
            <a:r>
              <a:rPr lang="ja-JP" altLang="en-US" sz="1800" dirty="0"/>
              <a:t>のパッケージに</a:t>
            </a:r>
            <a:r>
              <a:rPr lang="ja-JP" altLang="en-US" sz="1800" dirty="0" smtClean="0"/>
              <a:t>まかせた．</a:t>
            </a:r>
            <a:endParaRPr lang="ja-JP" altLang="en-US" sz="1800" dirty="0"/>
          </a:p>
          <a:p>
            <a:pPr marL="481013" indent="-481013" defTabSz="1279525">
              <a:lnSpc>
                <a:spcPct val="80000"/>
              </a:lnSpc>
              <a:spcBef>
                <a:spcPct val="20000"/>
              </a:spcBef>
            </a:pPr>
            <a:endParaRPr lang="en-US" altLang="ja-JP" sz="1900" dirty="0"/>
          </a:p>
          <a:p>
            <a:pPr marL="481013" indent="-481013" defTabSz="1279525">
              <a:lnSpc>
                <a:spcPct val="80000"/>
              </a:lnSpc>
              <a:spcBef>
                <a:spcPct val="20000"/>
              </a:spcBef>
            </a:pPr>
            <a:r>
              <a:rPr lang="ja-JP" altLang="en-US" sz="2000" b="1" dirty="0"/>
              <a:t>☆モデルのここに注目！</a:t>
            </a:r>
          </a:p>
          <a:p>
            <a:pPr marL="481013" indent="-481013" defTabSz="1279525">
              <a:lnSpc>
                <a:spcPct val="80000"/>
              </a:lnSpc>
              <a:spcBef>
                <a:spcPct val="20000"/>
              </a:spcBef>
            </a:pPr>
            <a:r>
              <a:rPr lang="ja-JP" altLang="en-US" sz="1800" dirty="0"/>
              <a:t>	</a:t>
            </a:r>
            <a:r>
              <a:rPr lang="en-US" altLang="ja-JP" sz="1800" dirty="0"/>
              <a:t>ET</a:t>
            </a:r>
            <a:r>
              <a:rPr lang="ja-JP" altLang="en-US" sz="1800" dirty="0"/>
              <a:t>ロボコンはコースを分割した区間の</a:t>
            </a:r>
            <a:r>
              <a:rPr lang="ja-JP" altLang="en-US" sz="1800" dirty="0" smtClean="0"/>
              <a:t>連続．その</a:t>
            </a:r>
            <a:r>
              <a:rPr lang="ja-JP" altLang="en-US" sz="1800" dirty="0"/>
              <a:t>区間に応じたパラメータを設計すれば完走することが</a:t>
            </a:r>
            <a:r>
              <a:rPr lang="ja-JP" altLang="en-US" sz="1800" dirty="0" smtClean="0"/>
              <a:t>できる．その</a:t>
            </a:r>
            <a:r>
              <a:rPr lang="ja-JP" altLang="en-US" sz="1800" dirty="0"/>
              <a:t>流れを取り出してモデルに</a:t>
            </a:r>
            <a:r>
              <a:rPr lang="ja-JP" altLang="en-US" sz="1800" dirty="0" smtClean="0"/>
              <a:t>しました．</a:t>
            </a:r>
            <a:r>
              <a:rPr lang="en-US" altLang="ja-JP" sz="2300" dirty="0"/>
              <a:t/>
            </a:r>
            <a:br>
              <a:rPr lang="en-US" altLang="ja-JP" sz="2300" dirty="0"/>
            </a:br>
            <a:endParaRPr lang="en-US" altLang="ja-JP" sz="1900" dirty="0"/>
          </a:p>
          <a:p>
            <a:pPr marL="481013" indent="-481013" defTabSz="1279525">
              <a:lnSpc>
                <a:spcPct val="80000"/>
              </a:lnSpc>
              <a:spcBef>
                <a:spcPct val="20000"/>
              </a:spcBef>
            </a:pPr>
            <a:r>
              <a:rPr lang="ja-JP" altLang="en-US" sz="2000" b="1" dirty="0"/>
              <a:t>☆追加課題への取り組み</a:t>
            </a:r>
          </a:p>
          <a:p>
            <a:pPr marL="481013" indent="-481013" defTabSz="1279525">
              <a:lnSpc>
                <a:spcPct val="80000"/>
              </a:lnSpc>
              <a:spcBef>
                <a:spcPct val="20000"/>
              </a:spcBef>
            </a:pPr>
            <a:r>
              <a:rPr lang="ja-JP" altLang="en-US" sz="2400" dirty="0"/>
              <a:t>	</a:t>
            </a:r>
            <a:r>
              <a:rPr lang="ja-JP" altLang="en-US" sz="1800" dirty="0"/>
              <a:t>並行性</a:t>
            </a:r>
            <a:r>
              <a:rPr lang="ja-JP" altLang="en-US" sz="1800" dirty="0" smtClean="0"/>
              <a:t>設計，要求モデル</a:t>
            </a:r>
            <a:endParaRPr lang="ja-JP" altLang="en-US" sz="2300" dirty="0"/>
          </a:p>
        </p:txBody>
      </p:sp>
      <p:sp>
        <p:nvSpPr>
          <p:cNvPr id="26" name="Rectangle 3"/>
          <p:cNvSpPr>
            <a:spLocks noChangeArrowheads="1"/>
          </p:cNvSpPr>
          <p:nvPr/>
        </p:nvSpPr>
        <p:spPr bwMode="auto">
          <a:xfrm>
            <a:off x="1033463" y="1488236"/>
            <a:ext cx="5757862" cy="59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チーム紹介</a:t>
            </a:r>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algn="ctr" defTabSz="1279525">
              <a:lnSpc>
                <a:spcPct val="80000"/>
              </a:lnSpc>
              <a:spcBef>
                <a:spcPct val="20000"/>
              </a:spcBef>
            </a:pPr>
            <a:endParaRPr lang="en-US" altLang="ja-JP" sz="1800" dirty="0" smtClean="0"/>
          </a:p>
          <a:p>
            <a:pPr marL="481013" indent="-481013" defTabSz="1279525">
              <a:lnSpc>
                <a:spcPct val="80000"/>
              </a:lnSpc>
              <a:spcBef>
                <a:spcPct val="20000"/>
              </a:spcBef>
            </a:pPr>
            <a:r>
              <a:rPr lang="en-US" altLang="ja-JP" sz="1800" b="1" dirty="0" smtClean="0"/>
              <a:t>	</a:t>
            </a:r>
            <a:r>
              <a:rPr lang="ja-JP" altLang="en-US" sz="1800" dirty="0" smtClean="0"/>
              <a:t>Ｓ藤　懸垂系タイ人</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Ｈ</a:t>
            </a:r>
            <a:r>
              <a:rPr lang="ja-JP" altLang="en-US" sz="1800" dirty="0"/>
              <a:t>間</a:t>
            </a:r>
            <a:r>
              <a:rPr lang="ja-JP" altLang="en-US" sz="1800" dirty="0" smtClean="0"/>
              <a:t>　スニーキング系タイ人</a:t>
            </a:r>
            <a:r>
              <a:rPr lang="ja-JP" altLang="en-US" sz="1800" dirty="0"/>
              <a:t>　</a:t>
            </a:r>
            <a:r>
              <a:rPr lang="ja-JP" altLang="en-US" sz="1800" dirty="0" smtClean="0"/>
              <a:t>　</a:t>
            </a:r>
            <a:endParaRPr lang="en-US" altLang="ja-JP" sz="1800" dirty="0" smtClean="0"/>
          </a:p>
          <a:p>
            <a:pPr marL="481013" indent="-481013" defTabSz="1279525">
              <a:lnSpc>
                <a:spcPct val="80000"/>
              </a:lnSpc>
              <a:spcBef>
                <a:spcPct val="20000"/>
              </a:spcBef>
            </a:pPr>
            <a:r>
              <a:rPr lang="en-US" altLang="ja-JP" sz="1800" dirty="0" smtClean="0"/>
              <a:t>	</a:t>
            </a:r>
            <a:r>
              <a:rPr lang="ja-JP" altLang="en-US" sz="1800" dirty="0" smtClean="0"/>
              <a:t>Ｎ村　ツボ押し系タイ人</a:t>
            </a:r>
            <a:endParaRPr lang="en-US" altLang="ja-JP" sz="1800" dirty="0"/>
          </a:p>
          <a:p>
            <a:pPr marL="481013" indent="-481013" defTabSz="1279525">
              <a:lnSpc>
                <a:spcPct val="80000"/>
              </a:lnSpc>
              <a:spcBef>
                <a:spcPct val="20000"/>
              </a:spcBef>
            </a:pPr>
            <a:r>
              <a:rPr lang="en-US" altLang="ja-JP" sz="1800" dirty="0">
                <a:latin typeface="+mn-ea"/>
              </a:rPr>
              <a:t>	</a:t>
            </a:r>
            <a:r>
              <a:rPr lang="ja-JP" altLang="en-US" sz="1800" dirty="0" smtClean="0"/>
              <a:t>Ｓ木　</a:t>
            </a:r>
            <a:r>
              <a:rPr lang="ja-JP" altLang="en-US" sz="1800" dirty="0" err="1" smtClean="0">
                <a:latin typeface="+mn-ea"/>
              </a:rPr>
              <a:t>ごろごろあっぷるけ</a:t>
            </a:r>
            <a:r>
              <a:rPr lang="ja-JP" altLang="en-US" sz="1800" dirty="0" smtClean="0">
                <a:latin typeface="+mn-ea"/>
              </a:rPr>
              <a:t>ーき</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Ｓ部</a:t>
            </a:r>
            <a:endParaRPr lang="en-US" altLang="ja-JP" sz="1800" dirty="0" smtClean="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Ｎ川　</a:t>
            </a:r>
            <a:r>
              <a:rPr lang="en-US" altLang="ja-JP" sz="1800" dirty="0" smtClean="0">
                <a:latin typeface="+mn-ea"/>
              </a:rPr>
              <a:t/>
            </a:r>
            <a:br>
              <a:rPr lang="en-US" altLang="ja-JP" sz="1800" dirty="0" smtClean="0">
                <a:latin typeface="+mn-ea"/>
              </a:rPr>
            </a:br>
            <a:r>
              <a:rPr lang="ja-JP" altLang="en-US" sz="1800" dirty="0" smtClean="0">
                <a:latin typeface="+mn-ea"/>
              </a:rPr>
              <a:t>Ｋ池</a:t>
            </a:r>
            <a:endParaRPr lang="en-US" altLang="ja-JP" sz="1800" dirty="0" smtClean="0">
              <a:latin typeface="+mn-ea"/>
            </a:endParaRPr>
          </a:p>
          <a:p>
            <a:pPr marL="481013" indent="-481013" defTabSz="1279525">
              <a:lnSpc>
                <a:spcPct val="80000"/>
              </a:lnSpc>
              <a:spcBef>
                <a:spcPct val="20000"/>
              </a:spcBef>
            </a:pPr>
            <a:endParaRPr lang="en-US" altLang="ja-JP" sz="2000" b="1" dirty="0" smtClean="0"/>
          </a:p>
          <a:p>
            <a:pPr marL="481013" indent="-481013" defTabSz="1279525">
              <a:lnSpc>
                <a:spcPct val="80000"/>
              </a:lnSpc>
              <a:spcBef>
                <a:spcPct val="20000"/>
              </a:spcBef>
            </a:pPr>
            <a:r>
              <a:rPr lang="ja-JP" altLang="en-US" sz="2000" b="1" dirty="0" smtClean="0"/>
              <a:t>☆組込み，そして</a:t>
            </a:r>
            <a:r>
              <a:rPr lang="ja-JP" altLang="en-US" sz="2000" b="1" dirty="0"/>
              <a:t>モデリングの未来へ一言</a:t>
            </a:r>
          </a:p>
          <a:p>
            <a:pPr marL="481013" indent="-481013" defTabSz="1279525">
              <a:lnSpc>
                <a:spcPct val="80000"/>
              </a:lnSpc>
              <a:spcBef>
                <a:spcPct val="20000"/>
              </a:spcBef>
            </a:pPr>
            <a:r>
              <a:rPr lang="en-US" altLang="ja-JP" sz="1800" dirty="0"/>
              <a:t>	</a:t>
            </a:r>
            <a:r>
              <a:rPr lang="ja-JP" altLang="en-US" sz="1800" dirty="0"/>
              <a:t>今</a:t>
            </a:r>
            <a:r>
              <a:rPr lang="ja-JP" altLang="en-US" sz="1800" dirty="0" smtClean="0"/>
              <a:t>や，情報系の学生は授業でモデリングを学ぶようになり，モデリングの重要性がさらに高まっています．就職して幸せな毎日を送るた</a:t>
            </a:r>
            <a:r>
              <a:rPr lang="ja-JP" altLang="en-US" sz="1800" dirty="0"/>
              <a:t>め</a:t>
            </a:r>
            <a:r>
              <a:rPr lang="ja-JP" altLang="en-US" sz="1800" dirty="0" smtClean="0"/>
              <a:t>に，モデリングを体得して，未来をつかみ取ります！</a:t>
            </a:r>
            <a:endParaRPr lang="en-US" altLang="ja-JP" sz="1800" dirty="0" smtClean="0"/>
          </a:p>
          <a:p>
            <a:pPr marL="481013" indent="-481013" defTabSz="1279525">
              <a:lnSpc>
                <a:spcPct val="80000"/>
              </a:lnSpc>
              <a:spcBef>
                <a:spcPct val="20000"/>
              </a:spcBef>
            </a:pPr>
            <a:endParaRPr lang="en-US" altLang="ja-JP" sz="1800" dirty="0"/>
          </a:p>
          <a:p>
            <a:pPr marL="481013" indent="-481013" defTabSz="1279525">
              <a:lnSpc>
                <a:spcPct val="80000"/>
              </a:lnSpc>
              <a:spcBef>
                <a:spcPct val="20000"/>
              </a:spcBef>
            </a:pPr>
            <a:r>
              <a:rPr lang="en-US" altLang="ja-JP" sz="1800" dirty="0" smtClean="0"/>
              <a:t>/*</a:t>
            </a:r>
            <a:r>
              <a:rPr lang="ja-JP" altLang="en-US" sz="1800" dirty="0" smtClean="0"/>
              <a:t>モデリングは誰でもできる時代に突入します．そこで求められるのは，</a:t>
            </a:r>
            <a:r>
              <a:rPr lang="en-US" altLang="ja-JP" sz="1800" dirty="0" smtClean="0"/>
              <a:t>*/</a:t>
            </a:r>
            <a:endParaRPr lang="ja-JP" altLang="en-US" sz="1800" b="1" dirty="0"/>
          </a:p>
          <a:p>
            <a:pPr marL="481013" indent="-481013" defTabSz="1279525">
              <a:lnSpc>
                <a:spcPct val="80000"/>
              </a:lnSpc>
              <a:spcBef>
                <a:spcPct val="20000"/>
              </a:spcBef>
            </a:pPr>
            <a:endParaRPr lang="ja-JP" altLang="en-US" sz="1800" b="1" dirty="0"/>
          </a:p>
          <a:p>
            <a:pPr marL="481013" indent="-481013" defTabSz="1279525">
              <a:lnSpc>
                <a:spcPct val="80000"/>
              </a:lnSpc>
              <a:spcBef>
                <a:spcPct val="20000"/>
              </a:spcBef>
            </a:pPr>
            <a:r>
              <a:rPr lang="ja-JP" altLang="en-US" sz="2000" b="1" dirty="0"/>
              <a:t>☆コンテストにかける</a:t>
            </a:r>
            <a:r>
              <a:rPr lang="ja-JP" altLang="en-US" sz="2000" b="1" dirty="0" smtClean="0"/>
              <a:t>意気込み，アピール</a:t>
            </a:r>
            <a:endParaRPr lang="ja-JP" altLang="en-US" sz="2000" b="1" dirty="0"/>
          </a:p>
          <a:p>
            <a:pPr marL="481013" indent="-481013" defTabSz="1279525">
              <a:lnSpc>
                <a:spcPct val="80000"/>
              </a:lnSpc>
              <a:spcBef>
                <a:spcPct val="20000"/>
              </a:spcBef>
            </a:pPr>
            <a:r>
              <a:rPr lang="en-US" altLang="ja-JP" sz="1900" dirty="0"/>
              <a:t>	</a:t>
            </a:r>
            <a:r>
              <a:rPr lang="ja-JP" altLang="en-US" sz="1800" dirty="0">
                <a:latin typeface="+mj-ea"/>
                <a:ea typeface="+mj-ea"/>
              </a:rPr>
              <a:t>昨年果たせなかった悲願の全国大会出場</a:t>
            </a:r>
            <a:r>
              <a:rPr lang="ja-JP" altLang="en-US" sz="1800" dirty="0" smtClean="0">
                <a:latin typeface="+mj-ea"/>
                <a:ea typeface="+mj-ea"/>
              </a:rPr>
              <a:t>を</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もぎ取る</a:t>
            </a:r>
            <a:r>
              <a:rPr lang="ja-JP" altLang="en-US" sz="1800" dirty="0">
                <a:latin typeface="+mj-ea"/>
                <a:ea typeface="+mj-ea"/>
              </a:rPr>
              <a:t>！</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高専生</a:t>
            </a:r>
            <a:r>
              <a:rPr lang="ja-JP" altLang="en-US" sz="1800" dirty="0">
                <a:latin typeface="+mj-ea"/>
                <a:ea typeface="+mj-ea"/>
              </a:rPr>
              <a:t>の実力をお見せします</a:t>
            </a:r>
            <a:r>
              <a:rPr lang="ja-JP" altLang="en-US" sz="1800" dirty="0" smtClean="0">
                <a:latin typeface="+mj-ea"/>
                <a:ea typeface="+mj-ea"/>
              </a:rPr>
              <a:t>☆</a:t>
            </a:r>
            <a:r>
              <a:rPr lang="en-US" altLang="ja-JP" sz="1800" dirty="0" smtClean="0">
                <a:latin typeface="+mj-ea"/>
                <a:ea typeface="+mj-ea"/>
              </a:rPr>
              <a:t/>
            </a:r>
            <a:br>
              <a:rPr lang="en-US" altLang="ja-JP" sz="1800" dirty="0" smtClean="0">
                <a:latin typeface="+mj-ea"/>
                <a:ea typeface="+mj-ea"/>
              </a:rPr>
            </a:br>
            <a:r>
              <a:rPr lang="ja-JP" altLang="en-US" sz="1800" dirty="0" smtClean="0">
                <a:latin typeface="+mj-ea"/>
                <a:ea typeface="+mj-ea"/>
              </a:rPr>
              <a:t>こん</a:t>
            </a:r>
            <a:r>
              <a:rPr lang="ja-JP" altLang="en-US" sz="1800" dirty="0" err="1">
                <a:latin typeface="+mj-ea"/>
                <a:ea typeface="+mj-ea"/>
              </a:rPr>
              <a:t>ぶは</a:t>
            </a:r>
            <a:r>
              <a:rPr lang="ja-JP" altLang="en-US" sz="1800" dirty="0">
                <a:latin typeface="+mj-ea"/>
                <a:ea typeface="+mj-ea"/>
              </a:rPr>
              <a:t>頭の栄養！！いいこんぶ！</a:t>
            </a:r>
            <a:r>
              <a:rPr lang="en-US" altLang="ja-JP" sz="1900" dirty="0"/>
              <a:t>	</a:t>
            </a:r>
          </a:p>
        </p:txBody>
      </p:sp>
      <p:pic>
        <p:nvPicPr>
          <p:cNvPr id="4100" name="Picture 4" descr="https://fbcdn-sphotos-b-a.akamaihd.net/hphotos-ak-ash4/251820_473882899290853_1029388214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4272330" y="1920284"/>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1993869" y="1920285"/>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281"/>
          <a:stretch/>
        </p:blipFill>
        <p:spPr bwMode="auto">
          <a:xfrm>
            <a:off x="3133097" y="1920285"/>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6607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2"/>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4"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7" y="6892071"/>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2"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4"/>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7" y="2424338"/>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1"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160131573"/>
              </p:ext>
            </p:extLst>
          </p:nvPr>
        </p:nvGraphicFramePr>
        <p:xfrm>
          <a:off x="8935914" y="7172747"/>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smtClean="0"/>
                        <a:t>走行体を</a:t>
                      </a:r>
                      <a:r>
                        <a:rPr kumimoji="1" lang="ja-JP" altLang="en-US" sz="1100" dirty="0" smtClean="0"/>
                        <a:t>安定して前後方向に傾ける</a:t>
                      </a:r>
                      <a:endParaRPr kumimoji="1" lang="ja-JP" altLang="en-US" sz="1100" dirty="0"/>
                    </a:p>
                  </a:txBody>
                  <a:tcPr/>
                </a:tc>
                <a:tc>
                  <a:txBody>
                    <a:bodyPr/>
                    <a:lstStyle/>
                    <a:p>
                      <a:r>
                        <a:rPr kumimoji="1" lang="ja-JP" altLang="en-US" sz="1100" dirty="0" smtClean="0"/>
                        <a:t>しっぽの</a:t>
                      </a:r>
                      <a:r>
                        <a:rPr kumimoji="1" lang="ja-JP" altLang="en-US" sz="1100" smtClean="0"/>
                        <a:t>制御が走行体の</a:t>
                      </a:r>
                      <a:r>
                        <a:rPr kumimoji="1" lang="ja-JP" altLang="en-US" sz="1100" dirty="0" smtClean="0"/>
                        <a:t>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smtClean="0"/>
                        <a:t>走行体仰角</a:t>
                      </a:r>
                      <a:r>
                        <a:rPr kumimoji="1" lang="ja-JP" altLang="en-US" sz="1100" dirty="0" smtClean="0"/>
                        <a:t>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7" y="1602631"/>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6"/>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2"/>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922400"/>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3" y="5498285"/>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4"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5"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1" y="2873760"/>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2" y="1586522"/>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4"/>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2" y="2893050"/>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3"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2"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2"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曲率を用いた旋回量算出を行う．詳しくｐ５要素技術にて</a:t>
            </a:r>
            <a:endParaRPr lang="ja-JP" altLang="en-US" sz="900" dirty="0"/>
          </a:p>
        </p:txBody>
      </p:sp>
      <p:sp>
        <p:nvSpPr>
          <p:cNvPr id="191" name="角丸四角形吹き出し 190"/>
          <p:cNvSpPr/>
          <p:nvPr/>
        </p:nvSpPr>
        <p:spPr>
          <a:xfrm>
            <a:off x="9204389"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5"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9"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30"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3" y="6197279"/>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3"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6"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2" y="9049076"/>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9"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4"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4"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4"/>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264352598"/>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制約条件より，バランサーとそれに関連する処理は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外部状況監視タスク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2"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3"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3" name="Picture 3" descr="C:\Users\HOMMA\Documents\ET2012\diagrams\駆動TASK呼び出しシーケンス.emf"/>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1333" t="11500" r="3996" b="10198"/>
          <a:stretch/>
        </p:blipFill>
        <p:spPr bwMode="auto">
          <a:xfrm>
            <a:off x="6792119" y="8256984"/>
            <a:ext cx="1507898" cy="1301880"/>
          </a:xfrm>
          <a:prstGeom prst="rect">
            <a:avLst/>
          </a:prstGeom>
          <a:noFill/>
          <a:extLst>
            <a:ext uri="{909E8E84-426E-40DD-AFC4-6F175D3DCCD1}">
              <a14:hiddenFill xmlns:a14="http://schemas.microsoft.com/office/drawing/2010/main">
                <a:solidFill>
                  <a:srgbClr val="FFFFFF"/>
                </a:solidFill>
              </a14:hiddenFill>
            </a:ext>
          </a:extLst>
        </p:spPr>
      </p:pic>
      <p:sp>
        <p:nvSpPr>
          <p:cNvPr id="46" name="正方形/長方形 45"/>
          <p:cNvSpPr/>
          <p:nvPr/>
        </p:nvSpPr>
        <p:spPr>
          <a:xfrm>
            <a:off x="9749838"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9"/>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8" y="7979989"/>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外部状況</a:t>
            </a:r>
            <a:r>
              <a:rPr lang="ja-JP" altLang="en-US" sz="1200" dirty="0"/>
              <a:t>監視</a:t>
            </a:r>
            <a:r>
              <a:rPr lang="en-US" altLang="ja-JP" sz="1200" dirty="0" smtClean="0"/>
              <a:t>TASK</a:t>
            </a:r>
            <a:endParaRPr lang="ja-JP" altLang="en-US" sz="1600" dirty="0"/>
          </a:p>
        </p:txBody>
      </p:sp>
      <p:pic>
        <p:nvPicPr>
          <p:cNvPr id="51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2683" y="8256984"/>
            <a:ext cx="1476622" cy="11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75" y="6168755"/>
            <a:ext cx="3663157" cy="3248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536535" y="6891551"/>
            <a:ext cx="1512168" cy="1152128"/>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sp>
        <p:nvSpPr>
          <p:cNvPr id="58" name="正方形/長方形 57"/>
          <p:cNvSpPr/>
          <p:nvPr/>
        </p:nvSpPr>
        <p:spPr>
          <a:xfrm>
            <a:off x="12048703" y="8043679"/>
            <a:ext cx="1512168" cy="126275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ja-JP" altLang="en-US" sz="1050" dirty="0">
                <a:solidFill>
                  <a:schemeClr val="tx1"/>
                </a:solidFill>
              </a:rPr>
              <a:t>外部</a:t>
            </a:r>
            <a:r>
              <a:rPr lang="ja-JP" altLang="en-US" sz="1050" dirty="0" smtClean="0">
                <a:solidFill>
                  <a:schemeClr val="tx1"/>
                </a:solidFill>
              </a:rPr>
              <a:t>状況監視</a:t>
            </a:r>
            <a:r>
              <a:rPr lang="en-US" altLang="ja-JP" sz="1050" dirty="0" smtClean="0">
                <a:solidFill>
                  <a:schemeClr val="tx1"/>
                </a:solidFill>
              </a:rPr>
              <a:t>TASK</a:t>
            </a:r>
            <a:endParaRPr lang="ja-JP" altLang="en-US" sz="1200" dirty="0">
              <a:solidFill>
                <a:schemeClr val="tx1"/>
              </a:solidFill>
            </a:endParaRPr>
          </a:p>
        </p:txBody>
      </p:sp>
      <p:pic>
        <p:nvPicPr>
          <p:cNvPr id="51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90" y="5821788"/>
            <a:ext cx="2576054" cy="200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123" y="6166529"/>
            <a:ext cx="5667012" cy="3170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2"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125"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20"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sp>
        <p:nvSpPr>
          <p:cNvPr id="79" name="角丸四角形吹き出し 78"/>
          <p:cNvSpPr/>
          <p:nvPr/>
        </p:nvSpPr>
        <p:spPr>
          <a:xfrm>
            <a:off x="4820544" y="7145112"/>
            <a:ext cx="1885603" cy="791728"/>
          </a:xfrm>
          <a:prstGeom prst="wedgeRoundRectCallout">
            <a:avLst>
              <a:gd name="adj1" fmla="val -5637"/>
              <a:gd name="adj2" fmla="val 113960"/>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図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05" name="図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6370" y="6694040"/>
            <a:ext cx="2396189" cy="920656"/>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89303"/>
            <a:ext cx="2231023" cy="427232"/>
          </a:xfrm>
          <a:prstGeom prst="wedgeRoundRectCallout">
            <a:avLst>
              <a:gd name="adj1" fmla="val -36710"/>
              <a:gd name="adj2" fmla="val 170197"/>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627582"/>
            <a:ext cx="2075275" cy="582035"/>
          </a:xfrm>
          <a:prstGeom prst="wedgeRoundRectCallout">
            <a:avLst>
              <a:gd name="adj1" fmla="val -77112"/>
              <a:gd name="adj2" fmla="val 104599"/>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74" name="角丸四角形吹き出し 73"/>
          <p:cNvSpPr/>
          <p:nvPr/>
        </p:nvSpPr>
        <p:spPr>
          <a:xfrm>
            <a:off x="11014863" y="6494939"/>
            <a:ext cx="2401993" cy="783091"/>
          </a:xfrm>
          <a:prstGeom prst="wedgeRoundRectCallout">
            <a:avLst>
              <a:gd name="adj1" fmla="val -94013"/>
              <a:gd name="adj2" fmla="val 69303"/>
              <a:gd name="adj3" fmla="val 16667"/>
            </a:avLst>
          </a:prstGeom>
          <a:ln w="12700">
            <a:solidFill>
              <a:srgbClr val="C3AF3C"/>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04120"/>
            <a:ext cx="3683415" cy="933698"/>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479269"/>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pic>
        <p:nvPicPr>
          <p:cNvPr id="9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927" y="3114318"/>
            <a:ext cx="2664296" cy="259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円/楕円 95"/>
          <p:cNvSpPr/>
          <p:nvPr/>
        </p:nvSpPr>
        <p:spPr>
          <a:xfrm>
            <a:off x="5282601" y="3607823"/>
            <a:ext cx="1067266" cy="386226"/>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639595" y="4135973"/>
            <a:ext cx="944612" cy="335716"/>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717953" y="4574034"/>
            <a:ext cx="800596" cy="32030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5277565" y="5156830"/>
            <a:ext cx="1067266" cy="451100"/>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9871" y="7076919"/>
            <a:ext cx="3307397" cy="247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円/楕円 103"/>
          <p:cNvSpPr/>
          <p:nvPr/>
        </p:nvSpPr>
        <p:spPr>
          <a:xfrm>
            <a:off x="5800994" y="8769585"/>
            <a:ext cx="901719" cy="37435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1428" y="7349509"/>
            <a:ext cx="2826513" cy="206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円/楕円 106"/>
          <p:cNvSpPr/>
          <p:nvPr/>
        </p:nvSpPr>
        <p:spPr>
          <a:xfrm>
            <a:off x="12041083" y="7326649"/>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716279" y="7902766"/>
            <a:ext cx="1210704" cy="480453"/>
          </a:xfrm>
          <a:prstGeom prst="ellipse">
            <a:avLst/>
          </a:prstGeom>
          <a:solidFill>
            <a:schemeClr val="tx1">
              <a:alpha val="25490"/>
            </a:schemeClr>
          </a:solidFill>
          <a:ln w="3175">
            <a:solidFill>
              <a:schemeClr val="tx1">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9" name="円/楕円 108"/>
          <p:cNvSpPr/>
          <p:nvPr/>
        </p:nvSpPr>
        <p:spPr>
          <a:xfrm>
            <a:off x="12048703" y="8401000"/>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0978108" y="5160640"/>
            <a:ext cx="1147362" cy="359008"/>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2407255" y="4299972"/>
            <a:ext cx="869776" cy="427410"/>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4" name="円/楕円 113"/>
          <p:cNvSpPr/>
          <p:nvPr/>
        </p:nvSpPr>
        <p:spPr>
          <a:xfrm>
            <a:off x="10968583" y="3864496"/>
            <a:ext cx="1161306" cy="435475"/>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487592" y="4696084"/>
            <a:ext cx="687926" cy="390452"/>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71723" y="3432448"/>
            <a:ext cx="2445132" cy="210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6882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1"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4"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1" y="5200201"/>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1"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5"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1"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階段、シーソークリア後はラインを見失うことがある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2" y="2640364"/>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5"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3"/>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4" y="7907887"/>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a:t>
            </a:r>
            <a:r>
              <a:rPr kumimoji="1" lang="ja-JP" altLang="en-US" sz="800" smtClean="0">
                <a:latin typeface="メイリオ" pitchFamily="50" charset="-128"/>
                <a:ea typeface="メイリオ" pitchFamily="50" charset="-128"/>
                <a:cs typeface="メイリオ" pitchFamily="50" charset="-128"/>
              </a:rPr>
              <a:t>変化で走行体が</a:t>
            </a:r>
            <a:r>
              <a:rPr kumimoji="1" lang="ja-JP" altLang="en-US" sz="800" dirty="0" smtClean="0">
                <a:latin typeface="メイリオ" pitchFamily="50" charset="-128"/>
                <a:ea typeface="メイリオ" pitchFamily="50" charset="-128"/>
                <a:cs typeface="メイリオ" pitchFamily="50" charset="-128"/>
              </a:rPr>
              <a:t>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1"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a:t>
            </a:r>
            <a:r>
              <a:rPr kumimoji="1" lang="ja-JP" altLang="en-US" sz="800" smtClean="0">
                <a:latin typeface="メイリオ" pitchFamily="50" charset="-128"/>
                <a:ea typeface="メイリオ" pitchFamily="50" charset="-128"/>
                <a:cs typeface="メイリオ" pitchFamily="50" charset="-128"/>
              </a:rPr>
              <a:t>低く，走行体の</a:t>
            </a:r>
            <a:r>
              <a:rPr kumimoji="1" lang="ja-JP" altLang="en-US" sz="800" dirty="0" smtClean="0">
                <a:latin typeface="メイリオ" pitchFamily="50" charset="-128"/>
                <a:ea typeface="メイリオ" pitchFamily="50" charset="-128"/>
                <a:cs typeface="メイリオ" pitchFamily="50" charset="-128"/>
              </a:rPr>
              <a:t>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378010" y="9245814"/>
            <a:ext cx="1333496" cy="29970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2" y="3679928"/>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3"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8"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8"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8" y="3514351"/>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5"/>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3" y="4218384"/>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8"/>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3"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9"/>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88783" y="4473043"/>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8" y="5200203"/>
                <a:ext cx="4295847" cy="1061829"/>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ルックアップゲートを通過するためにはしっぽの角度を変化させることで走行体を傾け</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よって走行体が</a:t>
                </a:r>
                <a:r>
                  <a:rPr lang="ja-JP" altLang="en-US" sz="1050" dirty="0">
                    <a:latin typeface="メイリオ" pitchFamily="50" charset="-128"/>
                    <a:ea typeface="メイリオ" pitchFamily="50" charset="-128"/>
                    <a:cs typeface="メイリオ" pitchFamily="50" charset="-128"/>
                  </a:rPr>
                  <a:t>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en-US" altLang="ja-JP" sz="1050" dirty="0" smtClean="0">
                    <a:latin typeface="メイリオ" pitchFamily="50" charset="-128"/>
                    <a:ea typeface="メイリオ" pitchFamily="50" charset="-128"/>
                    <a:cs typeface="メイリオ" pitchFamily="50" charset="-128"/>
                  </a:rPr>
                  <a:t>.</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en-US" altLang="ja-JP" sz="1050" dirty="0" smtClean="0">
                    <a:latin typeface="メイリオ" pitchFamily="50" charset="-128"/>
                    <a:ea typeface="メイリオ" pitchFamily="50" charset="-128"/>
                    <a:cs typeface="メイリオ" pitchFamily="50" charset="-128"/>
                  </a:rPr>
                  <a:t>,</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r>
                  <a:rPr lang="en-US" altLang="ja-JP" sz="1050" dirty="0" smtClean="0">
                    <a:latin typeface="メイリオ" pitchFamily="50" charset="-128"/>
                    <a:ea typeface="メイリオ" pitchFamily="50" charset="-128"/>
                    <a:cs typeface="メイリオ" pitchFamily="50" charset="-128"/>
                  </a:rPr>
                  <a:t>.</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8" y="5200203"/>
                <a:ext cx="4295847" cy="1061829"/>
              </a:xfrm>
              <a:prstGeom prst="rect">
                <a:avLst/>
              </a:prstGeom>
              <a:blipFill rotWithShape="1">
                <a:blip r:embed="rId14"/>
                <a:stretch>
                  <a:fillRect r="-1420" b="-2874"/>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7"/>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3"/>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10"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8"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30" y="869860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4"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2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7"/>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8"/>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5" y="8158184"/>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6"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2" y="8146163"/>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7" y="8218496"/>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70"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6"/>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8" y="6443430"/>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6"/>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40"/>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7" y="8455532"/>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2"/>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288432"/>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を実装</a:t>
            </a:r>
            <a:endParaRPr lang="en-US" altLang="ja-JP" sz="1050" dirty="0">
              <a:latin typeface="+mn-ea"/>
            </a:endParaRPr>
          </a:p>
          <a:p>
            <a:pPr indent="-182935"/>
            <a:r>
              <a:rPr lang="ja-JP" altLang="en-US" sz="1050" dirty="0" smtClean="0">
                <a:latin typeface="+mn-ea"/>
              </a:rPr>
              <a:t>　曲率半径と移動距離算出を組み合わせることにより、仮想のラインをトレースすることも可能である</a:t>
            </a:r>
            <a:r>
              <a:rPr lang="ja-JP" altLang="en-US" sz="1050" dirty="0">
                <a:latin typeface="+mn-ea"/>
              </a:rPr>
              <a:t>．</a:t>
            </a:r>
            <a:endParaRPr lang="en-US" altLang="ja-JP" sz="1050" dirty="0">
              <a:latin typeface="+mn-ea"/>
            </a:endParaRPr>
          </a:p>
        </p:txBody>
      </p:sp>
      <p:sp>
        <p:nvSpPr>
          <p:cNvPr id="149" name="正方形/長方形 148"/>
          <p:cNvSpPr/>
          <p:nvPr/>
        </p:nvSpPr>
        <p:spPr>
          <a:xfrm>
            <a:off x="1232029"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4"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8"/>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3" y="7081620"/>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5" y="7085251"/>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7"/>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1"/>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70" y="7898773"/>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8"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1"/>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5"/>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6"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7" y="8424384"/>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80"/>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5" y="8991899"/>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043563" y="1632248"/>
            <a:ext cx="2061948" cy="825674"/>
            <a:chOff x="1993867" y="1920280"/>
            <a:chExt cx="3417692" cy="1113706"/>
          </a:xfrm>
        </p:grpSpPr>
        <p:pic>
          <p:nvPicPr>
            <p:cNvPr id="4100" name="Picture 4" descr="https://fbcdn-sphotos-b-a.akamaihd.net/hphotos-ak-ash4/251820_473882899290853_1029388214_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281"/>
            <a:stretch/>
          </p:blipFill>
          <p:spPr bwMode="auto">
            <a:xfrm>
              <a:off x="4272328" y="1920280"/>
              <a:ext cx="1139231"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fbcdn-sphotos-a-a.akamaihd.net/hphotos-ak-snc7/405255_473882925957517_1807538039_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81"/>
            <a:stretch/>
          </p:blipFill>
          <p:spPr bwMode="auto">
            <a:xfrm>
              <a:off x="1993867" y="1920281"/>
              <a:ext cx="1139230" cy="111370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1"/>
            <a:stretch/>
          </p:blipFill>
          <p:spPr bwMode="auto">
            <a:xfrm>
              <a:off x="3133097" y="1920281"/>
              <a:ext cx="1139231" cy="11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7583" y="8000573"/>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4486"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800" b="1" dirty="0"/>
              <a:t>☆モデルの概要</a:t>
            </a:r>
          </a:p>
          <a:p>
            <a:pPr marL="481013" indent="-481013" defTabSz="1279525">
              <a:lnSpc>
                <a:spcPct val="80000"/>
              </a:lnSpc>
              <a:spcBef>
                <a:spcPct val="20000"/>
              </a:spcBef>
            </a:pPr>
            <a:r>
              <a:rPr lang="ja-JP" altLang="en-US" sz="1600" dirty="0"/>
              <a:t>　　</a:t>
            </a:r>
            <a:r>
              <a:rPr lang="ja-JP" altLang="en-US" sz="1600" dirty="0" smtClean="0"/>
              <a:t>　</a:t>
            </a:r>
            <a:r>
              <a:rPr lang="ja-JP" altLang="en-US" sz="1400" dirty="0"/>
              <a:t>複数のモデルに現れ核となる要素に色をつけました。大きく</a:t>
            </a:r>
            <a:r>
              <a:rPr lang="ja-JP" altLang="en-US" sz="1400" dirty="0" smtClean="0"/>
              <a:t>区間の静的な要素、駆動、技術要素に関連するもので色付けを行いました。これにより複数のモデルで相互にたどることが可能になっております。可読性が下がると判断したため必要以上の色付けは行いません。特に重要であると判断した技術要素は</a:t>
            </a:r>
            <a:r>
              <a:rPr lang="en-US" altLang="ja-JP" sz="1400" dirty="0" smtClean="0"/>
              <a:t>P.5</a:t>
            </a:r>
            <a:r>
              <a:rPr lang="ja-JP" altLang="en-US" sz="1400" dirty="0" smtClean="0"/>
              <a:t>に記載し、</a:t>
            </a:r>
            <a:r>
              <a:rPr lang="en-US" altLang="ja-JP" sz="1400" dirty="0" smtClean="0"/>
              <a:t>P.4</a:t>
            </a:r>
            <a:r>
              <a:rPr lang="ja-JP" altLang="en-US" sz="1400" dirty="0" smtClean="0"/>
              <a:t>の難所走行戦略から参照している。</a:t>
            </a:r>
            <a:endParaRPr lang="en-US" altLang="ja-JP" sz="1400" dirty="0" smtClean="0"/>
          </a:p>
          <a:p>
            <a:pPr marL="481013" indent="-481013" defTabSz="1279525">
              <a:lnSpc>
                <a:spcPct val="80000"/>
              </a:lnSpc>
              <a:spcBef>
                <a:spcPct val="20000"/>
              </a:spcBef>
            </a:pPr>
            <a:r>
              <a:rPr lang="ja-JP" altLang="en-US" sz="1600" b="1" dirty="0" smtClean="0"/>
              <a:t>☆</a:t>
            </a:r>
            <a:r>
              <a:rPr lang="ja-JP" altLang="en-US" sz="1600" b="1" dirty="0"/>
              <a:t>設計</a:t>
            </a:r>
            <a:r>
              <a:rPr lang="ja-JP" altLang="en-US" sz="1600" b="1" dirty="0" smtClean="0"/>
              <a:t>思想</a:t>
            </a:r>
            <a:endParaRPr lang="en-US" altLang="ja-JP" sz="1600" b="1" dirty="0"/>
          </a:p>
          <a:p>
            <a:pPr marL="481013" indent="-481013" defTabSz="1279525">
              <a:lnSpc>
                <a:spcPct val="80000"/>
              </a:lnSpc>
              <a:spcBef>
                <a:spcPct val="20000"/>
              </a:spcBef>
            </a:pPr>
            <a:r>
              <a:rPr lang="en-US" altLang="ja-JP" sz="1800" b="1" dirty="0"/>
              <a:t>	</a:t>
            </a:r>
            <a:r>
              <a:rPr lang="ja-JP" altLang="en-US" sz="1800" b="1" dirty="0" smtClean="0"/>
              <a:t>　</a:t>
            </a:r>
            <a:r>
              <a:rPr lang="ja-JP" altLang="en-US" sz="1400" dirty="0" smtClean="0"/>
              <a:t>モデル</a:t>
            </a:r>
            <a:r>
              <a:rPr lang="ja-JP" altLang="en-US" sz="1400" dirty="0"/>
              <a:t>の再利用性の</a:t>
            </a:r>
            <a:r>
              <a:rPr lang="ja-JP" altLang="en-US" sz="1400" dirty="0" smtClean="0"/>
              <a:t>向上、関係を疎結合にし、チームでの開発を用意にする下図の役割を明確にしたパッケージの分割を行いました。また、パッケージ分けを開発の初期に行い、最初に立てた方針を意識しながら、設計することにより、モデルに</a:t>
            </a:r>
            <a:r>
              <a:rPr lang="ja-JP" altLang="en-US" sz="1400" dirty="0"/>
              <a:t>一貫性を</a:t>
            </a:r>
            <a:r>
              <a:rPr lang="ja-JP" altLang="en-US" sz="1400" dirty="0" smtClean="0"/>
              <a:t>持たせました．</a:t>
            </a: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400" dirty="0"/>
          </a:p>
          <a:p>
            <a:pPr marL="481013" indent="-481013" defTabSz="1279525">
              <a:lnSpc>
                <a:spcPct val="80000"/>
              </a:lnSpc>
              <a:spcBef>
                <a:spcPct val="20000"/>
              </a:spcBef>
            </a:pPr>
            <a:endParaRPr lang="en-US" altLang="ja-JP" sz="1600" dirty="0"/>
          </a:p>
          <a:p>
            <a:pPr marL="481013" indent="-481013" defTabSz="1279525">
              <a:lnSpc>
                <a:spcPct val="80000"/>
              </a:lnSpc>
              <a:spcBef>
                <a:spcPct val="20000"/>
              </a:spcBef>
            </a:pPr>
            <a:r>
              <a:rPr lang="ja-JP" altLang="en-US" sz="1600" b="1" dirty="0"/>
              <a:t>☆モデルのここに注目！</a:t>
            </a:r>
          </a:p>
          <a:p>
            <a:pPr marL="481013" indent="-481013" defTabSz="1279525">
              <a:lnSpc>
                <a:spcPct val="80000"/>
              </a:lnSpc>
              <a:spcBef>
                <a:spcPct val="20000"/>
              </a:spcBef>
            </a:pPr>
            <a:r>
              <a:rPr lang="ja-JP" altLang="en-US" sz="1400" dirty="0"/>
              <a:t>	</a:t>
            </a:r>
            <a:r>
              <a:rPr lang="ja-JP" altLang="en-US" sz="1400" dirty="0" smtClean="0"/>
              <a:t>　</a:t>
            </a:r>
            <a:r>
              <a:rPr lang="en-US" altLang="ja-JP" sz="1400" dirty="0" smtClean="0"/>
              <a:t>ET</a:t>
            </a:r>
            <a:r>
              <a:rPr lang="ja-JP" altLang="en-US" sz="1400" dirty="0"/>
              <a:t>ロボコンはコースを分割した区間の</a:t>
            </a:r>
            <a:r>
              <a:rPr lang="ja-JP" altLang="en-US" sz="1400" dirty="0" smtClean="0"/>
              <a:t>連続．その</a:t>
            </a:r>
            <a:r>
              <a:rPr lang="ja-JP" altLang="en-US" sz="1400" dirty="0"/>
              <a:t>区間に応じたパラメータを設計すれば完走することが</a:t>
            </a:r>
            <a:r>
              <a:rPr lang="ja-JP" altLang="en-US" sz="1400" dirty="0" smtClean="0"/>
              <a:t>できる．その</a:t>
            </a:r>
            <a:r>
              <a:rPr lang="ja-JP" altLang="en-US" sz="1400" dirty="0"/>
              <a:t>流れを取り出してモデルに</a:t>
            </a:r>
            <a:r>
              <a:rPr lang="ja-JP" altLang="en-US" sz="1400" dirty="0" smtClean="0"/>
              <a:t>しました．</a:t>
            </a:r>
            <a:r>
              <a:rPr lang="en-US" altLang="ja-JP" sz="2000" dirty="0"/>
              <a:t/>
            </a:r>
            <a:br>
              <a:rPr lang="en-US" altLang="ja-JP" sz="2000" dirty="0"/>
            </a:br>
            <a:endParaRPr lang="en-US" altLang="ja-JP" sz="1800" dirty="0"/>
          </a:p>
          <a:p>
            <a:pPr marL="481013" indent="-481013" defTabSz="1279525">
              <a:lnSpc>
                <a:spcPct val="80000"/>
              </a:lnSpc>
              <a:spcBef>
                <a:spcPct val="20000"/>
              </a:spcBef>
            </a:pPr>
            <a:r>
              <a:rPr lang="ja-JP" altLang="en-US" sz="1800" b="1" dirty="0"/>
              <a:t>☆追加課題への</a:t>
            </a:r>
            <a:r>
              <a:rPr lang="ja-JP" altLang="en-US" sz="1800" b="1" dirty="0" smtClean="0"/>
              <a:t>取り組み</a:t>
            </a:r>
            <a:endParaRPr lang="en-US" altLang="ja-JP" sz="1800" b="1" dirty="0" smtClean="0"/>
          </a:p>
          <a:p>
            <a:pPr marL="481013" indent="-481013" defTabSz="1279525">
              <a:lnSpc>
                <a:spcPct val="80000"/>
              </a:lnSpc>
              <a:spcBef>
                <a:spcPct val="20000"/>
              </a:spcBef>
            </a:pPr>
            <a:r>
              <a:rPr lang="ja-JP" altLang="en-US" sz="1800" b="1" dirty="0"/>
              <a:t>　</a:t>
            </a:r>
            <a:r>
              <a:rPr lang="ja-JP" altLang="en-US" sz="1800" b="1" dirty="0" smtClean="0"/>
              <a:t>　</a:t>
            </a:r>
            <a:r>
              <a:rPr lang="ja-JP" altLang="en-US" sz="1600" dirty="0" smtClean="0"/>
              <a:t>並行性設計について</a:t>
            </a:r>
            <a:endParaRPr lang="en-US" altLang="ja-JP" sz="1600" dirty="0" smtClean="0"/>
          </a:p>
          <a:p>
            <a:r>
              <a:rPr lang="ja-JP" altLang="en-US" sz="1200" dirty="0" smtClean="0">
                <a:latin typeface="メイリオ" pitchFamily="50" charset="-128"/>
                <a:ea typeface="メイリオ" pitchFamily="50" charset="-128"/>
                <a:cs typeface="メイリオ" pitchFamily="50" charset="-128"/>
              </a:rPr>
              <a:t>・設計指針</a:t>
            </a:r>
            <a:endParaRPr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走行体のバランス動作などのモータの駆動が一番優先するべきことである。それに対して</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区間の切替ははるかに遅い周期でも十分に性能は得られると考えた</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詳細は</a:t>
            </a:r>
            <a:r>
              <a:rPr lang="en-US" altLang="ja-JP" sz="1200" dirty="0" smtClean="0">
                <a:latin typeface="メイリオ" pitchFamily="50" charset="-128"/>
                <a:ea typeface="メイリオ" pitchFamily="50" charset="-128"/>
                <a:cs typeface="メイリオ" pitchFamily="50" charset="-128"/>
              </a:rPr>
              <a:t>P.3</a:t>
            </a:r>
            <a:r>
              <a:rPr lang="ja-JP" altLang="en-US" sz="1200" dirty="0" smtClean="0">
                <a:latin typeface="メイリオ" pitchFamily="50" charset="-128"/>
                <a:ea typeface="メイリオ" pitchFamily="50" charset="-128"/>
                <a:cs typeface="メイリオ" pitchFamily="50" charset="-128"/>
              </a:rPr>
              <a:t>並行性設計参照</a:t>
            </a:r>
            <a:r>
              <a:rPr lang="en-US" altLang="ja-JP" sz="1200" dirty="0" smtClean="0">
                <a:latin typeface="メイリオ" pitchFamily="50" charset="-128"/>
                <a:ea typeface="メイリオ" pitchFamily="50" charset="-128"/>
                <a:cs typeface="メイリオ" pitchFamily="50" charset="-128"/>
              </a:rPr>
              <a:t>.</a:t>
            </a:r>
          </a:p>
          <a:p>
            <a:r>
              <a:rPr lang="ja-JP" altLang="en-US" sz="1200" dirty="0">
                <a:latin typeface="メイリオ" pitchFamily="50" charset="-128"/>
                <a:ea typeface="メイリオ" pitchFamily="50" charset="-128"/>
                <a:cs typeface="メイリオ" pitchFamily="50" charset="-128"/>
              </a:rPr>
              <a:t>タスク</a:t>
            </a:r>
            <a:r>
              <a:rPr lang="ja-JP" altLang="en-US" sz="1200" dirty="0" smtClean="0">
                <a:latin typeface="メイリオ" pitchFamily="50" charset="-128"/>
                <a:ea typeface="メイリオ" pitchFamily="50" charset="-128"/>
                <a:cs typeface="メイリオ" pitchFamily="50" charset="-128"/>
              </a:rPr>
              <a:t>の構造を示すために２つのステレオタイプを用いた</a:t>
            </a:r>
            <a:r>
              <a:rPr lang="en-US" altLang="ja-JP" sz="1200" dirty="0" smtClean="0">
                <a:latin typeface="メイリオ" pitchFamily="50" charset="-128"/>
                <a:ea typeface="メイリオ" pitchFamily="50" charset="-128"/>
                <a:cs typeface="メイリオ" pitchFamily="50" charset="-128"/>
              </a:rPr>
              <a:t>.OS</a:t>
            </a:r>
            <a:r>
              <a:rPr lang="ja-JP" altLang="en-US" sz="1200" dirty="0" err="1" smtClean="0">
                <a:latin typeface="メイリオ" pitchFamily="50" charset="-128"/>
                <a:ea typeface="メイリオ" pitchFamily="50" charset="-128"/>
                <a:cs typeface="メイリオ" pitchFamily="50" charset="-128"/>
              </a:rPr>
              <a:t>の提</a:t>
            </a:r>
            <a:r>
              <a:rPr lang="ja-JP" altLang="en-US" sz="1200" dirty="0" smtClean="0">
                <a:latin typeface="メイリオ" pitchFamily="50" charset="-128"/>
                <a:ea typeface="メイリオ" pitchFamily="50" charset="-128"/>
                <a:cs typeface="メイリオ" pitchFamily="50" charset="-128"/>
              </a:rPr>
              <a:t>供する機能を</a:t>
            </a:r>
            <a:r>
              <a:rPr lang="en-US" altLang="ja-JP" sz="1200" dirty="0" err="1" smtClean="0">
                <a:latin typeface="メイリオ" pitchFamily="50" charset="-128"/>
                <a:ea typeface="メイリオ" pitchFamily="50" charset="-128"/>
                <a:cs typeface="メイリオ" pitchFamily="50" charset="-128"/>
              </a:rPr>
              <a:t>nxtOSEK</a:t>
            </a:r>
            <a:r>
              <a:rPr lang="en-US" altLang="ja-JP" sz="1200" dirty="0" smtClean="0">
                <a:latin typeface="メイリオ" pitchFamily="50" charset="-128"/>
                <a:ea typeface="メイリオ" pitchFamily="50" charset="-128"/>
                <a:cs typeface="メイリオ" pitchFamily="50" charset="-128"/>
              </a:rPr>
              <a:t>,</a:t>
            </a:r>
            <a:r>
              <a:rPr lang="ja-JP" altLang="en-US" sz="1200" dirty="0" smtClean="0">
                <a:latin typeface="メイリオ" pitchFamily="50" charset="-128"/>
                <a:ea typeface="メイリオ" pitchFamily="50" charset="-128"/>
                <a:cs typeface="メイリオ" pitchFamily="50" charset="-128"/>
              </a:rPr>
              <a:t>一つひとつのタスクを</a:t>
            </a:r>
            <a:r>
              <a:rPr lang="en-US" altLang="ja-JP" sz="1200" dirty="0" smtClean="0">
                <a:latin typeface="メイリオ" pitchFamily="50" charset="-128"/>
                <a:ea typeface="メイリオ" pitchFamily="50" charset="-128"/>
                <a:cs typeface="メイリオ" pitchFamily="50" charset="-128"/>
              </a:rPr>
              <a:t>TASK</a:t>
            </a:r>
            <a:r>
              <a:rPr lang="ja-JP" altLang="en-US" sz="1200" dirty="0" smtClean="0">
                <a:latin typeface="メイリオ" pitchFamily="50" charset="-128"/>
                <a:ea typeface="メイリオ" pitchFamily="50" charset="-128"/>
                <a:cs typeface="メイリオ" pitchFamily="50" charset="-128"/>
              </a:rPr>
              <a:t>としました</a:t>
            </a:r>
            <a:r>
              <a:rPr lang="en-US" altLang="ja-JP" sz="1200" dirty="0" smtClean="0">
                <a:latin typeface="メイリオ" pitchFamily="50" charset="-128"/>
                <a:ea typeface="メイリオ" pitchFamily="50" charset="-128"/>
                <a:cs typeface="メイリオ" pitchFamily="50" charset="-128"/>
              </a:rPr>
              <a:t>.</a:t>
            </a:r>
          </a:p>
          <a:p>
            <a:endParaRPr lang="en-US" altLang="ja-JP" sz="1200" dirty="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a:t>
            </a:r>
            <a:r>
              <a:rPr lang="ja-JP" altLang="en-US" sz="1400" dirty="0" smtClean="0">
                <a:latin typeface="メイリオ" pitchFamily="50" charset="-128"/>
                <a:ea typeface="メイリオ" pitchFamily="50" charset="-128"/>
                <a:cs typeface="メイリオ" pitchFamily="50" charset="-128"/>
              </a:rPr>
              <a:t>要求モデルについて</a:t>
            </a:r>
            <a:endParaRPr lang="en-US" altLang="ja-JP" sz="14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大会における目標について</a:t>
            </a:r>
            <a:r>
              <a:rPr lang="en-US" altLang="ja-JP" sz="1200" dirty="0" err="1" smtClean="0">
                <a:latin typeface="メイリオ" pitchFamily="50" charset="-128"/>
                <a:ea typeface="メイリオ" pitchFamily="50" charset="-128"/>
                <a:cs typeface="メイリオ" pitchFamily="50" charset="-128"/>
              </a:rPr>
              <a:t>SysML</a:t>
            </a:r>
            <a:r>
              <a:rPr lang="ja-JP" altLang="en-US" sz="1200" dirty="0" smtClean="0">
                <a:latin typeface="メイリオ" pitchFamily="50" charset="-128"/>
                <a:ea typeface="メイリオ" pitchFamily="50" charset="-128"/>
                <a:cs typeface="メイリオ" pitchFamily="50" charset="-128"/>
              </a:rPr>
              <a:t>の要求図を使って分析しました。そこから機能要件、非機能要件を洗い出して、構造、振る舞いにつなげました</a:t>
            </a:r>
            <a:endParaRPr lang="en-US" altLang="ja-JP" sz="1200" dirty="0" smtClean="0">
              <a:latin typeface="メイリオ" pitchFamily="50" charset="-128"/>
              <a:ea typeface="メイリオ" pitchFamily="50" charset="-128"/>
              <a:cs typeface="メイリオ" pitchFamily="50" charset="-128"/>
            </a:endParaRPr>
          </a:p>
        </p:txBody>
      </p:sp>
      <p:sp>
        <p:nvSpPr>
          <p:cNvPr id="26" name="Rectangle 3"/>
          <p:cNvSpPr>
            <a:spLocks noChangeArrowheads="1"/>
          </p:cNvSpPr>
          <p:nvPr/>
        </p:nvSpPr>
        <p:spPr bwMode="auto">
          <a:xfrm>
            <a:off x="1031479"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t>☆</a:t>
            </a:r>
            <a:r>
              <a:rPr lang="ja-JP" altLang="en-US" sz="2000" b="1" dirty="0"/>
              <a:t>チーム</a:t>
            </a:r>
            <a:r>
              <a:rPr lang="ja-JP" altLang="en-US" sz="2000" b="1" dirty="0" smtClean="0"/>
              <a:t>紹介</a:t>
            </a:r>
            <a:endParaRPr lang="ja-JP" altLang="en-US" sz="2000" b="1" dirty="0"/>
          </a:p>
          <a:p>
            <a:pPr marL="481013" indent="-481013" defTabSz="1279525">
              <a:lnSpc>
                <a:spcPct val="80000"/>
              </a:lnSpc>
              <a:spcBef>
                <a:spcPct val="20000"/>
              </a:spcBef>
            </a:pPr>
            <a:endParaRPr lang="en-US" altLang="ja-JP" sz="1800" b="1" dirty="0" smtClean="0"/>
          </a:p>
          <a:p>
            <a:pPr marL="481013" indent="-481013" defTabSz="1279525">
              <a:lnSpc>
                <a:spcPct val="80000"/>
              </a:lnSpc>
              <a:spcBef>
                <a:spcPct val="20000"/>
              </a:spcBef>
            </a:pPr>
            <a:endParaRPr lang="en-US" altLang="ja-JP" sz="1800" b="1" dirty="0"/>
          </a:p>
          <a:p>
            <a:pPr marL="481013" indent="-481013" defTabSz="1279525">
              <a:lnSpc>
                <a:spcPct val="80000"/>
              </a:lnSpc>
              <a:spcBef>
                <a:spcPct val="20000"/>
              </a:spcBef>
            </a:pPr>
            <a:endParaRPr lang="en-US" altLang="ja-JP" sz="1100" b="1" dirty="0"/>
          </a:p>
          <a:p>
            <a:pPr marL="481013" indent="-481013" defTabSz="1279525">
              <a:lnSpc>
                <a:spcPct val="80000"/>
              </a:lnSpc>
              <a:spcBef>
                <a:spcPct val="20000"/>
              </a:spcBef>
            </a:pPr>
            <a:r>
              <a:rPr lang="ja-JP" altLang="en-US" sz="1100" b="1" dirty="0" smtClean="0"/>
              <a:t>　　　</a:t>
            </a:r>
            <a:r>
              <a:rPr lang="ja-JP" altLang="en-US" sz="1600" b="1" dirty="0" smtClean="0"/>
              <a:t>　</a:t>
            </a:r>
            <a:r>
              <a:rPr lang="ja-JP" altLang="en-US" sz="1600" dirty="0" smtClean="0"/>
              <a:t>高専の３年生から７年生（専攻科２年生）７名で構成されるチームです。１０代最後の夏休みを女の子ではなくロボットと共に過ごすことを選択したメンバーもおり、意気込みは十分です。メンバーが入院するといったトラブルに見みまわわれながらも、お互いをカバーし合いながら取り組んできました。この大会を通して技術的な面だけで無く</a:t>
            </a:r>
            <a:r>
              <a:rPr lang="ja-JP" altLang="en-US" sz="1600" dirty="0"/>
              <a:t>常に</a:t>
            </a:r>
            <a:r>
              <a:rPr lang="ja-JP" altLang="en-US" sz="1600" dirty="0" smtClean="0"/>
              <a:t>なにか得ようと、自らを向上させようという姿勢がありました。こんなチームで大会に望みます。</a:t>
            </a:r>
            <a:endParaRPr lang="en-US" altLang="ja-JP" sz="1100" dirty="0"/>
          </a:p>
          <a:p>
            <a:pPr marL="481013" indent="-481013" defTabSz="1279525">
              <a:lnSpc>
                <a:spcPct val="80000"/>
              </a:lnSpc>
              <a:spcBef>
                <a:spcPct val="20000"/>
              </a:spcBef>
            </a:pPr>
            <a:r>
              <a:rPr lang="en-US" altLang="ja-JP" sz="1800" dirty="0" smtClean="0"/>
              <a:t>	</a:t>
            </a:r>
          </a:p>
          <a:p>
            <a:pPr marL="481013" indent="-481013" defTabSz="1279525">
              <a:lnSpc>
                <a:spcPct val="80000"/>
              </a:lnSpc>
              <a:spcBef>
                <a:spcPct val="20000"/>
              </a:spcBef>
            </a:pPr>
            <a:r>
              <a:rPr lang="ja-JP" altLang="en-US" sz="1800" b="1" dirty="0" smtClean="0"/>
              <a:t>☆組込み，そして</a:t>
            </a:r>
            <a:r>
              <a:rPr lang="ja-JP" altLang="en-US" sz="1800" b="1" dirty="0"/>
              <a:t>モデリングの未来へ一言</a:t>
            </a:r>
          </a:p>
          <a:p>
            <a:pPr marL="481013" indent="-481013" defTabSz="1279525">
              <a:lnSpc>
                <a:spcPct val="80000"/>
              </a:lnSpc>
              <a:spcBef>
                <a:spcPct val="20000"/>
              </a:spcBef>
            </a:pPr>
            <a:r>
              <a:rPr lang="en-US" altLang="ja-JP" sz="1600" dirty="0"/>
              <a:t>	</a:t>
            </a:r>
            <a:r>
              <a:rPr lang="ja-JP" altLang="en-US" sz="1600" dirty="0" smtClean="0"/>
              <a:t>　モデリングの根底に流れる重要な考え方のひとつは「抽象化思考」です。これは新しい</a:t>
            </a:r>
            <a:r>
              <a:rPr lang="ja-JP" altLang="en-US" sz="1600" dirty="0"/>
              <a:t>技術</a:t>
            </a:r>
            <a:r>
              <a:rPr lang="ja-JP" altLang="en-US" sz="1600" dirty="0" smtClean="0"/>
              <a:t>がどんどん出てくるこの分野でも廃れることなく常に通用する技術です。社会人や学生が参加するこのコンテストを通してこの武器が広く日本に普及し、組み込み業界だけ</a:t>
            </a:r>
            <a:r>
              <a:rPr lang="ja-JP" altLang="en-US" sz="1600" dirty="0"/>
              <a:t>でなく、すべてのエンジニアが</a:t>
            </a:r>
            <a:r>
              <a:rPr lang="ja-JP" altLang="en-US" sz="1600" dirty="0" smtClean="0"/>
              <a:t>ハッピーになれる日が来ると願っております。</a:t>
            </a:r>
            <a:endParaRPr lang="ja-JP" altLang="en-US" sz="1600" b="1" dirty="0"/>
          </a:p>
          <a:p>
            <a:pPr marL="481013" indent="-481013" defTabSz="1279525">
              <a:lnSpc>
                <a:spcPct val="80000"/>
              </a:lnSpc>
              <a:spcBef>
                <a:spcPct val="20000"/>
              </a:spcBef>
            </a:pPr>
            <a:endParaRPr lang="ja-JP" altLang="en-US" sz="1600" b="1" dirty="0"/>
          </a:p>
          <a:p>
            <a:pPr marL="481013" indent="-481013" defTabSz="1279525">
              <a:lnSpc>
                <a:spcPct val="80000"/>
              </a:lnSpc>
              <a:spcBef>
                <a:spcPct val="20000"/>
              </a:spcBef>
            </a:pPr>
            <a:r>
              <a:rPr lang="ja-JP" altLang="en-US" sz="1800" b="1" dirty="0"/>
              <a:t>☆コンテストにかける</a:t>
            </a:r>
            <a:r>
              <a:rPr lang="ja-JP" altLang="en-US" sz="1800" b="1" dirty="0" smtClean="0"/>
              <a:t>意気込み，アピール</a:t>
            </a:r>
            <a:endParaRPr lang="ja-JP" altLang="en-US" sz="1800" b="1" dirty="0"/>
          </a:p>
          <a:p>
            <a:pPr marL="481013" indent="-481013" defTabSz="1279525">
              <a:lnSpc>
                <a:spcPct val="80000"/>
              </a:lnSpc>
              <a:spcBef>
                <a:spcPct val="20000"/>
              </a:spcBef>
            </a:pPr>
            <a:r>
              <a:rPr lang="en-US" altLang="ja-JP" sz="1800" dirty="0"/>
              <a:t>	</a:t>
            </a:r>
            <a:r>
              <a:rPr lang="ja-JP" altLang="en-US" sz="1800" dirty="0" smtClean="0"/>
              <a:t>　</a:t>
            </a:r>
            <a:r>
              <a:rPr lang="ja-JP" altLang="en-US" sz="1600" dirty="0" smtClean="0">
                <a:latin typeface="+mj-ea"/>
                <a:ea typeface="+mj-ea"/>
              </a:rPr>
              <a:t>昨年</a:t>
            </a:r>
            <a:r>
              <a:rPr lang="ja-JP" altLang="en-US" sz="1600" dirty="0">
                <a:latin typeface="+mj-ea"/>
                <a:ea typeface="+mj-ea"/>
              </a:rPr>
              <a:t>果たせなかった悲願の全国大会出場</a:t>
            </a:r>
            <a:r>
              <a:rPr lang="ja-JP" altLang="en-US" sz="1600" dirty="0" smtClean="0">
                <a:latin typeface="+mj-ea"/>
                <a:ea typeface="+mj-ea"/>
              </a:rPr>
              <a:t>を</a:t>
            </a:r>
            <a:r>
              <a:rPr lang="en-US" altLang="ja-JP" sz="1600" dirty="0" smtClean="0">
                <a:latin typeface="+mj-ea"/>
                <a:ea typeface="+mj-ea"/>
              </a:rPr>
              <a:t/>
            </a:r>
            <a:br>
              <a:rPr lang="en-US" altLang="ja-JP" sz="1600" dirty="0" smtClean="0">
                <a:latin typeface="+mj-ea"/>
                <a:ea typeface="+mj-ea"/>
              </a:rPr>
            </a:br>
            <a:r>
              <a:rPr lang="ja-JP" altLang="en-US" sz="1600" dirty="0">
                <a:latin typeface="+mj-ea"/>
                <a:ea typeface="+mj-ea"/>
              </a:rPr>
              <a:t>果たします</a:t>
            </a:r>
            <a:r>
              <a:rPr lang="ja-JP" altLang="en-US" sz="1600" dirty="0" smtClean="0">
                <a:latin typeface="+mj-ea"/>
                <a:ea typeface="+mj-ea"/>
              </a:rPr>
              <a:t>！！</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高専で</a:t>
            </a:r>
            <a:r>
              <a:rPr lang="en-US" altLang="ja-JP" sz="1600" dirty="0" smtClean="0">
                <a:latin typeface="+mj-ea"/>
                <a:ea typeface="+mj-ea"/>
              </a:rPr>
              <a:t>15</a:t>
            </a:r>
            <a:r>
              <a:rPr lang="ja-JP" altLang="en-US" sz="1600" dirty="0" smtClean="0">
                <a:latin typeface="+mj-ea"/>
                <a:ea typeface="+mj-ea"/>
              </a:rPr>
              <a:t>歳から受けた教育をベースにした高専生</a:t>
            </a:r>
            <a:r>
              <a:rPr lang="ja-JP" altLang="en-US" sz="1600" dirty="0">
                <a:latin typeface="+mj-ea"/>
                <a:ea typeface="+mj-ea"/>
              </a:rPr>
              <a:t>の実力</a:t>
            </a:r>
            <a:r>
              <a:rPr lang="ja-JP" altLang="en-US" sz="1600" dirty="0" smtClean="0">
                <a:latin typeface="+mj-ea"/>
                <a:ea typeface="+mj-ea"/>
              </a:rPr>
              <a:t>をお見せします！</a:t>
            </a:r>
            <a:r>
              <a:rPr lang="en-US" altLang="ja-JP" sz="1600" dirty="0" smtClean="0">
                <a:latin typeface="+mj-ea"/>
                <a:ea typeface="+mj-ea"/>
              </a:rPr>
              <a:t/>
            </a:r>
            <a:br>
              <a:rPr lang="en-US" altLang="ja-JP" sz="1600" dirty="0" smtClean="0">
                <a:latin typeface="+mj-ea"/>
                <a:ea typeface="+mj-ea"/>
              </a:rPr>
            </a:br>
            <a:r>
              <a:rPr lang="ja-JP" altLang="en-US" sz="1600" dirty="0" smtClean="0">
                <a:latin typeface="+mj-ea"/>
                <a:ea typeface="+mj-ea"/>
              </a:rPr>
              <a:t>こん</a:t>
            </a:r>
            <a:r>
              <a:rPr lang="ja-JP" altLang="en-US" sz="1600" dirty="0" err="1">
                <a:latin typeface="+mj-ea"/>
                <a:ea typeface="+mj-ea"/>
              </a:rPr>
              <a:t>ぶは</a:t>
            </a:r>
            <a:r>
              <a:rPr lang="ja-JP" altLang="en-US" sz="1600" dirty="0">
                <a:latin typeface="+mj-ea"/>
                <a:ea typeface="+mj-ea"/>
              </a:rPr>
              <a:t>頭の栄養！！いいこんぶ！</a:t>
            </a:r>
            <a:r>
              <a:rPr lang="en-US" altLang="ja-JP" sz="1900" dirty="0"/>
              <a:t>	</a:t>
            </a:r>
          </a:p>
        </p:txBody>
      </p:sp>
      <p:sp>
        <p:nvSpPr>
          <p:cNvPr id="10" name="Rectangle 4"/>
          <p:cNvSpPr>
            <a:spLocks noChangeArrowheads="1"/>
          </p:cNvSpPr>
          <p:nvPr/>
        </p:nvSpPr>
        <p:spPr bwMode="auto">
          <a:xfrm>
            <a:off x="5639993"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4255" y="4152528"/>
            <a:ext cx="226431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905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5343</TotalTime>
  <Words>1785</Words>
  <Application>Microsoft Office PowerPoint</Application>
  <PresentationFormat>ユーザー設定</PresentationFormat>
  <Paragraphs>285</Paragraphs>
  <Slides>7</Slides>
  <Notes>1</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Office ​​テーマ</vt:lpstr>
      <vt:lpstr>PowerPoint プレゼンテーション</vt:lpstr>
      <vt:lpstr>■ 要求分析</vt:lpstr>
      <vt:lpstr>■ 構造</vt:lpstr>
      <vt:lpstr>■ 振る舞い</vt:lpstr>
      <vt:lpstr>■ 難所走行戦略</vt:lpstr>
      <vt:lpstr>■ 要素技術</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N_MURA</cp:lastModifiedBy>
  <cp:revision>238</cp:revision>
  <cp:lastPrinted>2012-09-11T02:25:31Z</cp:lastPrinted>
  <dcterms:created xsi:type="dcterms:W3CDTF">2012-09-03T09:45:52Z</dcterms:created>
  <dcterms:modified xsi:type="dcterms:W3CDTF">2012-09-11T04:18:13Z</dcterms:modified>
</cp:coreProperties>
</file>