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72"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75" d="100"/>
          <a:sy n="75" d="100"/>
        </p:scale>
        <p:origin x="-618" y="77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8009024"/>
        <c:axId val="38133760"/>
      </c:scatterChart>
      <c:valAx>
        <c:axId val="38009024"/>
        <c:scaling>
          <c:orientation val="minMax"/>
        </c:scaling>
        <c:delete val="1"/>
        <c:axPos val="b"/>
        <c:numFmt formatCode="General" sourceLinked="1"/>
        <c:majorTickMark val="out"/>
        <c:minorTickMark val="none"/>
        <c:tickLblPos val="nextTo"/>
        <c:crossAx val="38133760"/>
        <c:crosses val="autoZero"/>
        <c:crossBetween val="midCat"/>
      </c:valAx>
      <c:valAx>
        <c:axId val="38133760"/>
        <c:scaling>
          <c:orientation val="minMax"/>
        </c:scaling>
        <c:delete val="1"/>
        <c:axPos val="l"/>
        <c:numFmt formatCode="General" sourceLinked="1"/>
        <c:majorTickMark val="out"/>
        <c:minorTickMark val="none"/>
        <c:tickLblPos val="nextTo"/>
        <c:crossAx val="3800902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7997568"/>
        <c:axId val="38137792"/>
      </c:lineChart>
      <c:catAx>
        <c:axId val="117997568"/>
        <c:scaling>
          <c:orientation val="minMax"/>
        </c:scaling>
        <c:delete val="1"/>
        <c:axPos val="b"/>
        <c:majorTickMark val="out"/>
        <c:minorTickMark val="none"/>
        <c:tickLblPos val="nextTo"/>
        <c:crossAx val="38137792"/>
        <c:crosses val="autoZero"/>
        <c:auto val="1"/>
        <c:lblAlgn val="ctr"/>
        <c:lblOffset val="100"/>
        <c:noMultiLvlLbl val="0"/>
      </c:catAx>
      <c:valAx>
        <c:axId val="38137792"/>
        <c:scaling>
          <c:orientation val="minMax"/>
        </c:scaling>
        <c:delete val="0"/>
        <c:axPos val="l"/>
        <c:majorGridlines/>
        <c:numFmt formatCode="General" sourceLinked="1"/>
        <c:majorTickMark val="out"/>
        <c:minorTickMark val="none"/>
        <c:tickLblPos val="nextTo"/>
        <c:crossAx val="11799756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8.png"/><Relationship Id="rId9" Type="http://schemas.openxmlformats.org/officeDocument/2006/relationships/image" Target="../media/image23.emf"/></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4.png"/><Relationship Id="rId5" Type="http://schemas.openxmlformats.org/officeDocument/2006/relationships/image" Target="../media/image25.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3"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ja-JP" altLang="en-US" sz="1200" dirty="0" smtClean="0">
                <a:latin typeface="+mn-ea"/>
              </a:rPr>
              <a:t>  </a:t>
            </a:r>
            <a:r>
              <a:rPr lang="en-US" altLang="ja-JP" sz="1200" dirty="0" smtClean="0">
                <a:latin typeface="+mn-ea"/>
              </a:rPr>
              <a:t>	</a:t>
            </a:r>
            <a:r>
              <a:rPr lang="ja-JP" altLang="en-US" sz="1200" dirty="0" smtClean="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a:t>
            </a:r>
            <a:r>
              <a:rPr lang="en-US" altLang="ja-JP" sz="1200" dirty="0" smtClean="0">
                <a:latin typeface="+mn-ea"/>
              </a:rPr>
              <a:t>.</a:t>
            </a:r>
            <a:r>
              <a:rPr lang="ja-JP" altLang="en-US" sz="1200" dirty="0" smtClean="0">
                <a:latin typeface="+mn-ea"/>
              </a:rPr>
              <a:t>大会における目標に対して要求図を用いて要素を抽出しました．要素の一つである区間について詳細な分析を</a:t>
            </a:r>
            <a:r>
              <a:rPr lang="en-US" altLang="ja-JP" sz="1200" dirty="0" smtClean="0">
                <a:latin typeface="+mn-ea"/>
              </a:rPr>
              <a:t>P.2</a:t>
            </a:r>
            <a:r>
              <a:rPr lang="ja-JP" altLang="en-US" sz="1200" dirty="0" smtClean="0">
                <a:latin typeface="+mn-ea"/>
              </a:rPr>
              <a:t>で行い</a:t>
            </a:r>
            <a:r>
              <a:rPr lang="en-US" altLang="ja-JP" sz="1200" dirty="0" smtClean="0">
                <a:latin typeface="+mn-ea"/>
              </a:rPr>
              <a:t>,</a:t>
            </a:r>
            <a:r>
              <a:rPr lang="ja-JP" altLang="en-US" sz="1200" dirty="0" smtClean="0">
                <a:latin typeface="+mn-ea"/>
              </a:rPr>
              <a:t>下図のパッケージ構成が導き出されました．パッケージ分けの詳細は</a:t>
            </a:r>
            <a:r>
              <a:rPr lang="en-US" altLang="ja-JP" sz="1200" dirty="0" smtClean="0">
                <a:latin typeface="+mn-ea"/>
              </a:rPr>
              <a:t>P2.</a:t>
            </a:r>
            <a:r>
              <a:rPr lang="ja-JP" altLang="en-US" sz="1200" dirty="0" smtClean="0">
                <a:latin typeface="+mn-ea"/>
              </a:rPr>
              <a:t>構造を参照</a:t>
            </a:r>
            <a:r>
              <a:rPr lang="en-US" altLang="ja-JP" sz="1200" dirty="0" smtClean="0">
                <a:latin typeface="+mn-ea"/>
              </a:rPr>
              <a:t>.</a:t>
            </a:r>
            <a:r>
              <a:rPr lang="ja-JP" altLang="en-US" sz="1200" dirty="0" smtClean="0">
                <a:latin typeface="+mn-ea"/>
              </a:rPr>
              <a:t>要求とパッケージ構成に基づいて構造を分析しました</a:t>
            </a:r>
            <a:r>
              <a:rPr lang="en-US" altLang="ja-JP" sz="1200" dirty="0" smtClean="0">
                <a:latin typeface="+mn-ea"/>
              </a:rPr>
              <a:t>.</a:t>
            </a:r>
            <a:r>
              <a:rPr lang="ja-JP" altLang="en-US" sz="1200" dirty="0" smtClean="0">
                <a:latin typeface="+mn-ea"/>
              </a:rPr>
              <a:t>区間の切り替えと駆動の振る舞いについて並行性設計を踏まえながら分析を行うことで実現可能性を検証しました．詳細は</a:t>
            </a:r>
            <a:r>
              <a:rPr lang="en-US" altLang="ja-JP" sz="1200" dirty="0" smtClean="0">
                <a:latin typeface="+mn-ea"/>
              </a:rPr>
              <a:t>P.</a:t>
            </a:r>
            <a:r>
              <a:rPr lang="ja-JP" altLang="en-US" sz="1200" dirty="0" smtClean="0">
                <a:latin typeface="+mn-ea"/>
              </a:rPr>
              <a:t>３振る舞い参照．難所</a:t>
            </a:r>
            <a:r>
              <a:rPr lang="ja-JP" altLang="en-US" sz="1200" dirty="0">
                <a:latin typeface="+mn-ea"/>
              </a:rPr>
              <a:t>を</a:t>
            </a:r>
            <a:r>
              <a:rPr lang="ja-JP" altLang="en-US" sz="1200" dirty="0" smtClean="0">
                <a:latin typeface="+mn-ea"/>
              </a:rPr>
              <a:t>どのように攻略すべきかを</a:t>
            </a:r>
            <a:r>
              <a:rPr lang="en-US" altLang="ja-JP" sz="1200" dirty="0" smtClean="0">
                <a:latin typeface="+mn-ea"/>
              </a:rPr>
              <a:t>4P.</a:t>
            </a:r>
            <a:r>
              <a:rPr lang="ja-JP" altLang="en-US" sz="1200" dirty="0" smtClean="0">
                <a:latin typeface="+mn-ea"/>
              </a:rPr>
              <a:t>に示し，そこで使われている主な要素技術について，</a:t>
            </a:r>
            <a:r>
              <a:rPr lang="en-US" altLang="ja-JP" sz="1200" dirty="0" smtClean="0">
                <a:latin typeface="+mn-ea"/>
              </a:rPr>
              <a:t>P.5</a:t>
            </a:r>
            <a:r>
              <a:rPr lang="ja-JP" altLang="en-US" sz="1200" dirty="0" smtClean="0">
                <a:latin typeface="+mn-ea"/>
              </a:rPr>
              <a:t>要素技術で示しました</a:t>
            </a:r>
            <a:r>
              <a:rPr lang="en-US" altLang="ja-JP" sz="1200" dirty="0">
                <a:latin typeface="+mn-ea"/>
              </a:rPr>
              <a:t>.</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パッケージ分けを開発の初期に行い，責務が分散しないように意識することにより，モデルに</a:t>
            </a:r>
            <a:r>
              <a:rPr lang="ja-JP" altLang="en-US" sz="1200" dirty="0">
                <a:latin typeface="+mn-ea"/>
              </a:rPr>
              <a:t>一貫性を</a:t>
            </a:r>
            <a:r>
              <a:rPr lang="ja-JP" altLang="en-US" sz="1200" dirty="0" smtClean="0">
                <a:latin typeface="+mn-ea"/>
              </a:rPr>
              <a:t>持たせました．双方向の関連を禁止しました</a:t>
            </a:r>
            <a:r>
              <a:rPr lang="en-US" altLang="ja-JP" sz="1200" dirty="0" smtClean="0">
                <a:latin typeface="+mn-ea"/>
              </a:rPr>
              <a:t>.</a:t>
            </a:r>
            <a:r>
              <a:rPr lang="ja-JP" altLang="en-US" sz="1200" dirty="0" smtClean="0">
                <a:latin typeface="+mn-ea"/>
              </a:rPr>
              <a:t>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パターンを拡張した構成を用いることで双方向の関連を避けました．区間ごとにチームで分担して開発することにより開発スピードを上げ，結合は区間をつなげることのみで行えるので容易になりました．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　</a:t>
            </a:r>
            <a:r>
              <a:rPr lang="en-US" altLang="ja-JP" sz="1200" dirty="0" smtClean="0">
                <a:latin typeface="+mn-ea"/>
              </a:rPr>
              <a:t>ET</a:t>
            </a:r>
            <a:r>
              <a:rPr lang="ja-JP" altLang="en-US" sz="1200" dirty="0">
                <a:latin typeface="+mn-ea"/>
              </a:rPr>
              <a:t>ロボコンはコースを分割した区間の</a:t>
            </a:r>
            <a:r>
              <a:rPr lang="ja-JP" altLang="en-US" sz="1200" dirty="0" smtClean="0">
                <a:latin typeface="+mn-ea"/>
              </a:rPr>
              <a:t>連続．その</a:t>
            </a:r>
            <a:r>
              <a:rPr lang="ja-JP" altLang="en-US" sz="1200" dirty="0">
                <a:latin typeface="+mn-ea"/>
              </a:rPr>
              <a:t>区間に応じた</a:t>
            </a:r>
            <a:r>
              <a:rPr lang="ja-JP" altLang="en-US" sz="1200" dirty="0" smtClean="0">
                <a:latin typeface="+mn-ea"/>
              </a:rPr>
              <a:t>パラメータと区間切替条件を</a:t>
            </a:r>
            <a:r>
              <a:rPr lang="ja-JP" altLang="en-US" sz="1200" dirty="0">
                <a:latin typeface="+mn-ea"/>
              </a:rPr>
              <a:t>設計すれば完走することが</a:t>
            </a:r>
            <a:r>
              <a:rPr lang="ja-JP" altLang="en-US" sz="1200" dirty="0" smtClean="0">
                <a:latin typeface="+mn-ea"/>
              </a:rPr>
              <a:t>できる．このコンセプトが読み取れる構造</a:t>
            </a:r>
            <a:r>
              <a:rPr lang="en-US" altLang="ja-JP" sz="1200" dirty="0">
                <a:latin typeface="+mn-ea"/>
              </a:rPr>
              <a:t>,</a:t>
            </a:r>
            <a:r>
              <a:rPr lang="ja-JP" altLang="en-US" sz="1200" dirty="0" smtClean="0">
                <a:latin typeface="+mn-ea"/>
              </a:rPr>
              <a:t>振る舞いになっています</a:t>
            </a:r>
            <a:r>
              <a:rPr lang="en-US" altLang="ja-JP" sz="1200" dirty="0" smtClean="0">
                <a:latin typeface="+mn-ea"/>
              </a:rPr>
              <a:t>.</a:t>
            </a:r>
            <a:r>
              <a:rPr lang="ja-JP" altLang="en-US" sz="1200" dirty="0" smtClean="0">
                <a:latin typeface="+mn-ea"/>
              </a:rPr>
              <a:t>そして，責務が明確に別れた単方向・疎結合な構造にご注目ください．</a:t>
            </a:r>
            <a:r>
              <a:rPr lang="en-US" altLang="ja-JP" sz="1800" dirty="0">
                <a:latin typeface="+mn-ea"/>
              </a:rPr>
              <a:t/>
            </a:r>
            <a:br>
              <a:rPr lang="en-US" altLang="ja-JP" sz="1800" dirty="0">
                <a:latin typeface="+mn-ea"/>
              </a:rPr>
            </a:br>
            <a:endParaRPr lang="en-US" altLang="ja-JP" sz="1600" dirty="0">
              <a:latin typeface="+mn-ea"/>
            </a:endParaRPr>
          </a:p>
          <a:p>
            <a:pPr marL="481013" indent="-481013" defTabSz="1279525">
              <a:lnSpc>
                <a:spcPct val="80000"/>
              </a:lnSpc>
              <a:spcBef>
                <a:spcPct val="20000"/>
              </a:spcBef>
            </a:pP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ja-JP" altLang="en-US" sz="1600" dirty="0">
                <a:latin typeface="+mn-ea"/>
              </a:rPr>
              <a:t>並行性</a:t>
            </a:r>
            <a:r>
              <a:rPr lang="ja-JP" altLang="en-US" sz="1600" dirty="0" smtClean="0">
                <a:latin typeface="+mn-ea"/>
              </a:rPr>
              <a:t>設計・要求モデルについて取り組みました．</a:t>
            </a:r>
            <a:r>
              <a:rPr lang="ja-JP" altLang="en-US" sz="1600" b="1" dirty="0">
                <a:latin typeface="+mn-ea"/>
              </a:rPr>
              <a:t>　</a:t>
            </a:r>
            <a:endParaRPr lang="en-US" altLang="ja-JP" sz="1600" b="1" dirty="0" smtClean="0">
              <a:latin typeface="+mn-ea"/>
            </a:endParaRPr>
          </a:p>
          <a:p>
            <a:pPr marL="481013" indent="-481013" defTabSz="1279525">
              <a:lnSpc>
                <a:spcPct val="80000"/>
              </a:lnSpc>
              <a:spcBef>
                <a:spcPct val="20000"/>
              </a:spcBef>
            </a:pPr>
            <a:r>
              <a:rPr lang="ja-JP" altLang="en-US" sz="1600" b="1" dirty="0" smtClean="0">
                <a:latin typeface="+mn-ea"/>
              </a:rPr>
              <a:t>・</a:t>
            </a:r>
            <a:r>
              <a:rPr lang="ja-JP" altLang="en-US" sz="1400" dirty="0" smtClean="0">
                <a:latin typeface="+mn-ea"/>
              </a:rPr>
              <a:t>並行性設計について</a:t>
            </a:r>
            <a:endParaRPr lang="en-US" altLang="ja-JP" sz="1400" dirty="0" smtClean="0">
              <a:latin typeface="+mn-ea"/>
            </a:endParaRPr>
          </a:p>
          <a:p>
            <a:r>
              <a:rPr lang="ja-JP" altLang="en-US" sz="1200" dirty="0" smtClean="0">
                <a:latin typeface="+mn-ea"/>
                <a:cs typeface="メイリオ" pitchFamily="50" charset="-128"/>
              </a:rPr>
              <a:t>設計指針</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走行体のバランス動作などのモータの駆動が一番優先するべきことです</a:t>
            </a:r>
            <a:r>
              <a:rPr lang="en-US" altLang="ja-JP" sz="1200" dirty="0">
                <a:latin typeface="+mn-ea"/>
                <a:cs typeface="メイリオ" pitchFamily="50" charset="-128"/>
              </a:rPr>
              <a:t>.</a:t>
            </a:r>
            <a:r>
              <a:rPr lang="ja-JP" altLang="en-US" sz="1200" dirty="0" smtClean="0">
                <a:latin typeface="+mn-ea"/>
                <a:cs typeface="メイリオ" pitchFamily="50" charset="-128"/>
              </a:rPr>
              <a:t>それに対して</a:t>
            </a:r>
            <a:r>
              <a:rPr lang="en-US" altLang="ja-JP" sz="1200" dirty="0" smtClean="0">
                <a:latin typeface="+mn-ea"/>
                <a:cs typeface="メイリオ" pitchFamily="50" charset="-128"/>
              </a:rPr>
              <a:t>,</a:t>
            </a:r>
            <a:r>
              <a:rPr lang="ja-JP" altLang="en-US" sz="1200" dirty="0" smtClean="0">
                <a:latin typeface="+mn-ea"/>
                <a:cs typeface="メイリオ" pitchFamily="50" charset="-128"/>
              </a:rPr>
              <a:t>区間の切替ははるかに遅い周期でも十分に性能は得られると考えました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その根拠の詳細は</a:t>
            </a:r>
            <a:r>
              <a:rPr lang="en-US" altLang="ja-JP" sz="1200" dirty="0" smtClean="0">
                <a:latin typeface="+mn-ea"/>
                <a:cs typeface="メイリオ" pitchFamily="50" charset="-128"/>
              </a:rPr>
              <a:t>P3.</a:t>
            </a:r>
            <a:r>
              <a:rPr lang="ja-JP" altLang="en-US" sz="1200" dirty="0" smtClean="0">
                <a:latin typeface="+mn-ea"/>
                <a:cs typeface="メイリオ" pitchFamily="50" charset="-128"/>
              </a:rPr>
              <a:t>振る舞い参照</a:t>
            </a:r>
            <a:r>
              <a:rPr lang="en-US" altLang="ja-JP" sz="1200" dirty="0" smtClean="0">
                <a:latin typeface="+mn-ea"/>
                <a:cs typeface="メイリオ" pitchFamily="50" charset="-128"/>
              </a:rPr>
              <a:t>.</a:t>
            </a:r>
            <a:r>
              <a:rPr lang="ja-JP" altLang="en-US" sz="1200" dirty="0" smtClean="0">
                <a:latin typeface="+mn-ea"/>
                <a:cs typeface="メイリオ" pitchFamily="50" charset="-128"/>
              </a:rPr>
              <a:t>よって駆動関連を一番高い優先度のタスクとし</a:t>
            </a:r>
            <a:r>
              <a:rPr lang="en-US" altLang="ja-JP" sz="1200" dirty="0" smtClean="0">
                <a:latin typeface="+mn-ea"/>
                <a:cs typeface="メイリオ" pitchFamily="50" charset="-128"/>
              </a:rPr>
              <a:t>,</a:t>
            </a:r>
            <a:r>
              <a:rPr lang="ja-JP" altLang="en-US" sz="1200" dirty="0" smtClean="0">
                <a:latin typeface="+mn-ea"/>
                <a:cs typeface="メイリオ" pitchFamily="50" charset="-128"/>
              </a:rPr>
              <a:t>それ以外は駆動よりも優先度が低いタスクとすることで</a:t>
            </a:r>
            <a:r>
              <a:rPr lang="en-US" altLang="ja-JP" sz="1200" dirty="0">
                <a:latin typeface="+mn-ea"/>
                <a:cs typeface="メイリオ" pitchFamily="50" charset="-128"/>
              </a:rPr>
              <a:t>,</a:t>
            </a:r>
            <a:r>
              <a:rPr lang="ja-JP" altLang="en-US" sz="1200" dirty="0" smtClean="0">
                <a:latin typeface="+mn-ea"/>
                <a:cs typeface="メイリオ" pitchFamily="50" charset="-128"/>
              </a:rPr>
              <a:t>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なお</a:t>
            </a:r>
            <a:r>
              <a:rPr lang="en-US" altLang="ja-JP" sz="1200" dirty="0" smtClean="0">
                <a:latin typeface="+mn-ea"/>
                <a:cs typeface="メイリオ" pitchFamily="50" charset="-128"/>
              </a:rPr>
              <a:t>,</a:t>
            </a:r>
            <a:r>
              <a:rPr lang="ja-JP" altLang="en-US" sz="1200" dirty="0" smtClean="0">
                <a:latin typeface="+mn-ea"/>
                <a:cs typeface="メイリオ" pitchFamily="50" charset="-128"/>
              </a:rPr>
              <a:t>タスクの構造を示すために２つのステレオタイプを用いました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採用する</a:t>
            </a:r>
            <a:r>
              <a:rPr lang="en-US" altLang="ja-JP" sz="1200" dirty="0" smtClean="0">
                <a:latin typeface="+mn-ea"/>
                <a:cs typeface="メイリオ" pitchFamily="50" charset="-128"/>
              </a:rPr>
              <a:t>RTOS</a:t>
            </a:r>
            <a:r>
              <a:rPr lang="ja-JP" altLang="en-US" sz="1200" dirty="0" err="1" smtClean="0">
                <a:latin typeface="+mn-ea"/>
                <a:cs typeface="メイリオ" pitchFamily="50" charset="-128"/>
              </a:rPr>
              <a:t>の提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en-US" altLang="ja-JP" sz="1200" dirty="0" smtClean="0">
                <a:latin typeface="+mn-ea"/>
                <a:cs typeface="メイリオ" pitchFamily="50" charset="-128"/>
              </a:rPr>
              <a:t>,</a:t>
            </a:r>
            <a:r>
              <a:rPr lang="ja-JP" altLang="en-US" sz="1200" dirty="0" smtClean="0">
                <a:latin typeface="+mn-ea"/>
                <a:cs typeface="メイリオ" pitchFamily="50" charset="-128"/>
              </a:rPr>
              <a:t>ひとつひとつのタスクを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としました</a:t>
            </a:r>
            <a:r>
              <a:rPr lang="en-US" altLang="ja-JP" sz="1200" dirty="0" smtClean="0">
                <a:latin typeface="+mn-ea"/>
                <a:cs typeface="メイリオ" pitchFamily="50" charset="-128"/>
              </a:rPr>
              <a:t>.</a:t>
            </a:r>
          </a:p>
          <a:p>
            <a:endParaRPr lang="en-US" altLang="ja-JP" sz="1200" dirty="0">
              <a:latin typeface="+mn-ea"/>
              <a:cs typeface="メイリオ" pitchFamily="50" charset="-128"/>
            </a:endParaRPr>
          </a:p>
          <a:p>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endParaRPr lang="en-US" altLang="ja-JP" sz="1400" dirty="0" smtClean="0">
              <a:latin typeface="+mn-ea"/>
              <a:cs typeface="メイリオ" pitchFamily="50" charset="-128"/>
            </a:endParaRPr>
          </a:p>
          <a:p>
            <a:r>
              <a:rPr lang="ja-JP" altLang="en-US" sz="1200" dirty="0" smtClean="0">
                <a:latin typeface="+mn-ea"/>
                <a:cs typeface="メイリオ" pitchFamily="50" charset="-128"/>
              </a:rPr>
              <a:t>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の要求図を使って分析しました．そこから機能要件，非機能要件を洗い出して，構造，振る舞い，走行戦略で使われる技術要素を導きだしました．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endParaRPr lang="en-US" altLang="ja-JP" sz="1100" b="1" dirty="0">
              <a:latin typeface="+mn-ea"/>
            </a:endParaRPr>
          </a:p>
          <a:p>
            <a:pPr marL="481013" indent="-481013" defTabSz="1279525">
              <a:lnSpc>
                <a:spcPct val="80000"/>
              </a:lnSpc>
              <a:spcBef>
                <a:spcPct val="20000"/>
              </a:spcBef>
            </a:pPr>
            <a:r>
              <a:rPr lang="ja-JP" altLang="en-US" sz="1100" b="1" dirty="0" smtClean="0">
                <a:latin typeface="+mn-ea"/>
              </a:rPr>
              <a:t>　　　</a:t>
            </a:r>
            <a:r>
              <a:rPr lang="ja-JP" altLang="en-US" sz="1600" b="1" dirty="0" smtClean="0">
                <a:latin typeface="+mn-ea"/>
              </a:rPr>
              <a:t>　</a:t>
            </a:r>
            <a:r>
              <a:rPr lang="ja-JP" altLang="en-US" sz="1600" dirty="0" smtClean="0">
                <a:latin typeface="+mn-ea"/>
              </a:rPr>
              <a:t>高専の３年生から７年生（専攻科２年生）７名で構成幅広い年代のチームです</a:t>
            </a:r>
            <a:r>
              <a:rPr lang="en-US" altLang="ja-JP" sz="1600" dirty="0" smtClean="0">
                <a:latin typeface="+mn-ea"/>
              </a:rPr>
              <a:t>.</a:t>
            </a:r>
            <a:r>
              <a:rPr lang="ja-JP" altLang="en-US" sz="1600" dirty="0" smtClean="0">
                <a:latin typeface="+mn-ea"/>
              </a:rPr>
              <a:t>所属学科もバラバラで</a:t>
            </a:r>
            <a:r>
              <a:rPr lang="en-US" altLang="ja-JP" sz="1600" dirty="0" smtClean="0">
                <a:latin typeface="+mn-ea"/>
              </a:rPr>
              <a:t>,</a:t>
            </a:r>
            <a:r>
              <a:rPr lang="ja-JP" altLang="en-US" sz="1600" dirty="0" smtClean="0">
                <a:latin typeface="+mn-ea"/>
              </a:rPr>
              <a:t>異なるバックグランドを持ったメンバーがお互いに補い合いながら取り組んできました</a:t>
            </a:r>
            <a:r>
              <a:rPr lang="en-US" altLang="ja-JP" sz="1600" dirty="0" smtClean="0">
                <a:latin typeface="+mn-ea"/>
              </a:rPr>
              <a:t>.</a:t>
            </a:r>
            <a:r>
              <a:rPr lang="ja-JP" altLang="en-US" sz="1600" dirty="0" smtClean="0">
                <a:latin typeface="+mn-ea"/>
              </a:rPr>
              <a:t>昨年度に続き今年２度目のチャレンジです</a:t>
            </a:r>
            <a:r>
              <a:rPr lang="en-US" altLang="ja-JP" sz="1600" dirty="0" smtClean="0">
                <a:latin typeface="+mn-ea"/>
              </a:rPr>
              <a:t>.</a:t>
            </a:r>
            <a:r>
              <a:rPr lang="ja-JP" altLang="en-US" sz="1600" dirty="0" smtClean="0">
                <a:latin typeface="+mn-ea"/>
              </a:rPr>
              <a:t>昨年度</a:t>
            </a:r>
            <a:r>
              <a:rPr lang="ja-JP" altLang="en-US" sz="1600" dirty="0">
                <a:latin typeface="+mn-ea"/>
              </a:rPr>
              <a:t>の</a:t>
            </a:r>
            <a:r>
              <a:rPr lang="ja-JP" altLang="en-US" sz="1600" dirty="0" smtClean="0">
                <a:latin typeface="+mn-ea"/>
              </a:rPr>
              <a:t>経験を活かし，モデル</a:t>
            </a:r>
            <a:r>
              <a:rPr lang="en-US" altLang="ja-JP" sz="1600" dirty="0">
                <a:latin typeface="+mn-ea"/>
              </a:rPr>
              <a:t>,</a:t>
            </a:r>
            <a:r>
              <a:rPr lang="ja-JP" altLang="en-US" sz="1600" dirty="0" smtClean="0">
                <a:latin typeface="+mn-ea"/>
              </a:rPr>
              <a:t>走行共にパワーアップしました</a:t>
            </a:r>
            <a:r>
              <a:rPr lang="en-US" altLang="ja-JP" sz="1600" dirty="0" smtClean="0">
                <a:latin typeface="+mn-ea"/>
              </a:rPr>
              <a:t>.</a:t>
            </a:r>
            <a:r>
              <a:rPr lang="ja-JP" altLang="en-US" sz="1600" dirty="0" smtClean="0">
                <a:latin typeface="+mn-ea"/>
              </a:rPr>
              <a:t> チーム名の由来説明？こんなチームで大会に望みます．</a:t>
            </a:r>
            <a:endParaRPr lang="en-US" altLang="ja-JP" sz="1100" dirty="0">
              <a:latin typeface="+mn-ea"/>
            </a:endParaRPr>
          </a:p>
          <a:p>
            <a:pPr marL="481013" indent="-481013" defTabSz="1279525">
              <a:lnSpc>
                <a:spcPct val="80000"/>
              </a:lnSpc>
              <a:spcBef>
                <a:spcPct val="20000"/>
              </a:spcBef>
            </a:pPr>
            <a:r>
              <a:rPr lang="en-US" altLang="ja-JP" sz="1800" dirty="0" smtClean="0">
                <a:latin typeface="+mn-ea"/>
              </a:rPr>
              <a:t>	</a:t>
            </a: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　モデリングの根底に流れる重要な考え方のひとつは「抽象化思考」です．これは新しい</a:t>
            </a:r>
            <a:r>
              <a:rPr lang="ja-JP" altLang="en-US" sz="1600" dirty="0">
                <a:latin typeface="+mn-ea"/>
              </a:rPr>
              <a:t>技術</a:t>
            </a:r>
            <a:r>
              <a:rPr lang="ja-JP" altLang="en-US" sz="1600" dirty="0" smtClean="0">
                <a:latin typeface="+mn-ea"/>
              </a:rPr>
              <a:t>がどんどん登場しても廃れることなく常に通用する技術です．組込みシステム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です．学生らしく・・・</a:t>
            </a:r>
            <a:endParaRPr lang="ja-JP" altLang="en-US" sz="1600" b="1" dirty="0">
              <a:latin typeface="+mn-ea"/>
            </a:endParaRPr>
          </a:p>
          <a:p>
            <a:pPr marL="481013" indent="-481013" defTabSz="1279525">
              <a:lnSpc>
                <a:spcPct val="80000"/>
              </a:lnSpc>
              <a:spcBef>
                <a:spcPct val="20000"/>
              </a:spcBef>
            </a:pPr>
            <a:endParaRPr lang="ja-JP" altLang="en-US" sz="1600" b="1"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endParaRPr lang="ja-JP" altLang="en-US" sz="1800" b="1" dirty="0">
              <a:latin typeface="+mn-ea"/>
            </a:endParaRPr>
          </a:p>
          <a:p>
            <a:pPr marL="481013" indent="-481013" defTabSz="1279525">
              <a:lnSpc>
                <a:spcPct val="80000"/>
              </a:lnSpc>
              <a:spcBef>
                <a:spcPct val="20000"/>
              </a:spcBef>
            </a:pPr>
            <a:r>
              <a:rPr lang="en-US" altLang="ja-JP" sz="1800" dirty="0">
                <a:latin typeface="+mn-ea"/>
              </a:rPr>
              <a:t>	</a:t>
            </a:r>
            <a:r>
              <a:rPr lang="ja-JP" altLang="en-US" sz="1800" dirty="0">
                <a:latin typeface="+mn-ea"/>
              </a:rPr>
              <a:t>　</a:t>
            </a:r>
            <a:r>
              <a:rPr lang="ja-JP" altLang="en-US" sz="1600" dirty="0" smtClean="0">
                <a:latin typeface="+mn-ea"/>
              </a:rPr>
              <a:t>昨年</a:t>
            </a:r>
            <a:r>
              <a:rPr lang="ja-JP" altLang="en-US" sz="1600" dirty="0">
                <a:latin typeface="+mn-ea"/>
              </a:rPr>
              <a:t>果たせなかった悲願の全国大会出場</a:t>
            </a:r>
            <a:r>
              <a:rPr lang="ja-JP" altLang="en-US" sz="1600" dirty="0" smtClean="0">
                <a:latin typeface="+mn-ea"/>
              </a:rPr>
              <a:t>を</a:t>
            </a:r>
            <a:endParaRPr lang="en-US" altLang="ja-JP" sz="1600" dirty="0" smtClean="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果たします！！</a:t>
            </a:r>
            <a:r>
              <a:rPr lang="en-US" altLang="ja-JP" sz="1600" dirty="0" smtClean="0">
                <a:latin typeface="+mn-ea"/>
              </a:rPr>
              <a:t/>
            </a:r>
            <a:br>
              <a:rPr lang="en-US" altLang="ja-JP" sz="1600" dirty="0" smtClean="0">
                <a:latin typeface="+mn-ea"/>
              </a:rPr>
            </a:br>
            <a:r>
              <a:rPr lang="ja-JP" altLang="en-US" sz="1600" dirty="0" smtClean="0">
                <a:latin typeface="+mn-ea"/>
              </a:rPr>
              <a:t>　高専で</a:t>
            </a:r>
            <a:r>
              <a:rPr lang="en-US" altLang="ja-JP" sz="1600" dirty="0" smtClean="0">
                <a:latin typeface="+mn-ea"/>
              </a:rPr>
              <a:t>15</a:t>
            </a:r>
            <a:r>
              <a:rPr lang="ja-JP" altLang="en-US" sz="1600" dirty="0" smtClean="0">
                <a:latin typeface="+mn-ea"/>
              </a:rPr>
              <a:t>歳から受けた教育をベースにした高専生</a:t>
            </a:r>
            <a:r>
              <a:rPr lang="ja-JP" altLang="en-US" sz="1600" dirty="0">
                <a:latin typeface="+mn-ea"/>
              </a:rPr>
              <a:t>の実力</a:t>
            </a:r>
            <a:r>
              <a:rPr lang="ja-JP" altLang="en-US" sz="1600" dirty="0" smtClean="0">
                <a:latin typeface="+mn-ea"/>
              </a:rPr>
              <a:t>をお見せします！</a:t>
            </a:r>
            <a:endParaRPr lang="en-US" altLang="ja-JP" sz="1900" dirty="0">
              <a:latin typeface="+mn-ea"/>
            </a:endParaRP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904024"/>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19907" y="4080520"/>
            <a:ext cx="1542654" cy="864096"/>
          </a:xfrm>
          <a:prstGeom prst="wedgeRoundRectCallout">
            <a:avLst>
              <a:gd name="adj1" fmla="val 39564"/>
              <a:gd name="adj2" fmla="val 84875"/>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694" y="2096938"/>
            <a:ext cx="11633544" cy="414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動作は</a:t>
            </a:r>
            <a:r>
              <a:rPr lang="en-US" altLang="ja-JP" sz="1050" dirty="0" smtClean="0">
                <a:latin typeface="+mn-ea"/>
              </a:rPr>
              <a:t>P4.</a:t>
            </a:r>
            <a:r>
              <a:rPr lang="ja-JP" altLang="en-US" sz="1050" dirty="0" smtClean="0">
                <a:latin typeface="+mn-ea"/>
              </a:rPr>
              <a:t>走行戦略を参照．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曲率を用いた旋回量算出を行う．詳しくはｐ５要素技術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ja-JP" altLang="en-US" sz="800" dirty="0" smtClean="0"/>
                <a:t>詳細</a:t>
              </a:r>
              <a:r>
                <a:rPr lang="ja-JP" altLang="en-US" sz="800" dirty="0"/>
                <a:t>は</a:t>
              </a:r>
              <a:r>
                <a:rPr lang="en-US" altLang="ja-JP" sz="800" dirty="0"/>
                <a:t>P5</a:t>
              </a:r>
              <a:r>
                <a:rPr lang="ja-JP" altLang="en-US" sz="800" dirty="0"/>
                <a:t>要素技術を参照</a:t>
              </a:r>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smtClean="0"/>
              <a:t>P</a:t>
            </a:r>
            <a:r>
              <a:rPr lang="ja-JP" altLang="en-US" sz="800" dirty="0"/>
              <a:t>３</a:t>
            </a:r>
            <a:r>
              <a:rPr lang="en-US" altLang="ja-JP" sz="800" dirty="0" smtClean="0"/>
              <a:t>.</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ライン復帰のような複雑な動作も，パラメータと区間の切替条件を持たせることにより実現可能</a:t>
            </a:r>
            <a:r>
              <a:rPr lang="en-US" altLang="ja-JP" sz="800" dirty="0" smtClean="0"/>
              <a:t/>
            </a:r>
            <a:br>
              <a:rPr lang="en-US" altLang="ja-JP" sz="800" dirty="0" smtClean="0"/>
            </a:br>
            <a:r>
              <a:rPr lang="ja-JP" altLang="en-US" sz="800" dirty="0"/>
              <a:t>詳細</a:t>
            </a:r>
            <a:r>
              <a:rPr lang="ja-JP" altLang="en-US" sz="800" dirty="0" smtClean="0"/>
              <a:t>は</a:t>
            </a:r>
            <a:r>
              <a:rPr lang="en-US" altLang="ja-JP" sz="800" dirty="0" smtClean="0"/>
              <a:t>P.5</a:t>
            </a:r>
            <a:r>
              <a:rPr lang="ja-JP" altLang="en-US" sz="800" dirty="0" smtClean="0"/>
              <a:t>要素技術</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1102739030"/>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路面輝度値変化</a:t>
                      </a:r>
                      <a:endParaRPr kumimoji="1" lang="ja-JP" altLang="en-US" sz="900" dirty="0"/>
                    </a:p>
                  </a:txBody>
                  <a:tcPr/>
                </a:tc>
                <a:tc>
                  <a:txBody>
                    <a:bodyPr/>
                    <a:lstStyle/>
                    <a:p>
                      <a:r>
                        <a:rPr kumimoji="1" lang="ja-JP" altLang="en-US" sz="900" dirty="0" smtClean="0"/>
                        <a:t>光センサから，指定した輝度値</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119" y="5858412"/>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680551" y="6744817"/>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815455" y="4152528"/>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4666" y="4783106"/>
            <a:ext cx="6381722"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69379" y="1195200"/>
            <a:ext cx="6513293"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6679" y="1195200"/>
            <a:ext cx="638264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1987870" y="7824208"/>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489209"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556963" y="7102576"/>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48361" y="8391532"/>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grpSp>
        <p:nvGrpSpPr>
          <p:cNvPr id="11" name="グループ化 10"/>
          <p:cNvGrpSpPr/>
          <p:nvPr/>
        </p:nvGrpSpPr>
        <p:grpSpPr>
          <a:xfrm>
            <a:off x="686679" y="5318768"/>
            <a:ext cx="7234698" cy="4083978"/>
            <a:chOff x="6783137" y="5337104"/>
            <a:chExt cx="7234698" cy="4083978"/>
          </a:xfrm>
        </p:grpSpPr>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998" y="6408882"/>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9" name="グループ化 8"/>
            <p:cNvGrpSpPr/>
            <p:nvPr/>
          </p:nvGrpSpPr>
          <p:grpSpPr>
            <a:xfrm>
              <a:off x="6783137" y="5337104"/>
              <a:ext cx="2955875" cy="4083978"/>
              <a:chOff x="6783137" y="5337104"/>
              <a:chExt cx="2955875" cy="4083978"/>
            </a:xfrm>
          </p:grpSpPr>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8272" y="6152202"/>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952050" y="5805914"/>
                <a:ext cx="2494509" cy="369332"/>
              </a:xfrm>
              <a:prstGeom prst="rect">
                <a:avLst/>
              </a:prstGeom>
              <a:noFill/>
            </p:spPr>
            <p:txBody>
              <a:bodyPr wrap="square" rtlCol="0">
                <a:spAutoFit/>
              </a:bodyPr>
              <a:lstStyle/>
              <a:p>
                <a:r>
                  <a:rPr lang="ja-JP" altLang="en-US" sz="900" dirty="0" smtClean="0"/>
                  <a:t>導出した２つのタスクの構造と</a:t>
                </a:r>
                <a:r>
                  <a:rPr lang="en-US" altLang="ja-JP" sz="900" dirty="0" smtClean="0"/>
                  <a:t/>
                </a:r>
                <a:br>
                  <a:rPr lang="en-US" altLang="ja-JP" sz="900" dirty="0" smtClean="0"/>
                </a:br>
                <a:r>
                  <a:rPr lang="ja-JP" altLang="en-US" sz="900" dirty="0" smtClean="0"/>
                  <a:t>呼び出し関係を示した</a:t>
                </a:r>
                <a:r>
                  <a:rPr lang="en-US" altLang="ja-JP" sz="900" dirty="0" smtClean="0"/>
                  <a:t>.</a:t>
                </a:r>
                <a:endParaRPr kumimoji="1" lang="ja-JP" altLang="en-US" sz="900" dirty="0"/>
              </a:p>
            </p:txBody>
          </p:sp>
        </p:grpSp>
      </p:grpSp>
      <p:sp>
        <p:nvSpPr>
          <p:cNvPr id="18" name="テキスト ボックス 17"/>
          <p:cNvSpPr txBox="1"/>
          <p:nvPr/>
        </p:nvSpPr>
        <p:spPr>
          <a:xfrm>
            <a:off x="7491953" y="5318768"/>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16" y="3229940"/>
            <a:ext cx="2552991" cy="24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a:t>
            </a:r>
            <a:r>
              <a:rPr lang="en-US" altLang="ja-JP" sz="1000" dirty="0" smtClean="0">
                <a:latin typeface="+mn-ea"/>
              </a:rPr>
              <a:t>,</a:t>
            </a:r>
            <a:r>
              <a:rPr lang="ja-JP" altLang="en-US" sz="1000" dirty="0" smtClean="0">
                <a:latin typeface="+mn-ea"/>
              </a:rPr>
              <a:t>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0551" y="7608912"/>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kumimoji="1" lang="en-US" altLang="ja-JP" sz="1200" dirty="0" smtClean="0"/>
              <a:t>,</a:t>
            </a:r>
            <a:r>
              <a:rPr lang="ja-JP" altLang="en-US" sz="1200" dirty="0" smtClean="0"/>
              <a:t>傾斜を上り</a:t>
            </a:r>
            <a:r>
              <a:rPr lang="en-US" altLang="ja-JP" sz="1200" dirty="0" smtClean="0"/>
              <a:t>,</a:t>
            </a:r>
            <a:r>
              <a:rPr lang="ja-JP" altLang="en-US" sz="1200" dirty="0" smtClean="0"/>
              <a:t>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a:t>
            </a:r>
            <a:r>
              <a:rPr lang="en-US" altLang="ja-JP" sz="1000" dirty="0" smtClean="0">
                <a:latin typeface="+mn-ea"/>
              </a:rPr>
              <a:t>,</a:t>
            </a:r>
            <a:r>
              <a:rPr lang="ja-JP" altLang="en-US" sz="1000" dirty="0" smtClean="0">
                <a:latin typeface="+mn-ea"/>
              </a:rPr>
              <a:t>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213128"/>
            <a:ext cx="2231023" cy="427232"/>
          </a:xfrm>
          <a:prstGeom prst="wedgeRoundRectCallout">
            <a:avLst>
              <a:gd name="adj1" fmla="val -37137"/>
              <a:gd name="adj2" fmla="val 114460"/>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89507"/>
            <a:ext cx="2075275" cy="582035"/>
          </a:xfrm>
          <a:prstGeom prst="wedgeRoundRectCallout">
            <a:avLst>
              <a:gd name="adj1" fmla="val -83079"/>
              <a:gd name="adj2" fmla="val 7023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6" y="3900500"/>
            <a:ext cx="2215211" cy="1404156"/>
          </a:xfrm>
          <a:prstGeom prst="wedgeRoundRectCallout">
            <a:avLst>
              <a:gd name="adj1" fmla="val 27131"/>
              <a:gd name="adj2" fmla="val -81891"/>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a:t>
            </a:r>
            <a:r>
              <a:rPr lang="en-US" altLang="ja-JP" sz="1000" dirty="0" smtClean="0">
                <a:latin typeface="+mn-ea"/>
              </a:rPr>
              <a:t>,</a:t>
            </a:r>
            <a:r>
              <a:rPr lang="ja-JP" altLang="en-US" sz="1000" dirty="0" smtClean="0">
                <a:latin typeface="+mn-ea"/>
              </a:rPr>
              <a:t>階段落下時と同様に</a:t>
            </a:r>
            <a:r>
              <a:rPr lang="en-US" altLang="ja-JP" sz="1000" dirty="0" smtClean="0">
                <a:latin typeface="+mn-ea"/>
              </a:rPr>
              <a:t>,</a:t>
            </a:r>
            <a:r>
              <a:rPr lang="ja-JP" altLang="en-US" sz="1000" dirty="0" smtClean="0">
                <a:latin typeface="+mn-ea"/>
              </a:rPr>
              <a:t>シーソーの降下に合わせて走行体を後傾させることによって</a:t>
            </a:r>
            <a:r>
              <a:rPr lang="en-US" altLang="ja-JP" sz="1000" dirty="0" smtClean="0">
                <a:latin typeface="+mn-ea"/>
              </a:rPr>
              <a:t>,</a:t>
            </a:r>
            <a:r>
              <a:rPr lang="ja-JP" altLang="en-US" sz="1000" dirty="0" smtClean="0">
                <a:latin typeface="+mn-ea"/>
              </a:rPr>
              <a:t>シーソー上での倒立制御の安定化を実現</a:t>
            </a:r>
            <a:r>
              <a:rPr lang="en-US" altLang="ja-JP" sz="1000" dirty="0" smtClean="0">
                <a:latin typeface="+mn-ea"/>
              </a:rPr>
              <a:t>.</a:t>
            </a: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a:t>
            </a:r>
            <a:r>
              <a:rPr lang="en-US" altLang="ja-JP" sz="1200" dirty="0" smtClean="0"/>
              <a:t>,</a:t>
            </a:r>
            <a:r>
              <a:rPr lang="ja-JP" altLang="en-US" sz="1200" dirty="0" smtClean="0"/>
              <a:t>ラインの無いエリアを走行する必要がある</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その下を通過出来る角度まで走行体を傾け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600800"/>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4410"/>
              <a:gd name="adj2" fmla="val -29220"/>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a:t>
            </a:r>
            <a:r>
              <a:rPr lang="en-US" altLang="ja-JP" sz="1000" dirty="0" smtClean="0">
                <a:latin typeface="+mn-ea"/>
              </a:rPr>
              <a:t>,</a:t>
            </a:r>
            <a:r>
              <a:rPr lang="ja-JP" altLang="en-US" sz="1000" dirty="0" smtClean="0">
                <a:latin typeface="+mn-ea"/>
              </a:rPr>
              <a:t>安定した尻尾角度制御を実現</a:t>
            </a:r>
            <a:r>
              <a:rPr lang="en-US" altLang="ja-JP" sz="1000" dirty="0" smtClean="0">
                <a:latin typeface="+mn-ea"/>
              </a:rPr>
              <a:t>.</a:t>
            </a:r>
            <a:endParaRPr lang="en-US" altLang="ja-JP" sz="900" dirty="0" smtClean="0">
              <a:latin typeface="+mn-ea"/>
            </a:endParaRPr>
          </a:p>
        </p:txBody>
      </p:sp>
      <p:sp>
        <p:nvSpPr>
          <p:cNvPr id="75" name="下矢印 74"/>
          <p:cNvSpPr/>
          <p:nvPr/>
        </p:nvSpPr>
        <p:spPr>
          <a:xfrm rot="20020687">
            <a:off x="10616456" y="7511772"/>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8055799" flipV="1">
            <a:off x="3906619" y="7311214"/>
            <a:ext cx="448967" cy="174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80320"/>
            <a:ext cx="3683415" cy="933698"/>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a:t>
            </a:r>
            <a:r>
              <a:rPr lang="en-US" altLang="ja-JP" sz="1000" dirty="0" smtClean="0">
                <a:latin typeface="+mn-ea"/>
              </a:rPr>
              <a:t>,</a:t>
            </a:r>
            <a:r>
              <a:rPr lang="ja-JP" altLang="en-US" sz="1000" dirty="0" smtClean="0">
                <a:latin typeface="+mn-ea"/>
              </a:rPr>
              <a:t>転回後にライントレースを</a:t>
            </a:r>
            <a:r>
              <a:rPr lang="ja-JP" altLang="en-US" sz="1000" dirty="0">
                <a:latin typeface="+mn-ea"/>
              </a:rPr>
              <a:t>継続</a:t>
            </a:r>
            <a:r>
              <a:rPr lang="ja-JP" altLang="en-US" sz="1000" dirty="0" smtClean="0">
                <a:latin typeface="+mn-ea"/>
              </a:rPr>
              <a:t>出来なくなる</a:t>
            </a:r>
            <a:r>
              <a:rPr lang="en-US" altLang="ja-JP" sz="1000" dirty="0" smtClean="0">
                <a:latin typeface="+mn-ea"/>
              </a:rPr>
              <a:t>.</a:t>
            </a:r>
            <a:r>
              <a:rPr lang="ja-JP" altLang="en-US" sz="1000" dirty="0">
                <a:latin typeface="+mn-ea"/>
              </a:rPr>
              <a:t>そこ</a:t>
            </a:r>
            <a:r>
              <a:rPr lang="ja-JP" altLang="en-US" sz="1000" dirty="0" smtClean="0">
                <a:latin typeface="+mn-ea"/>
              </a:rPr>
              <a:t>で</a:t>
            </a:r>
            <a:r>
              <a:rPr lang="en-US" altLang="ja-JP" sz="1000" dirty="0" smtClean="0">
                <a:latin typeface="+mn-ea"/>
              </a:rPr>
              <a:t>,</a:t>
            </a:r>
            <a:r>
              <a:rPr lang="ja-JP" altLang="en-US" sz="1000" dirty="0" smtClean="0">
                <a:latin typeface="+mn-ea"/>
              </a:rPr>
              <a:t>光センサの値の目標値を走行体が完全にラインを見失う前の値に設定することで</a:t>
            </a:r>
            <a:r>
              <a:rPr lang="en-US" altLang="ja-JP" sz="1000" dirty="0" smtClean="0">
                <a:latin typeface="+mn-ea"/>
              </a:rPr>
              <a:t>,</a:t>
            </a:r>
            <a:r>
              <a:rPr lang="ja-JP" altLang="en-US" sz="1000" dirty="0">
                <a:latin typeface="+mn-ea"/>
              </a:rPr>
              <a:t>転回</a:t>
            </a:r>
            <a:r>
              <a:rPr lang="ja-JP" altLang="en-US" sz="1000" dirty="0" smtClean="0">
                <a:latin typeface="+mn-ea"/>
              </a:rPr>
              <a:t>後のライントレース継続を実現</a:t>
            </a:r>
            <a:r>
              <a:rPr lang="en-US" altLang="ja-JP" sz="1000" dirty="0" smtClean="0">
                <a:latin typeface="+mn-ea"/>
              </a:rPr>
              <a:t>.</a:t>
            </a:r>
            <a:endParaRPr lang="ja-JP" altLang="en-US" sz="100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7" name="角丸四角形吹き出し 76"/>
          <p:cNvSpPr/>
          <p:nvPr/>
        </p:nvSpPr>
        <p:spPr>
          <a:xfrm>
            <a:off x="2396519" y="7479269"/>
            <a:ext cx="1515280"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a:solidFill>
                  <a:srgbClr val="FF0000"/>
                </a:solidFill>
                <a:latin typeface="+mn-ea"/>
              </a:rPr>
              <a:t>制御</a:t>
            </a:r>
            <a:r>
              <a:rPr lang="ja-JP" altLang="en-US" sz="1000" dirty="0">
                <a:latin typeface="+mn-ea"/>
              </a:rPr>
              <a:t>（</a:t>
            </a:r>
            <a:r>
              <a:rPr lang="en-US" altLang="ja-JP" sz="1000" dirty="0">
                <a:latin typeface="+mn-ea"/>
              </a:rPr>
              <a:t>p.5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 name="正方形/長方形 6"/>
          <p:cNvSpPr/>
          <p:nvPr/>
        </p:nvSpPr>
        <p:spPr>
          <a:xfrm>
            <a:off x="1100281" y="335114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正方形/長方形 43"/>
          <p:cNvSpPr/>
          <p:nvPr/>
        </p:nvSpPr>
        <p:spPr>
          <a:xfrm>
            <a:off x="5410313" y="357646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正方形/長方形 44"/>
          <p:cNvSpPr/>
          <p:nvPr/>
        </p:nvSpPr>
        <p:spPr>
          <a:xfrm>
            <a:off x="4199831" y="332485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正方形/長方形 45"/>
          <p:cNvSpPr/>
          <p:nvPr/>
        </p:nvSpPr>
        <p:spPr>
          <a:xfrm>
            <a:off x="5279951" y="509055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正方形/長方形 47"/>
          <p:cNvSpPr/>
          <p:nvPr/>
        </p:nvSpPr>
        <p:spPr>
          <a:xfrm>
            <a:off x="2975695" y="349516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正方形/長方形 48"/>
          <p:cNvSpPr/>
          <p:nvPr/>
        </p:nvSpPr>
        <p:spPr>
          <a:xfrm>
            <a:off x="6648103" y="4071228"/>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正方形/長方形 49"/>
          <p:cNvSpPr/>
          <p:nvPr/>
        </p:nvSpPr>
        <p:spPr>
          <a:xfrm>
            <a:off x="3119711" y="421524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正方形/長方形 51"/>
          <p:cNvSpPr/>
          <p:nvPr/>
        </p:nvSpPr>
        <p:spPr>
          <a:xfrm>
            <a:off x="6648103" y="444056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6" name="角丸四角形吹き出し 55"/>
          <p:cNvSpPr/>
          <p:nvPr/>
        </p:nvSpPr>
        <p:spPr>
          <a:xfrm>
            <a:off x="4705535" y="6312768"/>
            <a:ext cx="3166704" cy="792089"/>
          </a:xfrm>
          <a:prstGeom prst="wedgeRoundRectCallout">
            <a:avLst>
              <a:gd name="adj1" fmla="val -68477"/>
              <a:gd name="adj2" fmla="val 13624"/>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a:t>
            </a:r>
            <a:r>
              <a:rPr lang="ja-JP" altLang="en-US" sz="1050" u="sng" dirty="0" smtClean="0">
                <a:latin typeface="+mn-ea"/>
              </a:rPr>
              <a:t>ライン</a:t>
            </a:r>
            <a:r>
              <a:rPr lang="ja-JP" altLang="en-US" sz="1050" u="sng" dirty="0" smtClean="0">
                <a:latin typeface="+mn-ea"/>
              </a:rPr>
              <a:t>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r>
              <a:rPr lang="en-US" altLang="ja-JP" sz="1050" dirty="0" smtClean="0">
                <a:latin typeface="+mn-ea"/>
              </a:rPr>
              <a:t>,</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endParaRPr lang="en-US" altLang="ja-JP" sz="1000" dirty="0" smtClean="0">
              <a:latin typeface="+mn-ea"/>
            </a:endParaRPr>
          </a:p>
        </p:txBody>
      </p:sp>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870" y="7131420"/>
            <a:ext cx="3395383" cy="243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233" y="3512944"/>
            <a:ext cx="2550790" cy="20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正方形/長方形 56"/>
          <p:cNvSpPr/>
          <p:nvPr/>
        </p:nvSpPr>
        <p:spPr>
          <a:xfrm>
            <a:off x="8376295" y="277508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10802134" y="4152528"/>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9874809" y="263525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6" name="正方形/長方形 65"/>
          <p:cNvSpPr/>
          <p:nvPr/>
        </p:nvSpPr>
        <p:spPr>
          <a:xfrm>
            <a:off x="11963041" y="342315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正方形/長方形 67"/>
          <p:cNvSpPr/>
          <p:nvPr/>
        </p:nvSpPr>
        <p:spPr>
          <a:xfrm>
            <a:off x="10522881" y="277641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12007175" y="423324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10522881" y="349516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 name="正方形/長方形 78"/>
          <p:cNvSpPr/>
          <p:nvPr/>
        </p:nvSpPr>
        <p:spPr>
          <a:xfrm>
            <a:off x="12265047" y="471740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0" name="正方形/長方形 79"/>
          <p:cNvSpPr/>
          <p:nvPr/>
        </p:nvSpPr>
        <p:spPr>
          <a:xfrm>
            <a:off x="1011413" y="659150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正方形/長方形 80"/>
          <p:cNvSpPr/>
          <p:nvPr/>
        </p:nvSpPr>
        <p:spPr>
          <a:xfrm>
            <a:off x="4755829" y="7968952"/>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2" name="正方形/長方形 81"/>
          <p:cNvSpPr/>
          <p:nvPr/>
        </p:nvSpPr>
        <p:spPr>
          <a:xfrm>
            <a:off x="2104773" y="659150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正方形/長方形 82"/>
          <p:cNvSpPr/>
          <p:nvPr/>
        </p:nvSpPr>
        <p:spPr>
          <a:xfrm>
            <a:off x="5711999" y="75996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4" name="正方形/長方形 83"/>
          <p:cNvSpPr/>
          <p:nvPr/>
        </p:nvSpPr>
        <p:spPr>
          <a:xfrm>
            <a:off x="3724698" y="656722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5" name="正方形/長方形 84"/>
          <p:cNvSpPr/>
          <p:nvPr/>
        </p:nvSpPr>
        <p:spPr>
          <a:xfrm>
            <a:off x="5914369" y="867974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6" name="正方形/長方形 85"/>
          <p:cNvSpPr/>
          <p:nvPr/>
        </p:nvSpPr>
        <p:spPr>
          <a:xfrm>
            <a:off x="8880351" y="645678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正方形/長方形 86"/>
          <p:cNvSpPr/>
          <p:nvPr/>
        </p:nvSpPr>
        <p:spPr>
          <a:xfrm>
            <a:off x="10752559" y="7968952"/>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8" name="正方形/長方形 87"/>
          <p:cNvSpPr/>
          <p:nvPr/>
        </p:nvSpPr>
        <p:spPr>
          <a:xfrm>
            <a:off x="8363564" y="719708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9" name="正方形/長方形 88"/>
          <p:cNvSpPr/>
          <p:nvPr/>
        </p:nvSpPr>
        <p:spPr>
          <a:xfrm>
            <a:off x="9573123" y="721399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0" name="正方形/長方形 89"/>
          <p:cNvSpPr/>
          <p:nvPr/>
        </p:nvSpPr>
        <p:spPr>
          <a:xfrm>
            <a:off x="12048703" y="75341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1" name="正方形/長方形 90"/>
          <p:cNvSpPr/>
          <p:nvPr/>
        </p:nvSpPr>
        <p:spPr>
          <a:xfrm>
            <a:off x="12048703" y="85810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 name="正方形/長方形 91"/>
          <p:cNvSpPr/>
          <p:nvPr/>
        </p:nvSpPr>
        <p:spPr>
          <a:xfrm>
            <a:off x="1534606" y="3216424"/>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0032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旋回量</a:t>
            </a:r>
            <a:r>
              <a:rPr lang="ja-JP" altLang="en-US" sz="1050" dirty="0">
                <a:latin typeface="メイリオ" pitchFamily="50" charset="-128"/>
                <a:ea typeface="メイリオ" pitchFamily="50" charset="-128"/>
                <a:cs typeface="メイリオ" pitchFamily="50" charset="-128"/>
              </a:rPr>
              <a:t>が</a:t>
            </a:r>
            <a:r>
              <a:rPr lang="ja-JP" altLang="en-US" sz="1050" dirty="0" smtClean="0">
                <a:latin typeface="メイリオ" pitchFamily="50" charset="-128"/>
                <a:ea typeface="メイリオ" pitchFamily="50" charset="-128"/>
                <a:cs typeface="メイリオ" pitchFamily="50" charset="-128"/>
              </a:rPr>
              <a:t>飽和し曲がり切れないことがある．</a:t>
            </a:r>
            <a:r>
              <a:rPr lang="ja-JP" altLang="en-US" sz="1050" dirty="0" smtClean="0">
                <a:latin typeface="メイリオ" pitchFamily="50" charset="-128"/>
                <a:ea typeface="メイリオ" pitchFamily="50" charset="-128"/>
                <a:cs typeface="メイリオ" pitchFamily="50" charset="-128"/>
              </a:rPr>
              <a:t>そこで</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階段</a:t>
            </a:r>
            <a:r>
              <a:rPr lang="ja-JP" altLang="en-US" sz="1050" dirty="0" smtClean="0">
                <a:latin typeface="メイリオ" pitchFamily="50" charset="-128"/>
                <a:ea typeface="メイリオ" pitchFamily="50" charset="-128"/>
                <a:cs typeface="メイリオ" pitchFamily="50" charset="-128"/>
              </a:rPr>
              <a:t>，シーソクリア後はラインを見失うことがある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a:t>
            </a:r>
            <a:r>
              <a:rPr lang="ja-JP" altLang="en-US"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クリア後に</a:t>
            </a:r>
            <a:r>
              <a:rPr lang="ja-JP" altLang="en-US" sz="1050" dirty="0" smtClean="0">
                <a:latin typeface="メイリオ" pitchFamily="50" charset="-128"/>
                <a:ea typeface="メイリオ" pitchFamily="50" charset="-128"/>
                <a:cs typeface="メイリオ" pitchFamily="50" charset="-128"/>
              </a:rPr>
              <a:t>ライン</a:t>
            </a:r>
            <a:r>
              <a:rPr lang="ja-JP" altLang="en-US" sz="1050" dirty="0" smtClean="0">
                <a:latin typeface="メイリオ" pitchFamily="50" charset="-128"/>
                <a:ea typeface="メイリオ" pitchFamily="50" charset="-128"/>
                <a:cs typeface="メイリオ" pitchFamily="50" charset="-128"/>
              </a:rPr>
              <a:t>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a:t>
            </a:r>
            <a:r>
              <a:rPr lang="ja-JP" altLang="en-US" sz="1050" dirty="0" smtClean="0">
                <a:latin typeface="メイリオ" pitchFamily="50" charset="-128"/>
                <a:ea typeface="メイリオ" pitchFamily="50" charset="-128"/>
                <a:cs typeface="メイリオ" pitchFamily="50" charset="-128"/>
              </a:rPr>
              <a:t>推定をする</a:t>
            </a:r>
            <a:r>
              <a:rPr lang="ja-JP" altLang="en-US" sz="1050" dirty="0" smtClean="0">
                <a:latin typeface="メイリオ" pitchFamily="50" charset="-128"/>
                <a:ea typeface="メイリオ" pitchFamily="50" charset="-128"/>
                <a:cs typeface="メイリオ" pitchFamily="50" charset="-128"/>
              </a:rPr>
              <a:t>には誤差が</a:t>
            </a:r>
            <a:r>
              <a:rPr lang="ja-JP" altLang="en-US" sz="1050" dirty="0" smtClean="0">
                <a:latin typeface="メイリオ" pitchFamily="50" charset="-128"/>
                <a:ea typeface="メイリオ" pitchFamily="50" charset="-128"/>
                <a:cs typeface="メイリオ" pitchFamily="50" charset="-128"/>
              </a:rPr>
              <a:t>多く</a:t>
            </a:r>
            <a:r>
              <a:rPr lang="ja-JP" altLang="en-US" sz="1050" dirty="0" smtClean="0">
                <a:latin typeface="メイリオ" pitchFamily="50" charset="-128"/>
                <a:ea typeface="メイリオ" pitchFamily="50" charset="-128"/>
                <a:cs typeface="メイリオ" pitchFamily="50" charset="-128"/>
              </a:rPr>
              <a:t>信頼できない</a:t>
            </a:r>
            <a:r>
              <a:rPr lang="ja-JP" altLang="en-US" sz="1050" dirty="0" smtClean="0">
                <a:latin typeface="メイリオ" pitchFamily="50" charset="-128"/>
                <a:ea typeface="メイリオ" pitchFamily="50" charset="-128"/>
                <a:cs typeface="メイリオ" pitchFamily="50" charset="-128"/>
              </a:rPr>
              <a:t>．よって自己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a:t>
            </a:r>
            <a:r>
              <a:rPr lang="ja-JP" altLang="en-US" sz="1050" dirty="0" smtClean="0">
                <a:latin typeface="メイリオ" pitchFamily="50" charset="-128"/>
                <a:ea typeface="メイリオ" pitchFamily="50" charset="-128"/>
                <a:cs typeface="メイリオ" pitchFamily="50" charset="-128"/>
              </a:rPr>
              <a:t>する</a:t>
            </a:r>
            <a:r>
              <a:rPr lang="en-US" altLang="ja-JP" sz="1050" dirty="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5"/>
                <a:stretch>
                  <a:fillRect r="-426"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a:t>
            </a:r>
            <a:r>
              <a:rPr lang="ja-JP" altLang="en-US" sz="1050" dirty="0" smtClean="0">
                <a:latin typeface="メイリオ" pitchFamily="50" charset="-128"/>
                <a:ea typeface="メイリオ" pitchFamily="50" charset="-128"/>
                <a:cs typeface="メイリオ" pitchFamily="50" charset="-128"/>
              </a:rPr>
              <a:t>落下地点へ戻る</a:t>
            </a:r>
            <a:r>
              <a:rPr lang="en-US" altLang="ja-JP" sz="1050" dirty="0" smtClean="0">
                <a:latin typeface="メイリオ" pitchFamily="50" charset="-128"/>
                <a:ea typeface="メイリオ" pitchFamily="50" charset="-128"/>
                <a:cs typeface="メイリオ" pitchFamily="50" charset="-128"/>
              </a:rPr>
              <a:t>.</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a:t>
            </a:r>
            <a:r>
              <a:rPr lang="ja-JP" altLang="en-US" sz="1050" dirty="0" smtClean="0">
                <a:latin typeface="メイリオ" pitchFamily="50" charset="-128"/>
                <a:ea typeface="メイリオ" pitchFamily="50" charset="-128"/>
                <a:cs typeface="メイリオ" pitchFamily="50" charset="-128"/>
              </a:rPr>
              <a:t>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a:t>
            </a:r>
            <a:r>
              <a:rPr lang="ja-JP" altLang="en-US" sz="1050" dirty="0" smtClean="0">
                <a:latin typeface="メイリオ" pitchFamily="50" charset="-128"/>
                <a:ea typeface="メイリオ" pitchFamily="50" charset="-128"/>
                <a:cs typeface="メイリオ" pitchFamily="50" charset="-128"/>
              </a:rPr>
              <a:t>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a:t>
            </a:r>
            <a:r>
              <a:rPr lang="ja-JP" altLang="en-US" sz="1050" dirty="0" smtClean="0">
                <a:latin typeface="メイリオ" pitchFamily="50" charset="-128"/>
                <a:ea typeface="メイリオ" pitchFamily="50" charset="-128"/>
                <a:cs typeface="メイリオ" pitchFamily="50" charset="-128"/>
              </a:rPr>
              <a:t>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a:t>
            </a:r>
            <a:r>
              <a:rPr lang="ja-JP" altLang="en-US" sz="1050" dirty="0" smtClean="0">
                <a:latin typeface="メイリオ" pitchFamily="50" charset="-128"/>
                <a:ea typeface="メイリオ" pitchFamily="50" charset="-128"/>
                <a:cs typeface="メイリオ" pitchFamily="50" charset="-128"/>
              </a:rPr>
              <a:t>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4870</TotalTime>
  <Words>1832</Words>
  <Application>Microsoft Office PowerPoint</Application>
  <PresentationFormat>ユーザー設定</PresentationFormat>
  <Paragraphs>303</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242</cp:revision>
  <cp:lastPrinted>2012-09-10T07:34:20Z</cp:lastPrinted>
  <dcterms:created xsi:type="dcterms:W3CDTF">2012-09-03T09:45:52Z</dcterms:created>
  <dcterms:modified xsi:type="dcterms:W3CDTF">2012-09-11T00:55:35Z</dcterms:modified>
</cp:coreProperties>
</file>