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801600" cy="96012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B5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50" d="100"/>
          <a:sy n="50" d="100"/>
        </p:scale>
        <p:origin x="-858" y="-18"/>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226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2012/9/4</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897924" y="4487549"/>
            <a:ext cx="3090607" cy="307777"/>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モータの限界性能を引き出す工夫</a:t>
            </a:r>
            <a:endParaRPr kumimoji="1" lang="ja-JP" altLang="en-US" sz="14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523529" y="5002957"/>
            <a:ext cx="3893797" cy="1938992"/>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サーボモータにアクセスする</a:t>
            </a:r>
            <a:r>
              <a:rPr lang="en-US" altLang="ja-JP" sz="1200" dirty="0" smtClean="0">
                <a:latin typeface="メイリオ" pitchFamily="50" charset="-128"/>
                <a:ea typeface="メイリオ" pitchFamily="50" charset="-128"/>
                <a:cs typeface="メイリオ" pitchFamily="50" charset="-128"/>
              </a:rPr>
              <a:t>API</a:t>
            </a:r>
            <a:r>
              <a:rPr lang="ja-JP" altLang="en-US" sz="1200" dirty="0" smtClean="0">
                <a:latin typeface="メイリオ" pitchFamily="50" charset="-128"/>
                <a:ea typeface="メイリオ" pitchFamily="50" charset="-128"/>
                <a:cs typeface="メイリオ" pitchFamily="50" charset="-128"/>
              </a:rPr>
              <a:t>は仕様上引数の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値として</a:t>
            </a:r>
            <a:r>
              <a:rPr lang="en-US" altLang="ja-JP" sz="1200" dirty="0" smtClean="0">
                <a:latin typeface="メイリオ" pitchFamily="50" charset="-128"/>
                <a:ea typeface="メイリオ" pitchFamily="50" charset="-128"/>
                <a:cs typeface="メイリオ" pitchFamily="50" charset="-128"/>
              </a:rPr>
              <a:t>-100</a:t>
            </a:r>
            <a:r>
              <a:rPr lang="ja-JP" altLang="en-US" sz="1200" dirty="0" smtClean="0">
                <a:latin typeface="メイリオ" pitchFamily="50" charset="-128"/>
                <a:ea typeface="メイリオ" pitchFamily="50" charset="-128"/>
                <a:cs typeface="メイリオ" pitchFamily="50" charset="-128"/>
              </a:rPr>
              <a:t>から</a:t>
            </a:r>
            <a:r>
              <a:rPr lang="en-US" altLang="ja-JP" sz="1200" dirty="0" smtClean="0">
                <a:latin typeface="メイリオ" pitchFamily="50" charset="-128"/>
                <a:ea typeface="メイリオ" pitchFamily="50" charset="-128"/>
                <a:cs typeface="メイリオ" pitchFamily="50" charset="-128"/>
              </a:rPr>
              <a:t>100</a:t>
            </a:r>
            <a:r>
              <a:rPr lang="ja-JP" altLang="en-US" sz="1200" dirty="0" smtClean="0">
                <a:latin typeface="メイリオ" pitchFamily="50" charset="-128"/>
                <a:ea typeface="メイリオ" pitchFamily="50" charset="-128"/>
                <a:cs typeface="メイリオ" pitchFamily="50" charset="-128"/>
              </a:rPr>
              <a:t>を渡されることを想定している。しかしながら、実際は符号付き</a:t>
            </a:r>
            <a:r>
              <a:rPr lang="en-US" altLang="ja-JP" sz="1200" dirty="0" smtClean="0">
                <a:latin typeface="メイリオ" pitchFamily="50" charset="-128"/>
                <a:ea typeface="メイリオ" pitchFamily="50" charset="-128"/>
                <a:cs typeface="メイリオ" pitchFamily="50" charset="-128"/>
              </a:rPr>
              <a:t>8</a:t>
            </a:r>
            <a:r>
              <a:rPr lang="ja-JP" altLang="en-US" sz="1200" dirty="0" smtClean="0">
                <a:latin typeface="メイリオ" pitchFamily="50" charset="-128"/>
                <a:ea typeface="メイリオ" pitchFamily="50" charset="-128"/>
                <a:cs typeface="メイリオ" pitchFamily="50" charset="-128"/>
              </a:rPr>
              <a:t>ビットの型を</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値の引数としてとっているので、</a:t>
            </a:r>
            <a:r>
              <a:rPr lang="en-US" altLang="ja-JP" sz="1200" dirty="0" smtClean="0">
                <a:latin typeface="メイリオ" pitchFamily="50" charset="-128"/>
                <a:ea typeface="メイリオ" pitchFamily="50" charset="-128"/>
                <a:cs typeface="メイリオ" pitchFamily="50" charset="-128"/>
              </a:rPr>
              <a:t>-127</a:t>
            </a:r>
            <a:r>
              <a:rPr lang="ja-JP" altLang="en-US" sz="1200" dirty="0" smtClean="0">
                <a:latin typeface="メイリオ" pitchFamily="50" charset="-128"/>
                <a:ea typeface="メイリオ" pitchFamily="50" charset="-128"/>
                <a:cs typeface="メイリオ" pitchFamily="50" charset="-128"/>
              </a:rPr>
              <a:t>から</a:t>
            </a:r>
            <a:r>
              <a:rPr lang="en-US" altLang="ja-JP" sz="1200" dirty="0" smtClean="0">
                <a:latin typeface="メイリオ" pitchFamily="50" charset="-128"/>
                <a:ea typeface="メイリオ" pitchFamily="50" charset="-128"/>
                <a:cs typeface="メイリオ" pitchFamily="50" charset="-128"/>
              </a:rPr>
              <a:t>128</a:t>
            </a:r>
            <a:r>
              <a:rPr lang="ja-JP" altLang="en-US" sz="1200" dirty="0" smtClean="0">
                <a:latin typeface="メイリオ" pitchFamily="50" charset="-128"/>
                <a:ea typeface="メイリオ" pitchFamily="50" charset="-128"/>
                <a:cs typeface="メイリオ" pitchFamily="50" charset="-128"/>
              </a:rPr>
              <a:t>の値を入力することができる。よって旋回量の算出をこの範囲で行うことで、さらなる走行スピードの向上が可能となる。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-100</a:t>
            </a:r>
            <a:r>
              <a:rPr lang="ja-JP" altLang="en-US" sz="1200" dirty="0" smtClean="0">
                <a:latin typeface="メイリオ" pitchFamily="50" charset="-128"/>
                <a:ea typeface="メイリオ" pitchFamily="50" charset="-128"/>
                <a:cs typeface="メイリオ" pitchFamily="50" charset="-128"/>
              </a:rPr>
              <a:t>～１００の範囲を入力とした場合と</a:t>
            </a:r>
            <a:r>
              <a:rPr lang="en-US" altLang="ja-JP" sz="1200" dirty="0" smtClean="0">
                <a:latin typeface="メイリオ" pitchFamily="50" charset="-128"/>
                <a:ea typeface="メイリオ" pitchFamily="50" charset="-128"/>
                <a:cs typeface="メイリオ" pitchFamily="50" charset="-128"/>
              </a:rPr>
              <a:t>-127</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12</a:t>
            </a:r>
            <a:r>
              <a:rPr lang="ja-JP" altLang="en-US" sz="1200" dirty="0" smtClean="0">
                <a:latin typeface="メイリオ" pitchFamily="50" charset="-128"/>
                <a:ea typeface="メイリオ" pitchFamily="50" charset="-128"/>
                <a:cs typeface="メイリオ" pitchFamily="50" charset="-128"/>
              </a:rPr>
              <a:t>８を入力の範囲とした場合のスピードの比較のグラフを示す予定</a:t>
            </a:r>
            <a:endParaRPr kumimoji="1" lang="ja-JP" altLang="en-US" sz="1200" dirty="0">
              <a:latin typeface="メイリオ" pitchFamily="50" charset="-128"/>
              <a:ea typeface="メイリオ" pitchFamily="50" charset="-128"/>
              <a:cs typeface="メイリオ" pitchFamily="50" charset="-128"/>
            </a:endParaRPr>
          </a:p>
        </p:txBody>
      </p:sp>
      <p:sp>
        <p:nvSpPr>
          <p:cNvPr id="8" name="角丸四角形 7"/>
          <p:cNvSpPr/>
          <p:nvPr/>
        </p:nvSpPr>
        <p:spPr>
          <a:xfrm>
            <a:off x="496144" y="4310332"/>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5" name="テキスト ボックス 14"/>
          <p:cNvSpPr txBox="1"/>
          <p:nvPr/>
        </p:nvSpPr>
        <p:spPr>
          <a:xfrm>
            <a:off x="5437871" y="4460874"/>
            <a:ext cx="3167112"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高速走行における旋回量の補正</a:t>
            </a:r>
            <a:endParaRPr kumimoji="1" lang="ja-JP" altLang="en-US" sz="14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074529" y="4899303"/>
            <a:ext cx="3893797" cy="1384995"/>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a:t>
            </a:r>
            <a:r>
              <a:rPr lang="en-US" altLang="ja-JP" sz="1200" dirty="0" smtClean="0">
                <a:latin typeface="メイリオ" pitchFamily="50" charset="-128"/>
                <a:ea typeface="メイリオ" pitchFamily="50" charset="-128"/>
                <a:cs typeface="メイリオ" pitchFamily="50" charset="-128"/>
              </a:rPr>
              <a:t>API</a:t>
            </a:r>
            <a:r>
              <a:rPr lang="ja-JP" altLang="en-US" sz="120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200" dirty="0">
              <a:latin typeface="メイリオ" pitchFamily="50" charset="-128"/>
              <a:ea typeface="メイリオ" pitchFamily="50" charset="-128"/>
              <a:cs typeface="メイリオ" pitchFamily="50" charset="-128"/>
            </a:endParaRPr>
          </a:p>
        </p:txBody>
      </p:sp>
      <p:sp>
        <p:nvSpPr>
          <p:cNvPr id="17" name="角丸四角形 16"/>
          <p:cNvSpPr/>
          <p:nvPr/>
        </p:nvSpPr>
        <p:spPr>
          <a:xfrm>
            <a:off x="5047144" y="4290213"/>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8" name="正方形/長方形 17"/>
          <p:cNvSpPr/>
          <p:nvPr/>
        </p:nvSpPr>
        <p:spPr>
          <a:xfrm>
            <a:off x="5455333" y="7015152"/>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72631" y="8548543"/>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991201" y="8546458"/>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22" name="正方形/長方形 21"/>
          <p:cNvSpPr/>
          <p:nvPr/>
        </p:nvSpPr>
        <p:spPr>
          <a:xfrm>
            <a:off x="5491337" y="8335337"/>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 name="正方形/長方形 22"/>
          <p:cNvSpPr/>
          <p:nvPr/>
        </p:nvSpPr>
        <p:spPr>
          <a:xfrm>
            <a:off x="5491337" y="817097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4" name="正方形/長方形 23"/>
          <p:cNvSpPr/>
          <p:nvPr/>
        </p:nvSpPr>
        <p:spPr>
          <a:xfrm>
            <a:off x="5491337" y="800660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5" name="正方形/長方形 24"/>
          <p:cNvSpPr/>
          <p:nvPr/>
        </p:nvSpPr>
        <p:spPr>
          <a:xfrm>
            <a:off x="5491337" y="784223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6" name="正方形/長方形 25"/>
          <p:cNvSpPr/>
          <p:nvPr/>
        </p:nvSpPr>
        <p:spPr>
          <a:xfrm>
            <a:off x="5491337" y="766980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7" name="正方形/長方形 26"/>
          <p:cNvSpPr/>
          <p:nvPr/>
        </p:nvSpPr>
        <p:spPr>
          <a:xfrm>
            <a:off x="5491337" y="7510807"/>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8" name="正方形/長方形 27"/>
          <p:cNvSpPr/>
          <p:nvPr/>
        </p:nvSpPr>
        <p:spPr>
          <a:xfrm>
            <a:off x="5491337" y="734644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9" name="正方形/長方形 28"/>
          <p:cNvSpPr/>
          <p:nvPr/>
        </p:nvSpPr>
        <p:spPr>
          <a:xfrm>
            <a:off x="5491337" y="718207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0" name="正方形/長方形 29"/>
          <p:cNvSpPr/>
          <p:nvPr/>
        </p:nvSpPr>
        <p:spPr>
          <a:xfrm>
            <a:off x="5491337" y="702234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1" name="正方形/長方形 30"/>
          <p:cNvSpPr/>
          <p:nvPr/>
        </p:nvSpPr>
        <p:spPr>
          <a:xfrm>
            <a:off x="5491337" y="6844066"/>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2" name="正方形/長方形 31"/>
          <p:cNvSpPr/>
          <p:nvPr/>
        </p:nvSpPr>
        <p:spPr>
          <a:xfrm>
            <a:off x="5491337" y="6679700"/>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8" name="正方形/長方形 47"/>
          <p:cNvSpPr/>
          <p:nvPr/>
        </p:nvSpPr>
        <p:spPr>
          <a:xfrm>
            <a:off x="6083028" y="7015152"/>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6119032" y="8335337"/>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0" name="正方形/長方形 49"/>
          <p:cNvSpPr/>
          <p:nvPr/>
        </p:nvSpPr>
        <p:spPr>
          <a:xfrm>
            <a:off x="6119032" y="817097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1" name="正方形/長方形 50"/>
          <p:cNvSpPr/>
          <p:nvPr/>
        </p:nvSpPr>
        <p:spPr>
          <a:xfrm>
            <a:off x="6119032" y="800660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2" name="正方形/長方形 51"/>
          <p:cNvSpPr/>
          <p:nvPr/>
        </p:nvSpPr>
        <p:spPr>
          <a:xfrm>
            <a:off x="6119032" y="784223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3" name="正方形/長方形 52"/>
          <p:cNvSpPr/>
          <p:nvPr/>
        </p:nvSpPr>
        <p:spPr>
          <a:xfrm>
            <a:off x="6119032" y="766980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4" name="正方形/長方形 53"/>
          <p:cNvSpPr/>
          <p:nvPr/>
        </p:nvSpPr>
        <p:spPr>
          <a:xfrm>
            <a:off x="6119032" y="7510807"/>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5740683" y="8959882"/>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73" name="正方形/長方形 72"/>
          <p:cNvSpPr/>
          <p:nvPr/>
        </p:nvSpPr>
        <p:spPr>
          <a:xfrm>
            <a:off x="7284627" y="7011521"/>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7108835" y="8522667"/>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75" name="正方形/長方形 74"/>
          <p:cNvSpPr/>
          <p:nvPr/>
        </p:nvSpPr>
        <p:spPr>
          <a:xfrm>
            <a:off x="7320631" y="833170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6" name="正方形/長方形 75"/>
          <p:cNvSpPr/>
          <p:nvPr/>
        </p:nvSpPr>
        <p:spPr>
          <a:xfrm>
            <a:off x="7320631" y="816734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7" name="正方形/長方形 76"/>
          <p:cNvSpPr/>
          <p:nvPr/>
        </p:nvSpPr>
        <p:spPr>
          <a:xfrm>
            <a:off x="7320631" y="8002974"/>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8" name="正方形/長方形 77"/>
          <p:cNvSpPr/>
          <p:nvPr/>
        </p:nvSpPr>
        <p:spPr>
          <a:xfrm>
            <a:off x="7320631" y="7838608"/>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9" name="正方形/長方形 78"/>
          <p:cNvSpPr/>
          <p:nvPr/>
        </p:nvSpPr>
        <p:spPr>
          <a:xfrm>
            <a:off x="7320631" y="767994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0" name="正方形/長方形 79"/>
          <p:cNvSpPr/>
          <p:nvPr/>
        </p:nvSpPr>
        <p:spPr>
          <a:xfrm>
            <a:off x="7320631" y="75209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1" name="正方形/長方形 80"/>
          <p:cNvSpPr/>
          <p:nvPr/>
        </p:nvSpPr>
        <p:spPr>
          <a:xfrm>
            <a:off x="7320631" y="735658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2" name="正方形/長方形 81"/>
          <p:cNvSpPr/>
          <p:nvPr/>
        </p:nvSpPr>
        <p:spPr>
          <a:xfrm>
            <a:off x="7320631" y="7192214"/>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3" name="正方形/長方形 82"/>
          <p:cNvSpPr/>
          <p:nvPr/>
        </p:nvSpPr>
        <p:spPr>
          <a:xfrm>
            <a:off x="7320631" y="70324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4" name="正方形/長方形 83"/>
          <p:cNvSpPr/>
          <p:nvPr/>
        </p:nvSpPr>
        <p:spPr>
          <a:xfrm>
            <a:off x="7961883" y="7843333"/>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5" name="正方形/長方形 84"/>
          <p:cNvSpPr/>
          <p:nvPr/>
        </p:nvSpPr>
        <p:spPr>
          <a:xfrm>
            <a:off x="7961883" y="799892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6" name="正方形/長方形 85"/>
          <p:cNvSpPr/>
          <p:nvPr/>
        </p:nvSpPr>
        <p:spPr>
          <a:xfrm>
            <a:off x="7925879" y="7015152"/>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7961883" y="8335337"/>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8" name="正方形/長方形 87"/>
          <p:cNvSpPr/>
          <p:nvPr/>
        </p:nvSpPr>
        <p:spPr>
          <a:xfrm>
            <a:off x="7961883" y="817097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7886452" y="8522667"/>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94" name="テキスト ボックス 93"/>
          <p:cNvSpPr txBox="1"/>
          <p:nvPr/>
        </p:nvSpPr>
        <p:spPr>
          <a:xfrm>
            <a:off x="7457827" y="8922798"/>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106018" y="6473294"/>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96" name="下矢印 95"/>
          <p:cNvSpPr/>
          <p:nvPr/>
        </p:nvSpPr>
        <p:spPr>
          <a:xfrm rot="19769806">
            <a:off x="5311433" y="6698754"/>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98" name="直線コネクタ 97"/>
          <p:cNvCxnSpPr/>
          <p:nvPr/>
        </p:nvCxnSpPr>
        <p:spPr>
          <a:xfrm flipV="1">
            <a:off x="5240174" y="7828674"/>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7107793" y="6413179"/>
            <a:ext cx="818086" cy="430887"/>
          </a:xfrm>
          <a:prstGeom prst="rect">
            <a:avLst/>
          </a:prstGeom>
          <a:noFill/>
        </p:spPr>
        <p:txBody>
          <a:bodyPr wrap="square" rtlCol="0">
            <a:spAutoFit/>
          </a:bodyPr>
          <a:lstStyle/>
          <a:p>
            <a:r>
              <a:rPr kumimoji="1" lang="ja-JP" altLang="en-US" sz="1100" b="1" dirty="0" smtClean="0">
                <a:latin typeface="メイリオ" pitchFamily="50" charset="-128"/>
                <a:ea typeface="メイリオ" pitchFamily="50" charset="-128"/>
                <a:cs typeface="メイリオ" pitchFamily="50" charset="-128"/>
              </a:rPr>
              <a:t>規定値内に補正</a:t>
            </a:r>
            <a:endParaRPr kumimoji="1" lang="ja-JP" altLang="en-US" sz="1100" b="1" dirty="0">
              <a:latin typeface="メイリオ" pitchFamily="50" charset="-128"/>
              <a:ea typeface="メイリオ" pitchFamily="50" charset="-128"/>
              <a:cs typeface="メイリオ" pitchFamily="50" charset="-128"/>
            </a:endParaRPr>
          </a:p>
        </p:txBody>
      </p:sp>
      <p:sp>
        <p:nvSpPr>
          <p:cNvPr id="101" name="下矢印 100"/>
          <p:cNvSpPr/>
          <p:nvPr/>
        </p:nvSpPr>
        <p:spPr>
          <a:xfrm rot="19769806">
            <a:off x="7189159" y="67893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03" name="テキスト ボックス 102"/>
          <p:cNvSpPr txBox="1"/>
          <p:nvPr/>
        </p:nvSpPr>
        <p:spPr>
          <a:xfrm>
            <a:off x="7993536" y="7213180"/>
            <a:ext cx="974790" cy="430887"/>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補正分を減少させる</a:t>
            </a:r>
            <a:endParaRPr kumimoji="1" lang="ja-JP" altLang="en-US" sz="1100" b="1" dirty="0">
              <a:latin typeface="メイリオ" pitchFamily="50" charset="-128"/>
              <a:ea typeface="メイリオ" pitchFamily="50" charset="-128"/>
              <a:cs typeface="メイリオ" pitchFamily="50" charset="-128"/>
            </a:endParaRPr>
          </a:p>
        </p:txBody>
      </p:sp>
      <p:sp>
        <p:nvSpPr>
          <p:cNvPr id="104" name="下矢印 103"/>
          <p:cNvSpPr/>
          <p:nvPr/>
        </p:nvSpPr>
        <p:spPr>
          <a:xfrm rot="2394140">
            <a:off x="8330743" y="7577986"/>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3150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33</Words>
  <Application>Microsoft Office PowerPoint</Application>
  <PresentationFormat>A3 297x420 mm</PresentationFormat>
  <Paragraphs>13</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9</cp:revision>
  <dcterms:created xsi:type="dcterms:W3CDTF">2012-09-03T09:45:52Z</dcterms:created>
  <dcterms:modified xsi:type="dcterms:W3CDTF">2012-09-03T16:33:49Z</dcterms:modified>
</cp:coreProperties>
</file>