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1" r:id="rId6"/>
    <p:sldId id="259" r:id="rId7"/>
  </p:sldIdLst>
  <p:sldSz cx="12801600" cy="9601200" type="A3"/>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779" autoAdjust="0"/>
  </p:normalViewPr>
  <p:slideViewPr>
    <p:cSldViewPr>
      <p:cViewPr>
        <p:scale>
          <a:sx n="100" d="100"/>
          <a:sy n="100" d="100"/>
        </p:scale>
        <p:origin x="-1506" y="-72"/>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596"/>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226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81160" y="384494"/>
            <a:ext cx="2880360" cy="819213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40080" y="384494"/>
            <a:ext cx="8427720"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1"/>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1"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78660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5556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OMMA\Desktop\要求図0.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9320" y="2148240"/>
            <a:ext cx="9324744" cy="338544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324236" y="796914"/>
            <a:ext cx="3672408" cy="1107996"/>
          </a:xfrm>
          <a:prstGeom prst="rect">
            <a:avLst/>
          </a:prstGeom>
          <a:noFill/>
        </p:spPr>
        <p:txBody>
          <a:bodyPr wrap="square" rtlCol="0">
            <a:spAutoFit/>
          </a:bodyPr>
          <a:lstStyle/>
          <a:p>
            <a:r>
              <a:rPr kumimoji="1" lang="ja-JP" altLang="en-US" sz="1800" dirty="0" smtClean="0">
                <a:latin typeface="メイリオ" pitchFamily="50" charset="-128"/>
                <a:ea typeface="メイリオ" pitchFamily="50" charset="-128"/>
                <a:cs typeface="メイリオ" pitchFamily="50" charset="-128"/>
              </a:rPr>
              <a:t>目標</a:t>
            </a:r>
            <a:r>
              <a:rPr lang="ja-JP" altLang="en-US" sz="1800" dirty="0" smtClean="0">
                <a:latin typeface="メイリオ" pitchFamily="50" charset="-128"/>
                <a:ea typeface="メイリオ" pitchFamily="50" charset="-128"/>
                <a:cs typeface="メイリオ" pitchFamily="50" charset="-128"/>
              </a:rPr>
              <a:t>：</a:t>
            </a:r>
            <a:r>
              <a:rPr lang="ja-JP" altLang="en-US" sz="1800" dirty="0">
                <a:latin typeface="メイリオ" pitchFamily="50" charset="-128"/>
                <a:ea typeface="メイリオ" pitchFamily="50" charset="-128"/>
                <a:cs typeface="メイリオ" pitchFamily="50" charset="-128"/>
              </a:rPr>
              <a:t>全国大会</a:t>
            </a:r>
            <a:r>
              <a:rPr lang="ja-JP" altLang="en-US" sz="1800" dirty="0" smtClean="0">
                <a:latin typeface="メイリオ" pitchFamily="50" charset="-128"/>
                <a:ea typeface="メイリオ" pitchFamily="50" charset="-128"/>
                <a:cs typeface="メイリオ" pitchFamily="50" charset="-128"/>
              </a:rPr>
              <a:t>出場</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そのために・・・</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・全難所をクリア</a:t>
            </a:r>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・高速かつ正確なライントレース</a:t>
            </a:r>
            <a:endParaRPr kumimoji="1"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・区間に応じた走行ができる</a:t>
            </a:r>
            <a:endParaRPr kumimoji="1" lang="ja-JP" altLang="en-US" sz="1200" dirty="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5045997" y="8001373"/>
            <a:ext cx="2952328" cy="1446550"/>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・高速走行を実現するためには、コースの形状に合わせた旋回量を求める必要がある　</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a:p>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ET</a:t>
            </a:r>
            <a:r>
              <a:rPr kumimoji="1" lang="ja-JP" altLang="en-US" sz="1100" dirty="0" smtClean="0">
                <a:latin typeface="メイリオ" pitchFamily="50" charset="-128"/>
                <a:ea typeface="メイリオ" pitchFamily="50" charset="-128"/>
                <a:cs typeface="メイリオ" pitchFamily="50" charset="-128"/>
              </a:rPr>
              <a:t>ロボコンにおいて、転倒は致命的である。そのために車体の安定化を図る必要がある。車体のぶれを防ぐ工夫が必要　</a:t>
            </a:r>
            <a:r>
              <a:rPr kumimoji="1"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p:txBody>
      </p:sp>
      <p:pic>
        <p:nvPicPr>
          <p:cNvPr id="5" name="Picture 3" descr="C:\Users\HOMMA\Desktop\ユースケース図.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6408" y="5666528"/>
            <a:ext cx="3479538" cy="17983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角丸四角形吹き出し 6"/>
          <p:cNvSpPr/>
          <p:nvPr/>
        </p:nvSpPr>
        <p:spPr>
          <a:xfrm>
            <a:off x="8896647" y="1914183"/>
            <a:ext cx="2016224" cy="1079656"/>
          </a:xfrm>
          <a:prstGeom prst="wedgeRoundRectCallout">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この目標を実現するために要求されることを</a:t>
            </a:r>
            <a:r>
              <a:rPr lang="en-US" altLang="ja-JP" sz="1050" b="1" dirty="0" err="1">
                <a:latin typeface="メイリオ" pitchFamily="50" charset="-128"/>
                <a:ea typeface="メイリオ" pitchFamily="50" charset="-128"/>
                <a:cs typeface="メイリオ" pitchFamily="50" charset="-128"/>
              </a:rPr>
              <a:t>SysML</a:t>
            </a:r>
            <a:r>
              <a:rPr lang="ja-JP" altLang="en-US" sz="1050" b="1" dirty="0">
                <a:latin typeface="メイリオ" pitchFamily="50" charset="-128"/>
                <a:ea typeface="メイリオ" pitchFamily="50" charset="-128"/>
                <a:cs typeface="メイリオ" pitchFamily="50" charset="-128"/>
              </a:rPr>
              <a:t>の要求図を使って抽出</a:t>
            </a:r>
          </a:p>
        </p:txBody>
      </p:sp>
      <p:sp>
        <p:nvSpPr>
          <p:cNvPr id="12" name="角丸四角形吹き出し 11"/>
          <p:cNvSpPr/>
          <p:nvPr/>
        </p:nvSpPr>
        <p:spPr>
          <a:xfrm>
            <a:off x="10785376" y="5169319"/>
            <a:ext cx="2016224" cy="618907"/>
          </a:xfrm>
          <a:prstGeom prst="wedgeRoundRectCallout">
            <a:avLst>
              <a:gd name="adj1" fmla="val -37840"/>
              <a:gd name="adj2" fmla="val 89176"/>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要求図から抽出された機能要件</a:t>
            </a:r>
            <a:endParaRPr lang="ja-JP" altLang="en-US" sz="105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3063999" y="8908095"/>
            <a:ext cx="1440160" cy="539828"/>
          </a:xfrm>
          <a:prstGeom prst="wedgeRoundRectCallout">
            <a:avLst>
              <a:gd name="adj1" fmla="val 78816"/>
              <a:gd name="adj2" fmla="val -45720"/>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非機能</a:t>
            </a:r>
            <a:r>
              <a:rPr lang="ja-JP" altLang="en-US" sz="1050" b="1" dirty="0" smtClean="0">
                <a:latin typeface="メイリオ" pitchFamily="50" charset="-128"/>
                <a:ea typeface="メイリオ" pitchFamily="50" charset="-128"/>
                <a:cs typeface="メイリオ" pitchFamily="50" charset="-128"/>
              </a:rPr>
              <a:t>要件の抽出</a:t>
            </a:r>
            <a:endParaRPr lang="ja-JP" altLang="en-US" sz="1050" b="1" dirty="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5045997" y="7464896"/>
            <a:ext cx="3240360" cy="1292662"/>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要求図から非機能要件として安全性や、性能面で重要と考えられることを抽出</a:t>
            </a:r>
            <a:endParaRPr kumimoji="1" lang="en-US" altLang="ja-JP" dirty="0" smtClean="0">
              <a:latin typeface="メイリオ" pitchFamily="50" charset="-128"/>
              <a:ea typeface="メイリオ" pitchFamily="50" charset="-128"/>
              <a:cs typeface="メイリオ" pitchFamily="50" charset="-128"/>
            </a:endParaRPr>
          </a:p>
          <a:p>
            <a:endParaRPr lang="en-US" altLang="ja-JP" dirty="0">
              <a:latin typeface="メイリオ" pitchFamily="50" charset="-128"/>
              <a:ea typeface="メイリオ" pitchFamily="50" charset="-128"/>
              <a:cs typeface="メイリオ" pitchFamily="50" charset="-128"/>
            </a:endParaRPr>
          </a:p>
          <a:p>
            <a:endParaRPr kumimoji="1" lang="ja-JP" altLang="en-US" dirty="0">
              <a:latin typeface="メイリオ" pitchFamily="50" charset="-128"/>
              <a:ea typeface="メイリオ" pitchFamily="50" charset="-128"/>
              <a:cs typeface="メイリオ" pitchFamily="50" charset="-128"/>
            </a:endParaRPr>
          </a:p>
        </p:txBody>
      </p:sp>
      <p:sp>
        <p:nvSpPr>
          <p:cNvPr id="8" name="右矢印 7"/>
          <p:cNvSpPr/>
          <p:nvPr/>
        </p:nvSpPr>
        <p:spPr>
          <a:xfrm rot="2407939">
            <a:off x="3746211" y="1118908"/>
            <a:ext cx="936104" cy="720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504159" y="996947"/>
            <a:ext cx="2760737" cy="707886"/>
          </a:xfrm>
          <a:prstGeom prst="rect">
            <a:avLst/>
          </a:prstGeom>
          <a:noFill/>
        </p:spPr>
        <p:txBody>
          <a:bodyPr wrap="square" rtlCol="0">
            <a:spAutoFit/>
          </a:bodyPr>
          <a:lstStyle/>
          <a:p>
            <a:r>
              <a:rPr lang="ja-JP" altLang="en-US" sz="2400" dirty="0" smtClean="0">
                <a:latin typeface="メイリオ" pitchFamily="50" charset="-128"/>
                <a:ea typeface="メイリオ" pitchFamily="50" charset="-128"/>
                <a:cs typeface="メイリオ" pitchFamily="50" charset="-128"/>
              </a:rPr>
              <a:t>目標を詳細に分析</a:t>
            </a:r>
            <a:endParaRPr lang="en-US" altLang="ja-JP" sz="16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317499707"/>
              </p:ext>
            </p:extLst>
          </p:nvPr>
        </p:nvGraphicFramePr>
        <p:xfrm>
          <a:off x="8904150" y="6028176"/>
          <a:ext cx="2412268" cy="3395788"/>
        </p:xfrm>
        <a:graphic>
          <a:graphicData uri="http://schemas.openxmlformats.org/drawingml/2006/table">
            <a:tbl>
              <a:tblPr>
                <a:tableStyleId>{5C22544A-7EE6-4342-B048-85BDC9FD1C3A}</a:tableStyleId>
              </a:tblPr>
              <a:tblGrid>
                <a:gridCol w="405822"/>
                <a:gridCol w="107959"/>
                <a:gridCol w="1898487"/>
              </a:tblGrid>
              <a:tr h="249222">
                <a:tc gridSpan="3">
                  <a:txBody>
                    <a:bodyPr/>
                    <a:lstStyle/>
                    <a:p>
                      <a:pPr indent="133350" algn="ctr">
                        <a:spcAft>
                          <a:spcPts val="0"/>
                        </a:spcAft>
                      </a:pPr>
                      <a:r>
                        <a:rPr lang="ja-JP" sz="1200" kern="100" dirty="0">
                          <a:effectLst/>
                        </a:rPr>
                        <a:t>ユースケース記述</a:t>
                      </a:r>
                      <a:endParaRPr lang="ja-JP" sz="1200" kern="100" dirty="0">
                        <a:effectLst/>
                        <a:latin typeface="Century"/>
                        <a:ea typeface="ＭＳ 明朝"/>
                        <a:cs typeface="Times New Roman"/>
                      </a:endParaRPr>
                    </a:p>
                  </a:txBody>
                  <a:tcPr marL="62865" marR="62865" marT="0" marB="0"/>
                </a:tc>
                <a:tc hMerge="1">
                  <a:txBody>
                    <a:bodyPr/>
                    <a:lstStyle/>
                    <a:p>
                      <a:endParaRPr kumimoji="1" lang="ja-JP" altLang="en-US"/>
                    </a:p>
                  </a:txBody>
                  <a:tcPr/>
                </a:tc>
                <a:tc hMerge="1">
                  <a:txBody>
                    <a:bodyPr/>
                    <a:lstStyle/>
                    <a:p>
                      <a:endParaRPr kumimoji="1" lang="ja-JP" altLang="en-US"/>
                    </a:p>
                  </a:txBody>
                  <a:tcPr/>
                </a:tc>
              </a:tr>
              <a:tr h="786641">
                <a:tc gridSpan="2">
                  <a:txBody>
                    <a:bodyPr/>
                    <a:lstStyle/>
                    <a:p>
                      <a:pPr algn="just">
                        <a:spcAft>
                          <a:spcPts val="0"/>
                        </a:spcAft>
                      </a:pPr>
                      <a:r>
                        <a:rPr lang="ja-JP" sz="1200" kern="100">
                          <a:effectLst/>
                        </a:rPr>
                        <a:t>ユースケース名</a:t>
                      </a:r>
                      <a:endParaRPr lang="ja-JP" sz="1200" kern="100">
                        <a:effectLst/>
                        <a:latin typeface="Century"/>
                        <a:ea typeface="ＭＳ 明朝"/>
                        <a:cs typeface="Times New Roman"/>
                      </a:endParaRPr>
                    </a:p>
                  </a:txBody>
                  <a:tcPr marL="62865" marR="62865" marT="0" marB="0"/>
                </a:tc>
                <a:tc hMerge="1">
                  <a:txBody>
                    <a:bodyPr/>
                    <a:lstStyle/>
                    <a:p>
                      <a:endParaRPr kumimoji="1" lang="ja-JP" altLang="en-US"/>
                    </a:p>
                  </a:txBody>
                  <a:tcPr/>
                </a:tc>
                <a:tc>
                  <a:txBody>
                    <a:bodyPr/>
                    <a:lstStyle/>
                    <a:p>
                      <a:pPr algn="just">
                        <a:spcAft>
                          <a:spcPts val="0"/>
                        </a:spcAft>
                      </a:pPr>
                      <a:r>
                        <a:rPr lang="ja-JP" sz="1200" kern="100" dirty="0">
                          <a:effectLst/>
                        </a:rPr>
                        <a:t>コースを完走する</a:t>
                      </a:r>
                      <a:endParaRPr lang="ja-JP" sz="1200" kern="100" dirty="0">
                        <a:effectLst/>
                        <a:latin typeface="Century"/>
                        <a:ea typeface="ＭＳ 明朝"/>
                        <a:cs typeface="Times New Roman"/>
                      </a:endParaRPr>
                    </a:p>
                  </a:txBody>
                  <a:tcPr marL="62865" marR="62865" marT="0" marB="0"/>
                </a:tc>
              </a:tr>
              <a:tr h="393321">
                <a:tc gridSpan="2">
                  <a:txBody>
                    <a:bodyPr/>
                    <a:lstStyle/>
                    <a:p>
                      <a:pPr algn="just">
                        <a:spcAft>
                          <a:spcPts val="0"/>
                        </a:spcAft>
                      </a:pPr>
                      <a:r>
                        <a:rPr lang="ja-JP" sz="1200" kern="100">
                          <a:effectLst/>
                        </a:rPr>
                        <a:t>事前条件</a:t>
                      </a:r>
                      <a:endParaRPr lang="ja-JP" sz="1200" kern="100">
                        <a:effectLst/>
                        <a:latin typeface="Century"/>
                        <a:ea typeface="ＭＳ 明朝"/>
                        <a:cs typeface="Times New Roman"/>
                      </a:endParaRPr>
                    </a:p>
                  </a:txBody>
                  <a:tcPr marL="62865" marR="62865" marT="0" marB="0"/>
                </a:tc>
                <a:tc hMerge="1">
                  <a:txBody>
                    <a:bodyPr/>
                    <a:lstStyle/>
                    <a:p>
                      <a:endParaRPr kumimoji="1" lang="ja-JP" altLang="en-US"/>
                    </a:p>
                  </a:txBody>
                  <a:tcPr/>
                </a:tc>
                <a:tc>
                  <a:txBody>
                    <a:bodyPr/>
                    <a:lstStyle/>
                    <a:p>
                      <a:pPr algn="just">
                        <a:spcAft>
                          <a:spcPts val="0"/>
                        </a:spcAft>
                      </a:pPr>
                      <a:r>
                        <a:rPr lang="ja-JP" sz="1200" kern="100" dirty="0">
                          <a:effectLst/>
                        </a:rPr>
                        <a:t>キャリブレーションが終わっている</a:t>
                      </a:r>
                      <a:endParaRPr lang="ja-JP" sz="1200" kern="100" dirty="0">
                        <a:effectLst/>
                        <a:latin typeface="Century"/>
                        <a:ea typeface="ＭＳ 明朝"/>
                        <a:cs typeface="Times New Roman"/>
                      </a:endParaRPr>
                    </a:p>
                  </a:txBody>
                  <a:tcPr marL="62865" marR="62865" marT="0" marB="0"/>
                </a:tc>
              </a:tr>
              <a:tr h="393321">
                <a:tc gridSpan="2">
                  <a:txBody>
                    <a:bodyPr/>
                    <a:lstStyle/>
                    <a:p>
                      <a:pPr algn="just">
                        <a:spcAft>
                          <a:spcPts val="0"/>
                        </a:spcAft>
                      </a:pPr>
                      <a:r>
                        <a:rPr lang="ja-JP" sz="1200" kern="100" dirty="0">
                          <a:effectLst/>
                        </a:rPr>
                        <a:t>事後条件</a:t>
                      </a:r>
                      <a:endParaRPr lang="ja-JP" sz="1200" kern="100" dirty="0">
                        <a:effectLst/>
                        <a:latin typeface="Century"/>
                        <a:ea typeface="ＭＳ 明朝"/>
                        <a:cs typeface="Times New Roman"/>
                      </a:endParaRPr>
                    </a:p>
                  </a:txBody>
                  <a:tcPr marL="62865" marR="62865" marT="0" marB="0"/>
                </a:tc>
                <a:tc hMerge="1">
                  <a:txBody>
                    <a:bodyPr/>
                    <a:lstStyle/>
                    <a:p>
                      <a:endParaRPr kumimoji="1" lang="ja-JP" altLang="en-US"/>
                    </a:p>
                  </a:txBody>
                  <a:tcPr/>
                </a:tc>
                <a:tc>
                  <a:txBody>
                    <a:bodyPr/>
                    <a:lstStyle/>
                    <a:p>
                      <a:pPr algn="just">
                        <a:spcAft>
                          <a:spcPts val="0"/>
                        </a:spcAft>
                      </a:pPr>
                      <a:r>
                        <a:rPr lang="ja-JP" sz="1200" kern="100" dirty="0">
                          <a:effectLst/>
                        </a:rPr>
                        <a:t>ガレージイン区間で完全停止状態になっている</a:t>
                      </a:r>
                      <a:endParaRPr lang="ja-JP" sz="1200" kern="100" dirty="0">
                        <a:effectLst/>
                        <a:latin typeface="Century"/>
                        <a:ea typeface="ＭＳ 明朝"/>
                        <a:cs typeface="Times New Roman"/>
                      </a:endParaRPr>
                    </a:p>
                  </a:txBody>
                  <a:tcPr marL="62865" marR="62865" marT="0" marB="0"/>
                </a:tc>
              </a:tr>
              <a:tr h="1573283">
                <a:tc>
                  <a:txBody>
                    <a:bodyPr/>
                    <a:lstStyle/>
                    <a:p>
                      <a:pPr algn="just">
                        <a:spcAft>
                          <a:spcPts val="0"/>
                        </a:spcAft>
                      </a:pPr>
                      <a:r>
                        <a:rPr lang="ja-JP" sz="1200" kern="100" dirty="0">
                          <a:effectLst/>
                        </a:rPr>
                        <a:t>基本フロー</a:t>
                      </a:r>
                      <a:endParaRPr lang="ja-JP" sz="1200" kern="100" dirty="0">
                        <a:effectLst/>
                        <a:latin typeface="Century"/>
                        <a:ea typeface="ＭＳ 明朝"/>
                        <a:cs typeface="Times New Roman"/>
                      </a:endParaRPr>
                    </a:p>
                  </a:txBody>
                  <a:tcPr marL="62865" marR="62865" marT="0" marB="0"/>
                </a:tc>
                <a:tc gridSpan="2">
                  <a:txBody>
                    <a:bodyPr/>
                    <a:lstStyle/>
                    <a:p>
                      <a:pPr algn="just">
                        <a:spcAft>
                          <a:spcPts val="0"/>
                        </a:spcAft>
                      </a:pPr>
                      <a:r>
                        <a:rPr lang="en-US" sz="1200" kern="100" dirty="0">
                          <a:effectLst/>
                        </a:rPr>
                        <a:t>1. </a:t>
                      </a:r>
                      <a:r>
                        <a:rPr lang="ja-JP" sz="1200" kern="100" dirty="0">
                          <a:effectLst/>
                        </a:rPr>
                        <a:t>競技者は走行体をスタート位置に設置する。</a:t>
                      </a:r>
                    </a:p>
                    <a:p>
                      <a:pPr algn="just">
                        <a:spcAft>
                          <a:spcPts val="0"/>
                        </a:spcAft>
                      </a:pPr>
                      <a:r>
                        <a:rPr lang="en-US" sz="1200" kern="100" dirty="0">
                          <a:effectLst/>
                        </a:rPr>
                        <a:t>2. </a:t>
                      </a:r>
                      <a:r>
                        <a:rPr lang="ja-JP" sz="1200" kern="100" dirty="0">
                          <a:effectLst/>
                        </a:rPr>
                        <a:t>競技者は走行体に無線で走行スタートを指示する。</a:t>
                      </a:r>
                    </a:p>
                    <a:p>
                      <a:pPr algn="just">
                        <a:spcAft>
                          <a:spcPts val="0"/>
                        </a:spcAft>
                      </a:pPr>
                      <a:r>
                        <a:rPr lang="en-US" sz="1200" kern="100" dirty="0">
                          <a:effectLst/>
                        </a:rPr>
                        <a:t>3.</a:t>
                      </a:r>
                      <a:r>
                        <a:rPr lang="ja-JP" sz="1200" kern="100" dirty="0">
                          <a:effectLst/>
                        </a:rPr>
                        <a:t>走行体がコースを走行する。</a:t>
                      </a:r>
                    </a:p>
                    <a:p>
                      <a:pPr algn="just">
                        <a:spcAft>
                          <a:spcPts val="0"/>
                        </a:spcAft>
                      </a:pPr>
                      <a:r>
                        <a:rPr lang="en-US" sz="1200" kern="100" dirty="0">
                          <a:effectLst/>
                        </a:rPr>
                        <a:t>4.</a:t>
                      </a:r>
                      <a:r>
                        <a:rPr lang="ja-JP" sz="1200" kern="100" dirty="0">
                          <a:effectLst/>
                        </a:rPr>
                        <a:t>走行体がガレージで停止する。</a:t>
                      </a:r>
                      <a:endParaRPr lang="ja-JP" sz="1200" kern="100" dirty="0">
                        <a:effectLst/>
                        <a:latin typeface="Century"/>
                        <a:ea typeface="ＭＳ 明朝"/>
                        <a:cs typeface="Times New Roman"/>
                      </a:endParaRPr>
                    </a:p>
                  </a:txBody>
                  <a:tcPr marL="62865" marR="62865" marT="0" marB="0"/>
                </a:tc>
                <a:tc hMerge="1">
                  <a:txBody>
                    <a:bodyPr/>
                    <a:lstStyle/>
                    <a:p>
                      <a:endParaRPr kumimoji="1" lang="ja-JP" altLang="en-US"/>
                    </a:p>
                  </a:txBody>
                  <a:tcPr/>
                </a:tc>
              </a:tr>
            </a:tbl>
          </a:graphicData>
        </a:graphic>
      </p:graphicFrame>
      <p:sp>
        <p:nvSpPr>
          <p:cNvPr id="9" name="Rectangle 1"/>
          <p:cNvSpPr>
            <a:spLocks noChangeArrowheads="1"/>
          </p:cNvSpPr>
          <p:nvPr/>
        </p:nvSpPr>
        <p:spPr bwMode="auto">
          <a:xfrm>
            <a:off x="3984625" y="4687888"/>
            <a:ext cx="1280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335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4408" y="6425795"/>
            <a:ext cx="3422288" cy="227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テキスト ボックス 14"/>
          <p:cNvSpPr txBox="1"/>
          <p:nvPr/>
        </p:nvSpPr>
        <p:spPr>
          <a:xfrm>
            <a:off x="1308292" y="5816646"/>
            <a:ext cx="2288448" cy="527804"/>
          </a:xfrm>
          <a:prstGeom prst="roundRect">
            <a:avLst/>
          </a:prstGeom>
          <a:noFill/>
          <a:ln>
            <a:solidFill>
              <a:schemeClr val="accent1"/>
            </a:solidFill>
          </a:ln>
        </p:spPr>
        <p:txBody>
          <a:bodyPr wrap="square" rtlCol="0">
            <a:spAutoFit/>
          </a:bodyPr>
          <a:lstStyle/>
          <a:p>
            <a:pPr algn="ctr"/>
            <a:r>
              <a:rPr kumimoji="1" lang="ja-JP" altLang="en-US" dirty="0" smtClean="0"/>
              <a:t>ドメイン分析</a:t>
            </a:r>
            <a:endParaRPr kumimoji="1" lang="ja-JP" altLang="en-US" dirty="0"/>
          </a:p>
        </p:txBody>
      </p:sp>
      <p:pic>
        <p:nvPicPr>
          <p:cNvPr id="18"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7231" y="192088"/>
            <a:ext cx="4566106" cy="13820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グループ化 18"/>
          <p:cNvGrpSpPr/>
          <p:nvPr/>
        </p:nvGrpSpPr>
        <p:grpSpPr>
          <a:xfrm>
            <a:off x="486650" y="494969"/>
            <a:ext cx="492569" cy="8969226"/>
            <a:chOff x="486650" y="494969"/>
            <a:chExt cx="492569" cy="8969226"/>
          </a:xfrm>
        </p:grpSpPr>
        <p:sp>
          <p:nvSpPr>
            <p:cNvPr id="22" name="テキスト ボックス 21"/>
            <p:cNvSpPr txBox="1"/>
            <p:nvPr/>
          </p:nvSpPr>
          <p:spPr>
            <a:xfrm>
              <a:off x="486650" y="2287530"/>
              <a:ext cx="492443" cy="1792990"/>
            </a:xfrm>
            <a:prstGeom prst="rect">
              <a:avLst/>
            </a:prstGeom>
            <a:solidFill>
              <a:schemeClr val="tx2">
                <a:lumMod val="20000"/>
                <a:lumOff val="80000"/>
              </a:schemeClr>
            </a:solidFill>
            <a:ln w="38100">
              <a:solidFill>
                <a:srgbClr val="00B0F0"/>
              </a:solidFill>
            </a:ln>
          </p:spPr>
          <p:txBody>
            <a:bodyPr vert="eaVert" wrap="square" rtlCol="0">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486652" y="4084073"/>
              <a:ext cx="492443" cy="1796648"/>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３　</a:t>
              </a:r>
              <a:r>
                <a:rPr lang="ja-JP" altLang="en-US" sz="2000" dirty="0">
                  <a:latin typeface="メイリオ" pitchFamily="50" charset="-128"/>
                  <a:ea typeface="メイリオ" pitchFamily="50" charset="-128"/>
                  <a:cs typeface="メイリオ" pitchFamily="50" charset="-128"/>
                </a:rPr>
                <a:t>振る舞い</a:t>
              </a:r>
              <a:endParaRPr lang="en-US" altLang="ja-JP" sz="2000" dirty="0" smtClean="0">
                <a:latin typeface="メイリオ" pitchFamily="50" charset="-128"/>
                <a:ea typeface="メイリオ" pitchFamily="50" charset="-128"/>
                <a:cs typeface="メイリオ" pitchFamily="50" charset="-128"/>
              </a:endParaRPr>
            </a:p>
          </p:txBody>
        </p:sp>
        <p:sp>
          <p:nvSpPr>
            <p:cNvPr id="24" name="テキスト ボックス 23"/>
            <p:cNvSpPr txBox="1"/>
            <p:nvPr/>
          </p:nvSpPr>
          <p:spPr>
            <a:xfrm>
              <a:off x="486718" y="5897647"/>
              <a:ext cx="492443" cy="1783274"/>
            </a:xfrm>
            <a:prstGeom prst="rect">
              <a:avLst/>
            </a:prstGeom>
            <a:noFill/>
            <a:ln w="38100">
              <a:solidFill>
                <a:srgbClr val="00B0F0"/>
              </a:solidFill>
            </a:ln>
          </p:spPr>
          <p:txBody>
            <a:bodyPr vert="eaVert" wrap="square" rtlCol="0">
              <a:spAutoFit/>
            </a:bodyPr>
            <a:lstStyle/>
            <a:p>
              <a:r>
                <a:rPr lang="ja-JP" altLang="en-US" sz="2000" dirty="0">
                  <a:latin typeface="メイリオ" pitchFamily="50" charset="-128"/>
                  <a:ea typeface="メイリオ" pitchFamily="50" charset="-128"/>
                  <a:cs typeface="メイリオ" pitchFamily="50" charset="-128"/>
                </a:rPr>
                <a:t>４</a:t>
              </a:r>
              <a:r>
                <a:rPr lang="ja-JP" altLang="en-US" sz="2000" dirty="0" smtClean="0">
                  <a:latin typeface="メイリオ" pitchFamily="50" charset="-128"/>
                  <a:ea typeface="メイリオ" pitchFamily="50" charset="-128"/>
                  <a:cs typeface="メイリオ" pitchFamily="50" charset="-128"/>
                </a:rPr>
                <a:t>　走行戦略</a:t>
              </a:r>
              <a:endParaRPr lang="en-US" altLang="ja-JP" sz="2000" dirty="0" smtClean="0">
                <a:latin typeface="メイリオ" pitchFamily="50" charset="-128"/>
                <a:ea typeface="メイリオ" pitchFamily="50" charset="-128"/>
                <a:cs typeface="メイリオ" pitchFamily="50" charset="-128"/>
              </a:endParaRPr>
            </a:p>
          </p:txBody>
        </p:sp>
        <p:sp>
          <p:nvSpPr>
            <p:cNvPr id="26" name="テキスト ボックス 25"/>
            <p:cNvSpPr txBox="1"/>
            <p:nvPr/>
          </p:nvSpPr>
          <p:spPr>
            <a:xfrm>
              <a:off x="486651" y="494969"/>
              <a:ext cx="492443" cy="1785352"/>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１</a:t>
              </a:r>
              <a:r>
                <a:rPr kumimoji="1" lang="ja-JP" altLang="en-US" sz="2000" dirty="0" smtClean="0">
                  <a:latin typeface="メイリオ" pitchFamily="50" charset="-128"/>
                  <a:ea typeface="メイリオ" pitchFamily="50" charset="-128"/>
                  <a:cs typeface="メイリオ" pitchFamily="50" charset="-128"/>
                </a:rPr>
                <a:t>　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27" name="テキスト ボックス 26"/>
            <p:cNvSpPr txBox="1"/>
            <p:nvPr/>
          </p:nvSpPr>
          <p:spPr>
            <a:xfrm>
              <a:off x="486776" y="7680921"/>
              <a:ext cx="492443" cy="1783274"/>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val="414428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2" y="1068255"/>
            <a:ext cx="2432641" cy="1687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C:\Users\HOMMA\Desktop\クラス図　基本構造.em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84" t="4265" r="862" b="12126"/>
          <a:stretch/>
        </p:blipFill>
        <p:spPr bwMode="auto">
          <a:xfrm>
            <a:off x="1432248" y="3732716"/>
            <a:ext cx="9937104" cy="5570109"/>
          </a:xfrm>
          <a:prstGeom prst="rect">
            <a:avLst/>
          </a:prstGeom>
          <a:noFill/>
          <a:extLst>
            <a:ext uri="{909E8E84-426E-40DD-AFC4-6F175D3DCCD1}">
              <a14:hiddenFill xmlns:a14="http://schemas.microsoft.com/office/drawing/2010/main">
                <a:solidFill>
                  <a:srgbClr val="FFFFFF"/>
                </a:solidFill>
              </a14:hiddenFill>
            </a:ext>
          </a:extLst>
        </p:spPr>
      </p:pic>
      <p:sp>
        <p:nvSpPr>
          <p:cNvPr id="2" name="下矢印 1"/>
          <p:cNvSpPr/>
          <p:nvPr/>
        </p:nvSpPr>
        <p:spPr>
          <a:xfrm>
            <a:off x="2593396" y="2864297"/>
            <a:ext cx="432048" cy="73745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3025444" y="2640360"/>
            <a:ext cx="2694195" cy="861774"/>
          </a:xfrm>
          <a:prstGeom prst="rect">
            <a:avLst/>
          </a:prstGeom>
          <a:noFill/>
        </p:spPr>
        <p:txBody>
          <a:bodyPr wrap="square" rtlCol="0">
            <a:spAutoFit/>
          </a:bodyPr>
          <a:lstStyle/>
          <a:p>
            <a:r>
              <a:rPr kumimoji="1" lang="ja-JP" altLang="en-US" dirty="0" smtClean="0"/>
              <a:t>走行関連クラスを詳細化</a:t>
            </a:r>
            <a:endParaRPr kumimoji="1" lang="ja-JP" altLang="en-US" dirty="0"/>
          </a:p>
        </p:txBody>
      </p:sp>
      <p:pic>
        <p:nvPicPr>
          <p:cNvPr id="12" name="Picture 2" descr="C:\Users\HOMMA\Downloads\ロボコン\ロボコンロゴ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25136" y="364338"/>
            <a:ext cx="3022742" cy="914883"/>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2132676" y="425454"/>
            <a:ext cx="1736388" cy="461665"/>
          </a:xfrm>
          <a:prstGeom prst="rect">
            <a:avLst/>
          </a:prstGeom>
          <a:noFill/>
          <a:ln w="38100">
            <a:solidFill>
              <a:srgbClr val="00B0F0"/>
            </a:solidFill>
          </a:ln>
        </p:spPr>
        <p:txBody>
          <a:bodyPr vert="horz" wrap="square" rtlCol="0">
            <a:spAutoFit/>
          </a:bodyPr>
          <a:lstStyle/>
          <a:p>
            <a:r>
              <a:rPr kumimoji="1" lang="ja-JP" altLang="en-US" sz="2400" dirty="0" smtClean="0">
                <a:latin typeface="メイリオ" pitchFamily="50" charset="-128"/>
                <a:ea typeface="メイリオ" pitchFamily="50" charset="-128"/>
                <a:cs typeface="メイリオ" pitchFamily="50" charset="-128"/>
              </a:rPr>
              <a:t>２構造分析</a:t>
            </a:r>
            <a:endParaRPr kumimoji="1" lang="en-US" altLang="ja-JP" sz="2400" dirty="0" smtClean="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851552" y="425455"/>
            <a:ext cx="1736388" cy="461665"/>
          </a:xfrm>
          <a:prstGeom prst="rect">
            <a:avLst/>
          </a:prstGeom>
          <a:solidFill>
            <a:schemeClr val="tx2">
              <a:lumMod val="20000"/>
              <a:lumOff val="80000"/>
            </a:schemeClr>
          </a:solid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３振舞設計</a:t>
            </a:r>
            <a:endParaRPr lang="en-US" altLang="ja-JP" sz="24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5609272" y="423471"/>
            <a:ext cx="1736388"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４走行戦略</a:t>
            </a:r>
            <a:endParaRPr lang="en-US" altLang="ja-JP" sz="24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383419" y="431702"/>
            <a:ext cx="1736832"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１</a:t>
            </a:r>
            <a:r>
              <a:rPr kumimoji="1" lang="ja-JP" altLang="en-US" sz="2400" dirty="0" smtClean="0">
                <a:latin typeface="メイリオ" pitchFamily="50" charset="-128"/>
                <a:ea typeface="メイリオ" pitchFamily="50" charset="-128"/>
                <a:cs typeface="メイリオ" pitchFamily="50" charset="-128"/>
              </a:rPr>
              <a:t>要求分析</a:t>
            </a:r>
            <a:endParaRPr kumimoji="1" lang="en-US" altLang="ja-JP" sz="2400" dirty="0" smtClean="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7345982" y="428906"/>
            <a:ext cx="1736388"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５要素技術</a:t>
            </a:r>
            <a:endParaRPr lang="en-US" altLang="ja-JP" sz="24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89755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463408" y="552128"/>
            <a:ext cx="492629" cy="8208912"/>
            <a:chOff x="486654" y="494969"/>
            <a:chExt cx="492629" cy="7197372"/>
          </a:xfrm>
        </p:grpSpPr>
        <p:sp>
          <p:nvSpPr>
            <p:cNvPr id="7" name="テキスト ボックス 6"/>
            <p:cNvSpPr txBox="1"/>
            <p:nvPr/>
          </p:nvSpPr>
          <p:spPr>
            <a:xfrm>
              <a:off x="486807" y="1900902"/>
              <a:ext cx="492443" cy="1459245"/>
            </a:xfrm>
            <a:prstGeom prst="rect">
              <a:avLst/>
            </a:prstGeom>
            <a:noFill/>
            <a:ln w="38100">
              <a:solidFill>
                <a:srgbClr val="00B0F0"/>
              </a:solidFill>
            </a:ln>
          </p:spPr>
          <p:txBody>
            <a:bodyPr vert="eaVert" wrap="square" rtlCol="0">
              <a:spAutoFit/>
            </a:bodyPr>
            <a:lstStyle/>
            <a:p>
              <a:r>
                <a:rPr kumimoji="1" lang="ja-JP" altLang="en-US" sz="2000" dirty="0" smtClean="0">
                  <a:latin typeface="メイリオ" pitchFamily="50" charset="-128"/>
                  <a:ea typeface="メイリオ" pitchFamily="50" charset="-128"/>
                  <a:cs typeface="メイリオ" pitchFamily="50" charset="-128"/>
                </a:rPr>
                <a:t>２構造分析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486840" y="3372541"/>
              <a:ext cx="492443" cy="1427834"/>
            </a:xfrm>
            <a:prstGeom prst="rect">
              <a:avLst/>
            </a:prstGeom>
            <a:solidFill>
              <a:schemeClr val="tx2">
                <a:lumMod val="20000"/>
                <a:lumOff val="80000"/>
              </a:schemeClr>
            </a:solid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３振舞設計</a:t>
              </a:r>
              <a:endParaRPr lang="en-US" altLang="ja-JP" sz="2000" dirty="0" smtClean="0">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486780" y="4800375"/>
              <a:ext cx="492443" cy="1438386"/>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４走行戦略</a:t>
              </a:r>
              <a:endParaRPr lang="en-US" altLang="ja-JP" sz="2000"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486654" y="494969"/>
              <a:ext cx="492443" cy="1430210"/>
            </a:xfrm>
            <a:prstGeom prst="rect">
              <a:avLst/>
            </a:prstGeom>
            <a:noFill/>
            <a:ln w="38100">
              <a:solidFill>
                <a:srgbClr val="00B0F0"/>
              </a:solidFill>
            </a:ln>
          </p:spPr>
          <p:txBody>
            <a:bodyPr vert="horz" wrap="square" rtlCol="0">
              <a:spAutoFit/>
            </a:bodyPr>
            <a:lstStyle/>
            <a:p>
              <a:r>
                <a:rPr lang="ja-JP" altLang="en-US" sz="2000" dirty="0" smtClean="0">
                  <a:latin typeface="メイリオ" pitchFamily="50" charset="-128"/>
                  <a:ea typeface="メイリオ" pitchFamily="50" charset="-128"/>
                  <a:cs typeface="メイリオ" pitchFamily="50" charset="-128"/>
                </a:rPr>
                <a:t>１</a:t>
              </a:r>
              <a:r>
                <a:rPr kumimoji="1" lang="ja-JP" altLang="en-US" sz="2000" dirty="0" smtClean="0">
                  <a:latin typeface="メイリオ" pitchFamily="50" charset="-128"/>
                  <a:ea typeface="メイリオ" pitchFamily="50" charset="-128"/>
                  <a:cs typeface="メイリオ" pitchFamily="50" charset="-128"/>
                </a:rPr>
                <a:t>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486781" y="6240636"/>
              <a:ext cx="492443" cy="1451705"/>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５要素技術</a:t>
              </a:r>
              <a:endParaRPr lang="en-US" altLang="ja-JP" sz="2000" dirty="0" smtClean="0">
                <a:latin typeface="メイリオ" pitchFamily="50" charset="-128"/>
                <a:ea typeface="メイリオ" pitchFamily="50" charset="-128"/>
                <a:cs typeface="メイリオ" pitchFamily="50" charset="-128"/>
              </a:endParaRPr>
            </a:p>
          </p:txBody>
        </p:sp>
      </p:grpSp>
      <p:pic>
        <p:nvPicPr>
          <p:cNvPr id="12"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9687" y="299492"/>
            <a:ext cx="2820410" cy="85364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HOMMA\Desktop\駆動シーケンス.emf"/>
          <p:cNvPicPr>
            <a:picLocks noChangeAspect="1" noChangeArrowheads="1"/>
          </p:cNvPicPr>
          <p:nvPr/>
        </p:nvPicPr>
        <p:blipFill rotWithShape="1">
          <a:blip r:embed="rId3">
            <a:extLst>
              <a:ext uri="{28A0092B-C50C-407E-A947-70E740481C1C}">
                <a14:useLocalDpi xmlns:a14="http://schemas.microsoft.com/office/drawing/2010/main" val="0"/>
              </a:ext>
            </a:extLst>
          </a:blip>
          <a:srcRect l="2873" t="5401" r="1440" b="5163"/>
          <a:stretch/>
        </p:blipFill>
        <p:spPr bwMode="auto">
          <a:xfrm>
            <a:off x="1497235" y="3123356"/>
            <a:ext cx="4989661" cy="2872763"/>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1615727" y="2708461"/>
            <a:ext cx="3046100" cy="615553"/>
          </a:xfrm>
          <a:prstGeom prst="rect">
            <a:avLst/>
          </a:prstGeom>
          <a:noFill/>
        </p:spPr>
        <p:txBody>
          <a:bodyPr wrap="square" rtlCol="0">
            <a:spAutoFit/>
          </a:bodyPr>
          <a:lstStyle/>
          <a:p>
            <a:r>
              <a:rPr lang="ja-JP" altLang="en-US" sz="1800" dirty="0" smtClean="0">
                <a:latin typeface="メイリオ" pitchFamily="50" charset="-128"/>
                <a:ea typeface="メイリオ" pitchFamily="50" charset="-128"/>
                <a:cs typeface="メイリオ" pitchFamily="50" charset="-128"/>
              </a:rPr>
              <a:t>走行中の駆動部の振る舞い</a:t>
            </a:r>
            <a:endParaRPr lang="en-US" altLang="ja-JP" sz="12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pic>
        <p:nvPicPr>
          <p:cNvPr id="3075" name="Picture 3" descr="C:\Users\HOMMA\Desktop\区間切り替えシーケンス図.em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1" t="4676" r="1299" b="3986"/>
          <a:stretch/>
        </p:blipFill>
        <p:spPr bwMode="auto">
          <a:xfrm>
            <a:off x="6954496" y="3129859"/>
            <a:ext cx="4928467" cy="3067076"/>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1307431" y="645742"/>
            <a:ext cx="7920881" cy="1323439"/>
          </a:xfrm>
          <a:prstGeom prst="rect">
            <a:avLst/>
          </a:prstGeom>
          <a:noFill/>
        </p:spPr>
        <p:txBody>
          <a:bodyPr wrap="square" rtlCol="0">
            <a:spAutoFit/>
          </a:bodyPr>
          <a:lstStyle/>
          <a:p>
            <a:r>
              <a:rPr lang="en-US" altLang="ja-JP" sz="1600" dirty="0" smtClean="0">
                <a:latin typeface="メイリオ" pitchFamily="50" charset="-128"/>
                <a:ea typeface="メイリオ" pitchFamily="50" charset="-128"/>
                <a:cs typeface="メイリオ" pitchFamily="50" charset="-128"/>
              </a:rPr>
              <a:t>ET</a:t>
            </a:r>
            <a:r>
              <a:rPr lang="ja-JP" altLang="en-US" sz="1600" dirty="0" smtClean="0">
                <a:latin typeface="メイリオ" pitchFamily="50" charset="-128"/>
                <a:ea typeface="メイリオ" pitchFamily="50" charset="-128"/>
                <a:cs typeface="メイリオ" pitchFamily="50" charset="-128"/>
              </a:rPr>
              <a:t>ロボコンはコースを細かく分割した区間の連続によって構成されていると分析しました。区間ごとに最適な前進量などのパラメータが存在し、新たな区間への切替条件があるとしました。区間が切り替わらない間は同一のパラメータを元に走行するのみに専念します。</a:t>
            </a:r>
            <a:endParaRPr lang="en-US" altLang="ja-JP" sz="11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7419705" y="2215196"/>
            <a:ext cx="3168352" cy="892552"/>
          </a:xfrm>
          <a:prstGeom prst="rect">
            <a:avLst/>
          </a:prstGeom>
          <a:noFill/>
        </p:spPr>
        <p:txBody>
          <a:bodyPr wrap="square" rtlCol="0">
            <a:spAutoFit/>
          </a:bodyPr>
          <a:lstStyle/>
          <a:p>
            <a:r>
              <a:rPr lang="ja-JP" altLang="en-US" sz="1800" dirty="0" smtClean="0">
                <a:latin typeface="メイリオ" pitchFamily="50" charset="-128"/>
                <a:ea typeface="メイリオ" pitchFamily="50" charset="-128"/>
                <a:cs typeface="メイリオ" pitchFamily="50" charset="-128"/>
              </a:rPr>
              <a:t>区間の切替から目標駆動パラメータを設定する振る舞い</a:t>
            </a:r>
            <a:endParaRPr lang="en-US" altLang="ja-JP" sz="12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1497235" y="6226367"/>
            <a:ext cx="1684619" cy="9361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200" dirty="0" smtClean="0"/>
              <a:t>この２つの振る舞いが別タスクで呼ばれて走行システムが構成されている。</a:t>
            </a:r>
            <a:endParaRPr kumimoji="1" lang="ja-JP" altLang="en-US" sz="1200" dirty="0"/>
          </a:p>
        </p:txBody>
      </p:sp>
      <p:cxnSp>
        <p:nvCxnSpPr>
          <p:cNvPr id="25" name="直線矢印コネクタ 24"/>
          <p:cNvCxnSpPr>
            <a:stCxn id="13" idx="0"/>
          </p:cNvCxnSpPr>
          <p:nvPr/>
        </p:nvCxnSpPr>
        <p:spPr>
          <a:xfrm flipV="1">
            <a:off x="2339545" y="5557136"/>
            <a:ext cx="694555" cy="669231"/>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3138777" y="5996119"/>
            <a:ext cx="4414151" cy="748697"/>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pic>
        <p:nvPicPr>
          <p:cNvPr id="3076" name="Picture 4" descr="C:\Users\HOMMA\Desktop\タスク構成.emf"/>
          <p:cNvPicPr>
            <a:picLocks noChangeAspect="1" noChangeArrowheads="1"/>
          </p:cNvPicPr>
          <p:nvPr/>
        </p:nvPicPr>
        <p:blipFill rotWithShape="1">
          <a:blip r:embed="rId5">
            <a:extLst>
              <a:ext uri="{28A0092B-C50C-407E-A947-70E740481C1C}">
                <a14:useLocalDpi xmlns:a14="http://schemas.microsoft.com/office/drawing/2010/main" val="0"/>
              </a:ext>
            </a:extLst>
          </a:blip>
          <a:srcRect l="1549" t="7611" r="25238" b="13613"/>
          <a:stretch/>
        </p:blipFill>
        <p:spPr bwMode="auto">
          <a:xfrm>
            <a:off x="5639701" y="6637256"/>
            <a:ext cx="3690709" cy="23040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 name="表 33"/>
          <p:cNvGraphicFramePr>
            <a:graphicFrameLocks noGrp="1"/>
          </p:cNvGraphicFramePr>
          <p:nvPr>
            <p:extLst>
              <p:ext uri="{D42A27DB-BD31-4B8C-83A1-F6EECF244321}">
                <p14:modId xmlns:p14="http://schemas.microsoft.com/office/powerpoint/2010/main" val="3046943943"/>
              </p:ext>
            </p:extLst>
          </p:nvPr>
        </p:nvGraphicFramePr>
        <p:xfrm>
          <a:off x="9411744" y="6274306"/>
          <a:ext cx="3168353" cy="2996158"/>
        </p:xfrm>
        <a:graphic>
          <a:graphicData uri="http://schemas.openxmlformats.org/drawingml/2006/table">
            <a:tbl>
              <a:tblPr firstRow="1" bandRow="1">
                <a:tableStyleId>{5C22544A-7EE6-4342-B048-85BDC9FD1C3A}</a:tableStyleId>
              </a:tblPr>
              <a:tblGrid>
                <a:gridCol w="775245"/>
                <a:gridCol w="664915"/>
                <a:gridCol w="576065"/>
                <a:gridCol w="1152128"/>
              </a:tblGrid>
              <a:tr h="542518">
                <a:tc>
                  <a:txBody>
                    <a:bodyPr/>
                    <a:lstStyle/>
                    <a:p>
                      <a:r>
                        <a:rPr kumimoji="1" lang="ja-JP" altLang="en-US" sz="1100" dirty="0" smtClean="0"/>
                        <a:t>タスク名</a:t>
                      </a:r>
                      <a:endParaRPr kumimoji="1" lang="ja-JP" altLang="en-US" sz="1100" dirty="0"/>
                    </a:p>
                  </a:txBody>
                  <a:tcPr/>
                </a:tc>
                <a:tc>
                  <a:txBody>
                    <a:bodyPr/>
                    <a:lstStyle/>
                    <a:p>
                      <a:r>
                        <a:rPr kumimoji="1" lang="ja-JP" altLang="en-US" sz="1100" dirty="0" smtClean="0"/>
                        <a:t>優先度</a:t>
                      </a:r>
                      <a:endParaRPr kumimoji="1" lang="ja-JP" altLang="en-US" sz="1100" dirty="0"/>
                    </a:p>
                  </a:txBody>
                  <a:tcPr/>
                </a:tc>
                <a:tc>
                  <a:txBody>
                    <a:bodyPr/>
                    <a:lstStyle/>
                    <a:p>
                      <a:r>
                        <a:rPr kumimoji="1" lang="ja-JP" altLang="en-US" sz="1100" dirty="0" smtClean="0"/>
                        <a:t>周期 </a:t>
                      </a:r>
                      <a:r>
                        <a:rPr kumimoji="1" lang="en-US" altLang="ja-JP" sz="1100" dirty="0" smtClean="0"/>
                        <a:t>[</a:t>
                      </a:r>
                      <a:r>
                        <a:rPr kumimoji="1" lang="en-US" altLang="ja-JP" sz="1100" dirty="0" err="1" smtClean="0"/>
                        <a:t>ms</a:t>
                      </a:r>
                      <a:r>
                        <a:rPr kumimoji="1" lang="en-US" altLang="ja-JP" sz="1100" dirty="0" smtClean="0"/>
                        <a:t>]</a:t>
                      </a:r>
                      <a:endParaRPr kumimoji="1" lang="ja-JP" altLang="en-US" sz="1100" dirty="0"/>
                    </a:p>
                  </a:txBody>
                  <a:tcPr/>
                </a:tc>
                <a:tc>
                  <a:txBody>
                    <a:bodyPr/>
                    <a:lstStyle/>
                    <a:p>
                      <a:r>
                        <a:rPr kumimoji="1" lang="ja-JP" altLang="en-US" sz="1100" dirty="0" smtClean="0"/>
                        <a:t>理由</a:t>
                      </a:r>
                      <a:endParaRPr kumimoji="1" lang="ja-JP" altLang="en-US" sz="1100" dirty="0"/>
                    </a:p>
                  </a:txBody>
                  <a:tcPr/>
                </a:tc>
              </a:tr>
              <a:tr h="680411">
                <a:tc>
                  <a:txBody>
                    <a:bodyPr/>
                    <a:lstStyle/>
                    <a:p>
                      <a:r>
                        <a:rPr kumimoji="1" lang="ja-JP" altLang="en-US" sz="1100" dirty="0" smtClean="0"/>
                        <a:t>駆動タスク</a:t>
                      </a:r>
                      <a:endParaRPr kumimoji="1" lang="ja-JP" altLang="en-US" sz="1100" dirty="0"/>
                    </a:p>
                  </a:txBody>
                  <a:tcPr/>
                </a:tc>
                <a:tc>
                  <a:txBody>
                    <a:bodyPr/>
                    <a:lstStyle/>
                    <a:p>
                      <a:r>
                        <a:rPr kumimoji="1" lang="ja-JP" altLang="en-US" sz="1100" dirty="0" smtClean="0"/>
                        <a:t>１</a:t>
                      </a:r>
                      <a:endParaRPr kumimoji="1" lang="ja-JP" altLang="en-US" sz="1100" dirty="0"/>
                    </a:p>
                  </a:txBody>
                  <a:tcPr/>
                </a:tc>
                <a:tc>
                  <a:txBody>
                    <a:bodyPr/>
                    <a:lstStyle/>
                    <a:p>
                      <a:r>
                        <a:rPr kumimoji="1" lang="en-US" altLang="ja-JP" sz="1100" dirty="0" smtClean="0"/>
                        <a:t>4</a:t>
                      </a:r>
                    </a:p>
                  </a:txBody>
                  <a:tcPr/>
                </a:tc>
                <a:tc>
                  <a:txBody>
                    <a:bodyPr/>
                    <a:lstStyle/>
                    <a:p>
                      <a:r>
                        <a:rPr kumimoji="1" lang="ja-JP" altLang="en-US" sz="1100" dirty="0" smtClean="0"/>
                        <a:t>制約条件より</a:t>
                      </a:r>
                      <a:r>
                        <a:rPr kumimoji="1" lang="en-US" altLang="ja-JP" sz="1100" dirty="0" smtClean="0"/>
                        <a:t>4ms</a:t>
                      </a:r>
                      <a:r>
                        <a:rPr kumimoji="1" lang="ja-JP" altLang="en-US" sz="1100" dirty="0" smtClean="0"/>
                        <a:t>で実行する必要があるバランサーとそれに関連する処理をまとめた。</a:t>
                      </a:r>
                      <a:endParaRPr kumimoji="1" lang="en-US" altLang="ja-JP" sz="1100" dirty="0" smtClean="0"/>
                    </a:p>
                  </a:txBody>
                  <a:tcPr/>
                </a:tc>
              </a:tr>
              <a:tr h="563499">
                <a:tc>
                  <a:txBody>
                    <a:bodyPr/>
                    <a:lstStyle/>
                    <a:p>
                      <a:r>
                        <a:rPr kumimoji="1" lang="ja-JP" altLang="en-US" sz="1100" dirty="0" smtClean="0"/>
                        <a:t>外部状況監視タスク</a:t>
                      </a:r>
                      <a:endParaRPr kumimoji="1" lang="ja-JP" altLang="en-US" sz="1100" dirty="0"/>
                    </a:p>
                  </a:txBody>
                  <a:tcPr/>
                </a:tc>
                <a:tc>
                  <a:txBody>
                    <a:bodyPr/>
                    <a:lstStyle/>
                    <a:p>
                      <a:r>
                        <a:rPr kumimoji="1" lang="ja-JP" altLang="en-US" sz="1100" dirty="0" smtClean="0"/>
                        <a:t>２</a:t>
                      </a:r>
                      <a:endParaRPr kumimoji="1" lang="ja-JP" altLang="en-US" sz="1100" dirty="0"/>
                    </a:p>
                  </a:txBody>
                  <a:tcPr/>
                </a:tc>
                <a:tc>
                  <a:txBody>
                    <a:bodyPr/>
                    <a:lstStyle/>
                    <a:p>
                      <a:r>
                        <a:rPr kumimoji="1" lang="en-US" altLang="ja-JP" sz="1100" dirty="0" smtClean="0"/>
                        <a:t>50</a:t>
                      </a:r>
                      <a:endParaRPr kumimoji="1" lang="ja-JP" altLang="en-US" sz="1100" dirty="0"/>
                    </a:p>
                  </a:txBody>
                  <a:tcPr/>
                </a:tc>
                <a:tc>
                  <a:txBody>
                    <a:bodyPr/>
                    <a:lstStyle/>
                    <a:p>
                      <a:r>
                        <a:rPr kumimoji="1" lang="ja-JP" altLang="en-US" sz="1100" dirty="0" smtClean="0"/>
                        <a:t>外部状況は急激な変化をしない。</a:t>
                      </a:r>
                      <a:endParaRPr kumimoji="1" lang="ja-JP" altLang="en-US" sz="1100" dirty="0"/>
                    </a:p>
                  </a:txBody>
                  <a:tcPr/>
                </a:tc>
              </a:tr>
              <a:tr h="684624">
                <a:tc>
                  <a:txBody>
                    <a:bodyPr/>
                    <a:lstStyle/>
                    <a:p>
                      <a:r>
                        <a:rPr kumimoji="1" lang="ja-JP" altLang="en-US" sz="1100" dirty="0" smtClean="0"/>
                        <a:t>ログ送信</a:t>
                      </a:r>
                      <a:endParaRPr kumimoji="1" lang="ja-JP" altLang="en-US" sz="1100" dirty="0"/>
                    </a:p>
                  </a:txBody>
                  <a:tcPr/>
                </a:tc>
                <a:tc>
                  <a:txBody>
                    <a:bodyPr/>
                    <a:lstStyle/>
                    <a:p>
                      <a:r>
                        <a:rPr kumimoji="1" lang="ja-JP" altLang="en-US" sz="1100" dirty="0" smtClean="0"/>
                        <a:t>３</a:t>
                      </a:r>
                      <a:endParaRPr kumimoji="1" lang="ja-JP" altLang="en-US" sz="1100" dirty="0"/>
                    </a:p>
                  </a:txBody>
                  <a:tcPr/>
                </a:tc>
                <a:tc>
                  <a:txBody>
                    <a:bodyPr/>
                    <a:lstStyle/>
                    <a:p>
                      <a:r>
                        <a:rPr kumimoji="1" lang="en-US" altLang="ja-JP" sz="1100" dirty="0" smtClean="0"/>
                        <a:t>50</a:t>
                      </a:r>
                      <a:endParaRPr kumimoji="1" lang="ja-JP" altLang="en-US" sz="1100" dirty="0"/>
                    </a:p>
                  </a:txBody>
                  <a:tcPr/>
                </a:tc>
                <a:tc>
                  <a:txBody>
                    <a:bodyPr/>
                    <a:lstStyle/>
                    <a:p>
                      <a:r>
                        <a:rPr kumimoji="1" lang="ja-JP" altLang="en-US" sz="1100" dirty="0" smtClean="0"/>
                        <a:t>走行に直接関係しないため、優先度は一番低い。</a:t>
                      </a:r>
                      <a:endParaRPr kumimoji="1" lang="en-US" altLang="ja-JP" sz="1100" dirty="0" smtClean="0"/>
                    </a:p>
                  </a:txBody>
                  <a:tcPr/>
                </a:tc>
              </a:tr>
            </a:tbl>
          </a:graphicData>
        </a:graphic>
      </p:graphicFrame>
      <p:sp>
        <p:nvSpPr>
          <p:cNvPr id="35" name="テキスト ボックス 34"/>
          <p:cNvSpPr txBox="1"/>
          <p:nvPr/>
        </p:nvSpPr>
        <p:spPr>
          <a:xfrm>
            <a:off x="1502287" y="7346990"/>
            <a:ext cx="1946026" cy="161582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さらに</a:t>
            </a:r>
            <a:r>
              <a:rPr lang="ja-JP" altLang="en-US" sz="1100" dirty="0">
                <a:latin typeface="メイリオ" pitchFamily="50" charset="-128"/>
                <a:ea typeface="メイリオ" pitchFamily="50" charset="-128"/>
                <a:cs typeface="メイリオ" pitchFamily="50" charset="-128"/>
              </a:rPr>
              <a:t>これらの</a:t>
            </a:r>
            <a:r>
              <a:rPr kumimoji="1" lang="ja-JP" altLang="en-US" sz="1100" dirty="0" smtClean="0">
                <a:latin typeface="メイリオ" pitchFamily="50" charset="-128"/>
                <a:ea typeface="メイリオ" pitchFamily="50" charset="-128"/>
                <a:cs typeface="メイリオ" pitchFamily="50" charset="-128"/>
              </a:rPr>
              <a:t>設計方針を元に全体のタスク分割を検討</a:t>
            </a:r>
            <a:endParaRPr kumimoji="1"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①　オーバヘッドを考慮し、タスクの数は最小限に</a:t>
            </a:r>
            <a:endParaRPr lang="en-US" altLang="ja-JP" sz="1100" dirty="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②　駆動タスクへの影響を最小限に抑える。</a:t>
            </a:r>
            <a:endParaRPr kumimoji="1"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③　走行体の動作スピードを考慮した周期決定</a:t>
            </a:r>
            <a:endParaRPr kumimoji="1" lang="ja-JP" altLang="en-US" sz="1100" dirty="0">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3473762" y="7454712"/>
            <a:ext cx="2154529" cy="1492716"/>
          </a:xfrm>
          <a:prstGeom prst="rect">
            <a:avLst/>
          </a:prstGeom>
          <a:noFill/>
        </p:spPr>
        <p:txBody>
          <a:bodyPr wrap="square" rtlCol="0">
            <a:spAutoFit/>
          </a:bodyPr>
          <a:lstStyle/>
          <a:p>
            <a:r>
              <a:rPr lang="ja-JP" altLang="en-US" sz="1100" dirty="0">
                <a:latin typeface="メイリオ" pitchFamily="50" charset="-128"/>
                <a:ea typeface="メイリオ" pitchFamily="50" charset="-128"/>
                <a:cs typeface="メイリオ" pitchFamily="50" charset="-128"/>
              </a:rPr>
              <a:t>制約</a:t>
            </a:r>
            <a:endParaRPr kumimoji="1"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①　</a:t>
            </a:r>
            <a:r>
              <a:rPr lang="en-US" altLang="ja-JP" sz="1100" dirty="0" smtClean="0">
                <a:latin typeface="メイリオ" pitchFamily="50" charset="-128"/>
                <a:ea typeface="メイリオ" pitchFamily="50" charset="-128"/>
                <a:cs typeface="メイリオ" pitchFamily="50" charset="-128"/>
              </a:rPr>
              <a:t>API</a:t>
            </a:r>
            <a:r>
              <a:rPr lang="ja-JP" altLang="en-US" sz="1100" dirty="0" smtClean="0">
                <a:latin typeface="メイリオ" pitchFamily="50" charset="-128"/>
                <a:ea typeface="メイリオ" pitchFamily="50" charset="-128"/>
                <a:cs typeface="メイリオ" pitchFamily="50" charset="-128"/>
              </a:rPr>
              <a:t>の仕様上、倒立制御は</a:t>
            </a:r>
            <a:r>
              <a:rPr lang="en-US" altLang="ja-JP" sz="1100" dirty="0" smtClean="0">
                <a:latin typeface="メイリオ" pitchFamily="50" charset="-128"/>
                <a:ea typeface="メイリオ" pitchFamily="50" charset="-128"/>
                <a:cs typeface="メイリオ" pitchFamily="50" charset="-128"/>
              </a:rPr>
              <a:t>4ms</a:t>
            </a:r>
            <a:r>
              <a:rPr lang="ja-JP" altLang="en-US" sz="1100" dirty="0" smtClean="0">
                <a:latin typeface="メイリオ" pitchFamily="50" charset="-128"/>
                <a:ea typeface="メイリオ" pitchFamily="50" charset="-128"/>
                <a:cs typeface="メイリオ" pitchFamily="50" charset="-128"/>
              </a:rPr>
              <a:t>周期で実行しなければならない。</a:t>
            </a:r>
            <a:endParaRPr lang="en-US" altLang="ja-JP" sz="1100" dirty="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②　超音波センサの</a:t>
            </a:r>
            <a:r>
              <a:rPr lang="ja-JP" altLang="en-US" sz="1100" dirty="0" smtClean="0">
                <a:latin typeface="メイリオ" pitchFamily="50" charset="-128"/>
                <a:ea typeface="メイリオ" pitchFamily="50" charset="-128"/>
                <a:cs typeface="メイリオ" pitchFamily="50" charset="-128"/>
              </a:rPr>
              <a:t>特性上、</a:t>
            </a:r>
            <a:r>
              <a:rPr lang="en-US" altLang="ja-JP" sz="1100" dirty="0" smtClean="0">
                <a:latin typeface="メイリオ" pitchFamily="50" charset="-128"/>
                <a:ea typeface="メイリオ" pitchFamily="50" charset="-128"/>
                <a:cs typeface="メイリオ" pitchFamily="50" charset="-128"/>
              </a:rPr>
              <a:t>50m</a:t>
            </a:r>
            <a:r>
              <a:rPr lang="ja-JP" altLang="en-US" sz="1100" dirty="0" smtClean="0">
                <a:latin typeface="メイリオ" pitchFamily="50" charset="-128"/>
                <a:ea typeface="メイリオ" pitchFamily="50" charset="-128"/>
                <a:cs typeface="メイリオ" pitchFamily="50" charset="-128"/>
              </a:rPr>
              <a:t>周期以上でセンサ</a:t>
            </a:r>
            <a:r>
              <a:rPr lang="en-US" altLang="ja-JP" sz="1100" dirty="0" smtClean="0">
                <a:latin typeface="メイリオ" pitchFamily="50" charset="-128"/>
                <a:ea typeface="メイリオ" pitchFamily="50" charset="-128"/>
                <a:cs typeface="メイリオ" pitchFamily="50" charset="-128"/>
              </a:rPr>
              <a:t>API</a:t>
            </a:r>
            <a:r>
              <a:rPr lang="ja-JP" altLang="en-US" sz="1100" dirty="0" smtClean="0">
                <a:latin typeface="メイリオ" pitchFamily="50" charset="-128"/>
                <a:ea typeface="メイリオ" pitchFamily="50" charset="-128"/>
                <a:cs typeface="メイリオ" pitchFamily="50" charset="-128"/>
              </a:rPr>
              <a:t>にアクセスしなければならない。</a:t>
            </a:r>
            <a:endParaRPr lang="en-US" altLang="ja-JP" sz="1100" dirty="0" smtClean="0">
              <a:latin typeface="メイリオ" pitchFamily="50" charset="-128"/>
              <a:ea typeface="メイリオ" pitchFamily="50" charset="-128"/>
              <a:cs typeface="メイリオ" pitchFamily="50" charset="-128"/>
            </a:endParaRPr>
          </a:p>
          <a:p>
            <a:endParaRPr kumimoji="1" lang="ja-JP" altLang="en-US" sz="1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4393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1592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2134</TotalTime>
  <Words>385</Words>
  <Application>Microsoft Office PowerPoint</Application>
  <PresentationFormat>A3 297x420 mm</PresentationFormat>
  <Paragraphs>69</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34</cp:revision>
  <cp:lastPrinted>2012-09-07T00:42:03Z</cp:lastPrinted>
  <dcterms:created xsi:type="dcterms:W3CDTF">2012-09-03T09:45:52Z</dcterms:created>
  <dcterms:modified xsi:type="dcterms:W3CDTF">2012-09-07T05:21:19Z</dcterms:modified>
</cp:coreProperties>
</file>