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0" r:id="rId2"/>
    <p:sldId id="267" r:id="rId3"/>
    <p:sldId id="266" r:id="rId4"/>
    <p:sldId id="263" r:id="rId5"/>
    <p:sldId id="271" r:id="rId6"/>
    <p:sldId id="265" r:id="rId7"/>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00" autoAdjust="0"/>
    <p:restoredTop sz="99779" autoAdjust="0"/>
  </p:normalViewPr>
  <p:slideViewPr>
    <p:cSldViewPr>
      <p:cViewPr>
        <p:scale>
          <a:sx n="200" d="100"/>
          <a:sy n="200" d="100"/>
        </p:scale>
        <p:origin x="864" y="6402"/>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67107008"/>
        <c:axId val="93233152"/>
      </c:scatterChart>
      <c:valAx>
        <c:axId val="67107008"/>
        <c:scaling>
          <c:orientation val="minMax"/>
        </c:scaling>
        <c:delete val="1"/>
        <c:axPos val="b"/>
        <c:numFmt formatCode="General" sourceLinked="1"/>
        <c:majorTickMark val="out"/>
        <c:minorTickMark val="none"/>
        <c:tickLblPos val="nextTo"/>
        <c:crossAx val="93233152"/>
        <c:crosses val="autoZero"/>
        <c:crossBetween val="midCat"/>
      </c:valAx>
      <c:valAx>
        <c:axId val="93233152"/>
        <c:scaling>
          <c:orientation val="minMax"/>
        </c:scaling>
        <c:delete val="1"/>
        <c:axPos val="l"/>
        <c:numFmt formatCode="General" sourceLinked="1"/>
        <c:majorTickMark val="out"/>
        <c:minorTickMark val="none"/>
        <c:tickLblPos val="nextTo"/>
        <c:crossAx val="67107008"/>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31629056"/>
        <c:axId val="93237184"/>
      </c:lineChart>
      <c:catAx>
        <c:axId val="131629056"/>
        <c:scaling>
          <c:orientation val="minMax"/>
        </c:scaling>
        <c:delete val="1"/>
        <c:axPos val="b"/>
        <c:majorTickMark val="out"/>
        <c:minorTickMark val="none"/>
        <c:tickLblPos val="nextTo"/>
        <c:crossAx val="93237184"/>
        <c:crosses val="autoZero"/>
        <c:auto val="1"/>
        <c:lblAlgn val="ctr"/>
        <c:lblOffset val="100"/>
        <c:noMultiLvlLbl val="0"/>
      </c:catAx>
      <c:valAx>
        <c:axId val="93237184"/>
        <c:scaling>
          <c:orientation val="minMax"/>
        </c:scaling>
        <c:delete val="0"/>
        <c:axPos val="l"/>
        <c:majorGridlines/>
        <c:numFmt formatCode="General" sourceLinked="1"/>
        <c:majorTickMark val="out"/>
        <c:minorTickMark val="none"/>
        <c:tickLblPos val="nextTo"/>
        <c:crossAx val="131629056"/>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46400" cy="493713"/>
          </a:xfrm>
          <a:prstGeom prst="rect">
            <a:avLst/>
          </a:prstGeom>
        </p:spPr>
        <p:txBody>
          <a:bodyPr vert="horz" lIns="91437" tIns="45719" rIns="91437" bIns="4571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9" y="1"/>
            <a:ext cx="2946400" cy="493713"/>
          </a:xfrm>
          <a:prstGeom prst="rect">
            <a:avLst/>
          </a:prstGeom>
        </p:spPr>
        <p:txBody>
          <a:bodyPr vert="horz" lIns="91437" tIns="45719" rIns="91437" bIns="45719" rtlCol="0"/>
          <a:lstStyle>
            <a:lvl1pPr algn="r">
              <a:defRPr sz="1200"/>
            </a:lvl1pPr>
          </a:lstStyle>
          <a:p>
            <a:fld id="{813C8227-C5FA-4F90-9691-3E218BF9FA91}" type="datetimeFigureOut">
              <a:rPr kumimoji="1" lang="ja-JP" altLang="en-US" smtClean="0"/>
              <a:t>2012/9/10</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37" tIns="45719" rIns="91437" bIns="45719" rtlCol="0" anchor="ctr"/>
          <a:lstStyle/>
          <a:p>
            <a:endParaRPr lang="ja-JP" altLang="en-US"/>
          </a:p>
        </p:txBody>
      </p:sp>
      <p:sp>
        <p:nvSpPr>
          <p:cNvPr id="5" name="ノート プレースホルダー 4"/>
          <p:cNvSpPr>
            <a:spLocks noGrp="1"/>
          </p:cNvSpPr>
          <p:nvPr>
            <p:ph type="body" sz="quarter" idx="3"/>
          </p:nvPr>
        </p:nvSpPr>
        <p:spPr>
          <a:xfrm>
            <a:off x="679451" y="4689476"/>
            <a:ext cx="5438775" cy="4443413"/>
          </a:xfrm>
          <a:prstGeom prst="rect">
            <a:avLst/>
          </a:prstGeom>
        </p:spPr>
        <p:txBody>
          <a:bodyPr vert="horz" lIns="91437" tIns="45719" rIns="91437" bIns="45719"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37" tIns="45719" rIns="91437" bIns="4571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9" y="9377363"/>
            <a:ext cx="2946400" cy="493712"/>
          </a:xfrm>
          <a:prstGeom prst="rect">
            <a:avLst/>
          </a:prstGeom>
        </p:spPr>
        <p:txBody>
          <a:bodyPr vert="horz" lIns="91437" tIns="45719" rIns="91437" bIns="45719"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3</a:t>
            </a:fld>
            <a:endParaRPr kumimoji="1" lang="ja-JP" altLang="en-US"/>
          </a:p>
        </p:txBody>
      </p:sp>
    </p:spTree>
    <p:extLst>
      <p:ext uri="{BB962C8B-B14F-4D97-AF65-F5344CB8AC3E}">
        <p14:creationId xmlns:p14="http://schemas.microsoft.com/office/powerpoint/2010/main" val="3176452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5"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9" y="2982601"/>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8"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7"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6" y="206379"/>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8"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8"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8"/>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4" y="384498"/>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1" y="6169666"/>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1"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3"/>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7" y="2149163"/>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7"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5"/>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8"/>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6"/>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3"/>
          </p:nvPr>
        </p:nvSpPr>
        <p:spPr>
          <a:xfrm>
            <a:off x="4641282" y="8898896"/>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6"/>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1" y="4"/>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8"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4.emf"/><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6.xml"/><Relationship Id="rId5" Type="http://schemas.openxmlformats.org/officeDocument/2006/relationships/image" Target="../media/image15.emf"/><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emf"/><Relationship Id="rId7" Type="http://schemas.openxmlformats.org/officeDocument/2006/relationships/image" Target="../media/image21.png"/><Relationship Id="rId2" Type="http://schemas.openxmlformats.org/officeDocument/2006/relationships/image" Target="../media/image16.emf"/><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emf"/><Relationship Id="rId9" Type="http://schemas.openxmlformats.org/officeDocument/2006/relationships/image" Target="../media/image23.emf"/></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5.png"/><Relationship Id="rId15" Type="http://schemas.openxmlformats.org/officeDocument/2006/relationships/image" Target="../media/image26.png"/><Relationship Id="rId10" Type="http://schemas.openxmlformats.org/officeDocument/2006/relationships/image" Target="../media/image34.png"/><Relationship Id="rId4" Type="http://schemas.openxmlformats.org/officeDocument/2006/relationships/image" Target="../media/image24.png"/><Relationship Id="rId9" Type="http://schemas.openxmlformats.org/officeDocument/2006/relationships/image" Target="../media/image33.png"/><Relationship Id="rId1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1965" y="7580167"/>
            <a:ext cx="4180912" cy="11925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8183"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400" b="1" dirty="0">
                <a:latin typeface="+mn-ea"/>
              </a:rPr>
              <a:t>☆モデルの</a:t>
            </a:r>
            <a:r>
              <a:rPr lang="ja-JP" altLang="en-US" sz="1400" b="1" dirty="0" smtClean="0">
                <a:latin typeface="+mn-ea"/>
              </a:rPr>
              <a:t>概要</a:t>
            </a:r>
            <a:endParaRPr lang="en-US" altLang="ja-JP" sz="1400" b="1" dirty="0" smtClean="0">
              <a:latin typeface="+mn-ea"/>
            </a:endParaRPr>
          </a:p>
          <a:p>
            <a:pPr marL="481013" indent="-481013" defTabSz="1279525">
              <a:lnSpc>
                <a:spcPct val="80000"/>
              </a:lnSpc>
              <a:spcBef>
                <a:spcPct val="20000"/>
              </a:spcBef>
            </a:pPr>
            <a:r>
              <a:rPr lang="ja-JP" altLang="en-US" sz="1200" dirty="0" smtClean="0">
                <a:latin typeface="+mn-ea"/>
              </a:rPr>
              <a:t>  </a:t>
            </a:r>
            <a:r>
              <a:rPr lang="en-US" altLang="ja-JP" sz="1200" dirty="0" smtClean="0">
                <a:latin typeface="+mn-ea"/>
              </a:rPr>
              <a:t>	</a:t>
            </a:r>
            <a:r>
              <a:rPr lang="ja-JP" altLang="en-US" sz="1200" dirty="0" smtClean="0">
                <a:latin typeface="+mn-ea"/>
              </a:rPr>
              <a:t>　</a:t>
            </a:r>
            <a:r>
              <a:rPr lang="en-US" altLang="ja-JP" sz="1200" dirty="0" smtClean="0">
                <a:latin typeface="+mn-ea"/>
              </a:rPr>
              <a:t>UML</a:t>
            </a:r>
            <a:r>
              <a:rPr lang="ja-JP" altLang="en-US" sz="1200" dirty="0" smtClean="0">
                <a:latin typeface="+mn-ea"/>
              </a:rPr>
              <a:t>と</a:t>
            </a:r>
            <a:r>
              <a:rPr lang="en-US" altLang="ja-JP" sz="1200" dirty="0" err="1" smtClean="0">
                <a:latin typeface="+mn-ea"/>
              </a:rPr>
              <a:t>SysML</a:t>
            </a:r>
            <a:r>
              <a:rPr lang="ja-JP" altLang="en-US" sz="1200" dirty="0" smtClean="0">
                <a:latin typeface="+mn-ea"/>
              </a:rPr>
              <a:t>を用いてモデルを構成しました</a:t>
            </a:r>
            <a:r>
              <a:rPr lang="en-US" altLang="ja-JP" sz="1200" dirty="0" smtClean="0">
                <a:latin typeface="+mn-ea"/>
              </a:rPr>
              <a:t>.</a:t>
            </a:r>
            <a:r>
              <a:rPr lang="ja-JP" altLang="en-US" sz="1200" dirty="0" smtClean="0">
                <a:latin typeface="+mn-ea"/>
              </a:rPr>
              <a:t>大会における目標に対して要求図を用いて要素を抽出しました．要素の一つである区間について詳細な分析を</a:t>
            </a:r>
            <a:r>
              <a:rPr lang="en-US" altLang="ja-JP" sz="1200" dirty="0" smtClean="0">
                <a:latin typeface="+mn-ea"/>
              </a:rPr>
              <a:t>P.2</a:t>
            </a:r>
            <a:r>
              <a:rPr lang="ja-JP" altLang="en-US" sz="1200" dirty="0" smtClean="0">
                <a:latin typeface="+mn-ea"/>
              </a:rPr>
              <a:t>で行い</a:t>
            </a:r>
            <a:r>
              <a:rPr lang="en-US" altLang="ja-JP" sz="1200" dirty="0" smtClean="0">
                <a:latin typeface="+mn-ea"/>
              </a:rPr>
              <a:t>,</a:t>
            </a:r>
            <a:r>
              <a:rPr lang="ja-JP" altLang="en-US" sz="1200" dirty="0" smtClean="0">
                <a:latin typeface="+mn-ea"/>
              </a:rPr>
              <a:t>下図のパッケージ構成が導き出されました．パッケージ分けの詳細は</a:t>
            </a:r>
            <a:r>
              <a:rPr lang="en-US" altLang="ja-JP" sz="1200" dirty="0" smtClean="0">
                <a:latin typeface="+mn-ea"/>
              </a:rPr>
              <a:t>P2.</a:t>
            </a:r>
            <a:r>
              <a:rPr lang="ja-JP" altLang="en-US" sz="1200" dirty="0" smtClean="0">
                <a:latin typeface="+mn-ea"/>
              </a:rPr>
              <a:t>構造を参照</a:t>
            </a:r>
            <a:r>
              <a:rPr lang="en-US" altLang="ja-JP" sz="1200" dirty="0" smtClean="0">
                <a:latin typeface="+mn-ea"/>
              </a:rPr>
              <a:t>.</a:t>
            </a:r>
            <a:r>
              <a:rPr lang="ja-JP" altLang="en-US" sz="1200" dirty="0" smtClean="0">
                <a:latin typeface="+mn-ea"/>
              </a:rPr>
              <a:t>要求とパッケージ構成に基づいて構造を分析しました</a:t>
            </a:r>
            <a:r>
              <a:rPr lang="en-US" altLang="ja-JP" sz="1200" dirty="0" smtClean="0">
                <a:latin typeface="+mn-ea"/>
              </a:rPr>
              <a:t>.</a:t>
            </a:r>
            <a:r>
              <a:rPr lang="ja-JP" altLang="en-US" sz="1200" dirty="0" smtClean="0">
                <a:latin typeface="+mn-ea"/>
              </a:rPr>
              <a:t>区間の切り替えと駆動の振る舞いについて並行性設計を踏まえながら分析を行うことで実現可能性を検証しました．詳細は</a:t>
            </a:r>
            <a:r>
              <a:rPr lang="en-US" altLang="ja-JP" sz="1200" dirty="0" smtClean="0">
                <a:latin typeface="+mn-ea"/>
              </a:rPr>
              <a:t>P.</a:t>
            </a:r>
            <a:r>
              <a:rPr lang="ja-JP" altLang="en-US" sz="1200" dirty="0" smtClean="0">
                <a:latin typeface="+mn-ea"/>
              </a:rPr>
              <a:t>３振る舞い参照．難所</a:t>
            </a:r>
            <a:r>
              <a:rPr lang="ja-JP" altLang="en-US" sz="1200" dirty="0">
                <a:latin typeface="+mn-ea"/>
              </a:rPr>
              <a:t>を</a:t>
            </a:r>
            <a:r>
              <a:rPr lang="ja-JP" altLang="en-US" sz="1200" dirty="0" smtClean="0">
                <a:latin typeface="+mn-ea"/>
              </a:rPr>
              <a:t>どのように攻略すべきかを</a:t>
            </a:r>
            <a:r>
              <a:rPr lang="en-US" altLang="ja-JP" sz="1200" dirty="0" smtClean="0">
                <a:latin typeface="+mn-ea"/>
              </a:rPr>
              <a:t>4P.</a:t>
            </a:r>
            <a:r>
              <a:rPr lang="ja-JP" altLang="en-US" sz="1200" dirty="0" smtClean="0">
                <a:latin typeface="+mn-ea"/>
              </a:rPr>
              <a:t>に示し，そこで使われている主な要素技術について，</a:t>
            </a:r>
            <a:r>
              <a:rPr lang="en-US" altLang="ja-JP" sz="1200" dirty="0" smtClean="0">
                <a:latin typeface="+mn-ea"/>
              </a:rPr>
              <a:t>P.5</a:t>
            </a:r>
            <a:r>
              <a:rPr lang="ja-JP" altLang="en-US" sz="1200" dirty="0" smtClean="0">
                <a:latin typeface="+mn-ea"/>
              </a:rPr>
              <a:t>要素技術で示しました</a:t>
            </a:r>
            <a:r>
              <a:rPr lang="en-US" altLang="ja-JP" sz="1200" dirty="0">
                <a:latin typeface="+mn-ea"/>
              </a:rPr>
              <a:t>.</a:t>
            </a: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設計</a:t>
            </a:r>
            <a:r>
              <a:rPr lang="ja-JP" altLang="en-US" sz="1400" b="1" dirty="0" smtClean="0">
                <a:latin typeface="+mn-ea"/>
              </a:rPr>
              <a:t>思想</a:t>
            </a:r>
            <a:endParaRPr lang="en-US" altLang="ja-JP" sz="1400" b="1" dirty="0">
              <a:latin typeface="+mn-ea"/>
            </a:endParaRPr>
          </a:p>
          <a:p>
            <a:pPr marL="481013" indent="-481013" defTabSz="1279525">
              <a:lnSpc>
                <a:spcPct val="80000"/>
              </a:lnSpc>
              <a:spcBef>
                <a:spcPct val="20000"/>
              </a:spcBef>
            </a:pPr>
            <a:r>
              <a:rPr lang="en-US" altLang="ja-JP" sz="1600" b="1" dirty="0">
                <a:latin typeface="+mn-ea"/>
              </a:rPr>
              <a:t>	</a:t>
            </a:r>
            <a:r>
              <a:rPr lang="ja-JP" altLang="en-US" sz="1200" dirty="0" smtClean="0">
                <a:latin typeface="+mn-ea"/>
              </a:rPr>
              <a:t>パッケージ分けを開発の初期に行い，責務が分散しないように意識することにより，モデルに</a:t>
            </a:r>
            <a:r>
              <a:rPr lang="ja-JP" altLang="en-US" sz="1200" dirty="0">
                <a:latin typeface="+mn-ea"/>
              </a:rPr>
              <a:t>一貫性を</a:t>
            </a:r>
            <a:r>
              <a:rPr lang="ja-JP" altLang="en-US" sz="1200" dirty="0" smtClean="0">
                <a:latin typeface="+mn-ea"/>
              </a:rPr>
              <a:t>持たせました．双方向の関連を禁止しました</a:t>
            </a:r>
            <a:r>
              <a:rPr lang="en-US" altLang="ja-JP" sz="1200" dirty="0" smtClean="0">
                <a:latin typeface="+mn-ea"/>
              </a:rPr>
              <a:t>.</a:t>
            </a:r>
            <a:r>
              <a:rPr lang="ja-JP" altLang="en-US" sz="1200" dirty="0" smtClean="0">
                <a:latin typeface="+mn-ea"/>
              </a:rPr>
              <a:t>区間の切り替え通知はデザインパターンである</a:t>
            </a:r>
            <a:r>
              <a:rPr lang="en-US" altLang="ja-JP" sz="1200" dirty="0" smtClean="0">
                <a:latin typeface="+mn-ea"/>
              </a:rPr>
              <a:t>Observer</a:t>
            </a:r>
            <a:r>
              <a:rPr lang="ja-JP" altLang="en-US" sz="1200" dirty="0" smtClean="0">
                <a:latin typeface="+mn-ea"/>
              </a:rPr>
              <a:t>パターンを拡張した構成を用いることで双方向の関連を避けました．区間ごとにチームで分担して開発することにより開発スピードを上げ，結合は区間をつなげることのみで行えるので容易になりました．</a:t>
            </a: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モデルのここに注目！</a:t>
            </a:r>
          </a:p>
          <a:p>
            <a:pPr marL="481013" indent="-481013" defTabSz="1279525">
              <a:lnSpc>
                <a:spcPct val="80000"/>
              </a:lnSpc>
              <a:spcBef>
                <a:spcPct val="20000"/>
              </a:spcBef>
            </a:pPr>
            <a:r>
              <a:rPr lang="ja-JP" altLang="en-US" sz="1200" dirty="0">
                <a:latin typeface="+mn-ea"/>
              </a:rPr>
              <a:t>	</a:t>
            </a:r>
            <a:r>
              <a:rPr lang="ja-JP" altLang="en-US" sz="1200" dirty="0" smtClean="0">
                <a:latin typeface="+mn-ea"/>
              </a:rPr>
              <a:t>　</a:t>
            </a:r>
            <a:r>
              <a:rPr lang="en-US" altLang="ja-JP" sz="1200" dirty="0" smtClean="0">
                <a:latin typeface="+mn-ea"/>
              </a:rPr>
              <a:t>ET</a:t>
            </a:r>
            <a:r>
              <a:rPr lang="ja-JP" altLang="en-US" sz="1200" dirty="0">
                <a:latin typeface="+mn-ea"/>
              </a:rPr>
              <a:t>ロボコンはコースを分割した区間の</a:t>
            </a:r>
            <a:r>
              <a:rPr lang="ja-JP" altLang="en-US" sz="1200" dirty="0" smtClean="0">
                <a:latin typeface="+mn-ea"/>
              </a:rPr>
              <a:t>連続．その</a:t>
            </a:r>
            <a:r>
              <a:rPr lang="ja-JP" altLang="en-US" sz="1200" dirty="0">
                <a:latin typeface="+mn-ea"/>
              </a:rPr>
              <a:t>区間に応じた</a:t>
            </a:r>
            <a:r>
              <a:rPr lang="ja-JP" altLang="en-US" sz="1200" dirty="0" smtClean="0">
                <a:latin typeface="+mn-ea"/>
              </a:rPr>
              <a:t>パラメータと区間切替条件を</a:t>
            </a:r>
            <a:r>
              <a:rPr lang="ja-JP" altLang="en-US" sz="1200" dirty="0">
                <a:latin typeface="+mn-ea"/>
              </a:rPr>
              <a:t>設計すれば完走することが</a:t>
            </a:r>
            <a:r>
              <a:rPr lang="ja-JP" altLang="en-US" sz="1200" dirty="0" smtClean="0">
                <a:latin typeface="+mn-ea"/>
              </a:rPr>
              <a:t>できる．このコンセプトが読み取れる構造</a:t>
            </a:r>
            <a:r>
              <a:rPr lang="en-US" altLang="ja-JP" sz="1200" dirty="0">
                <a:latin typeface="+mn-ea"/>
              </a:rPr>
              <a:t>,</a:t>
            </a:r>
            <a:r>
              <a:rPr lang="ja-JP" altLang="en-US" sz="1200" dirty="0" smtClean="0">
                <a:latin typeface="+mn-ea"/>
              </a:rPr>
              <a:t>振る舞いになっています</a:t>
            </a:r>
            <a:r>
              <a:rPr lang="en-US" altLang="ja-JP" sz="1200" dirty="0" smtClean="0">
                <a:latin typeface="+mn-ea"/>
              </a:rPr>
              <a:t>.</a:t>
            </a:r>
            <a:r>
              <a:rPr lang="ja-JP" altLang="en-US" sz="1200" dirty="0" smtClean="0">
                <a:latin typeface="+mn-ea"/>
              </a:rPr>
              <a:t>そして，責務が明確に別れた単方向・疎結合な構造にご注目ください．</a:t>
            </a:r>
            <a:r>
              <a:rPr lang="en-US" altLang="ja-JP" sz="1800" dirty="0">
                <a:latin typeface="+mn-ea"/>
              </a:rPr>
              <a:t/>
            </a:r>
            <a:br>
              <a:rPr lang="en-US" altLang="ja-JP" sz="1800" dirty="0">
                <a:latin typeface="+mn-ea"/>
              </a:rPr>
            </a:br>
            <a:endParaRPr lang="en-US" altLang="ja-JP" sz="1600" dirty="0">
              <a:latin typeface="+mn-ea"/>
            </a:endParaRPr>
          </a:p>
          <a:p>
            <a:pPr marL="481013" indent="-481013" defTabSz="1279525">
              <a:lnSpc>
                <a:spcPct val="80000"/>
              </a:lnSpc>
              <a:spcBef>
                <a:spcPct val="20000"/>
              </a:spcBef>
            </a:pPr>
            <a:r>
              <a:rPr lang="ja-JP" altLang="en-US" sz="1400" b="1" dirty="0">
                <a:latin typeface="+mn-ea"/>
              </a:rPr>
              <a:t>☆追加課題への</a:t>
            </a:r>
            <a:r>
              <a:rPr lang="ja-JP" altLang="en-US" sz="1400" b="1" dirty="0" smtClean="0">
                <a:latin typeface="+mn-ea"/>
              </a:rPr>
              <a:t>取り組み</a:t>
            </a:r>
            <a:endParaRPr lang="en-US" altLang="ja-JP" sz="1400" b="1" dirty="0" smtClean="0">
              <a:latin typeface="+mn-ea"/>
            </a:endParaRPr>
          </a:p>
          <a:p>
            <a:pPr marL="481013" indent="-481013" defTabSz="1279525">
              <a:lnSpc>
                <a:spcPct val="80000"/>
              </a:lnSpc>
              <a:spcBef>
                <a:spcPct val="20000"/>
              </a:spcBef>
            </a:pPr>
            <a:r>
              <a:rPr lang="ja-JP" altLang="en-US" sz="1600" dirty="0">
                <a:latin typeface="+mn-ea"/>
              </a:rPr>
              <a:t>並行性</a:t>
            </a:r>
            <a:r>
              <a:rPr lang="ja-JP" altLang="en-US" sz="1600" dirty="0" smtClean="0">
                <a:latin typeface="+mn-ea"/>
              </a:rPr>
              <a:t>設計・要求モデルについて取り組みました．</a:t>
            </a:r>
            <a:r>
              <a:rPr lang="ja-JP" altLang="en-US" sz="1600" b="1" dirty="0">
                <a:latin typeface="+mn-ea"/>
              </a:rPr>
              <a:t>　</a:t>
            </a:r>
            <a:endParaRPr lang="en-US" altLang="ja-JP" sz="1600" b="1" dirty="0" smtClean="0">
              <a:latin typeface="+mn-ea"/>
            </a:endParaRPr>
          </a:p>
          <a:p>
            <a:pPr marL="481013" indent="-481013" defTabSz="1279525">
              <a:lnSpc>
                <a:spcPct val="80000"/>
              </a:lnSpc>
              <a:spcBef>
                <a:spcPct val="20000"/>
              </a:spcBef>
            </a:pPr>
            <a:r>
              <a:rPr lang="ja-JP" altLang="en-US" sz="1600" b="1" dirty="0" smtClean="0">
                <a:latin typeface="+mn-ea"/>
              </a:rPr>
              <a:t>・</a:t>
            </a:r>
            <a:r>
              <a:rPr lang="ja-JP" altLang="en-US" sz="1400" dirty="0" smtClean="0">
                <a:latin typeface="+mn-ea"/>
              </a:rPr>
              <a:t>並行性設計について</a:t>
            </a:r>
            <a:endParaRPr lang="en-US" altLang="ja-JP" sz="1400" dirty="0" smtClean="0">
              <a:latin typeface="+mn-ea"/>
            </a:endParaRPr>
          </a:p>
          <a:p>
            <a:r>
              <a:rPr lang="ja-JP" altLang="en-US" sz="1200" dirty="0" smtClean="0">
                <a:latin typeface="+mn-ea"/>
                <a:cs typeface="メイリオ" pitchFamily="50" charset="-128"/>
              </a:rPr>
              <a:t>設計指針</a:t>
            </a:r>
            <a:endParaRPr lang="en-US" altLang="ja-JP" sz="1200" dirty="0" smtClean="0">
              <a:latin typeface="+mn-ea"/>
              <a:cs typeface="メイリオ" pitchFamily="50" charset="-128"/>
            </a:endParaRPr>
          </a:p>
          <a:p>
            <a:r>
              <a:rPr lang="ja-JP" altLang="en-US" sz="1200" dirty="0" smtClean="0">
                <a:latin typeface="+mn-ea"/>
                <a:cs typeface="メイリオ" pitchFamily="50" charset="-128"/>
              </a:rPr>
              <a:t>走行体のバランス動作などのモータの駆動が一番優先するべきことです</a:t>
            </a:r>
            <a:r>
              <a:rPr lang="en-US" altLang="ja-JP" sz="1200" dirty="0">
                <a:latin typeface="+mn-ea"/>
                <a:cs typeface="メイリオ" pitchFamily="50" charset="-128"/>
              </a:rPr>
              <a:t>.</a:t>
            </a:r>
            <a:r>
              <a:rPr lang="ja-JP" altLang="en-US" sz="1200" dirty="0" smtClean="0">
                <a:latin typeface="+mn-ea"/>
                <a:cs typeface="メイリオ" pitchFamily="50" charset="-128"/>
              </a:rPr>
              <a:t>それに対して</a:t>
            </a:r>
            <a:r>
              <a:rPr lang="en-US" altLang="ja-JP" sz="1200" dirty="0" smtClean="0">
                <a:latin typeface="+mn-ea"/>
                <a:cs typeface="メイリオ" pitchFamily="50" charset="-128"/>
              </a:rPr>
              <a:t>,</a:t>
            </a:r>
            <a:r>
              <a:rPr lang="ja-JP" altLang="en-US" sz="1200" dirty="0" smtClean="0">
                <a:latin typeface="+mn-ea"/>
                <a:cs typeface="メイリオ" pitchFamily="50" charset="-128"/>
              </a:rPr>
              <a:t>区間の切替ははるかに遅い周期でも十分に性能は得られると考えました</a:t>
            </a:r>
            <a:r>
              <a:rPr lang="en-US" altLang="ja-JP" sz="1200" dirty="0" smtClean="0">
                <a:latin typeface="+mn-ea"/>
                <a:cs typeface="メイリオ" pitchFamily="50" charset="-128"/>
              </a:rPr>
              <a:t>.</a:t>
            </a:r>
            <a:r>
              <a:rPr lang="ja-JP" altLang="en-US" sz="1200" dirty="0" smtClean="0">
                <a:latin typeface="+mn-ea"/>
                <a:cs typeface="メイリオ" pitchFamily="50" charset="-128"/>
              </a:rPr>
              <a:t>その根拠の詳細は</a:t>
            </a:r>
            <a:r>
              <a:rPr lang="en-US" altLang="ja-JP" sz="1200" dirty="0" smtClean="0">
                <a:latin typeface="+mn-ea"/>
                <a:cs typeface="メイリオ" pitchFamily="50" charset="-128"/>
              </a:rPr>
              <a:t>P3.</a:t>
            </a:r>
            <a:r>
              <a:rPr lang="ja-JP" altLang="en-US" sz="1200" dirty="0" smtClean="0">
                <a:latin typeface="+mn-ea"/>
                <a:cs typeface="メイリオ" pitchFamily="50" charset="-128"/>
              </a:rPr>
              <a:t>振る舞い参照</a:t>
            </a:r>
            <a:r>
              <a:rPr lang="en-US" altLang="ja-JP" sz="1200" dirty="0" smtClean="0">
                <a:latin typeface="+mn-ea"/>
                <a:cs typeface="メイリオ" pitchFamily="50" charset="-128"/>
              </a:rPr>
              <a:t>.</a:t>
            </a:r>
            <a:r>
              <a:rPr lang="ja-JP" altLang="en-US" sz="1200" dirty="0" smtClean="0">
                <a:latin typeface="+mn-ea"/>
                <a:cs typeface="メイリオ" pitchFamily="50" charset="-128"/>
              </a:rPr>
              <a:t>よって駆動関連を一番高い優先度のタスクとし</a:t>
            </a:r>
            <a:r>
              <a:rPr lang="en-US" altLang="ja-JP" sz="1200" dirty="0" smtClean="0">
                <a:latin typeface="+mn-ea"/>
                <a:cs typeface="メイリオ" pitchFamily="50" charset="-128"/>
              </a:rPr>
              <a:t>,</a:t>
            </a:r>
            <a:r>
              <a:rPr lang="ja-JP" altLang="en-US" sz="1200" dirty="0" smtClean="0">
                <a:latin typeface="+mn-ea"/>
                <a:cs typeface="メイリオ" pitchFamily="50" charset="-128"/>
              </a:rPr>
              <a:t>それ以外は駆動よりも優先度が低いタスクとすることで</a:t>
            </a:r>
            <a:r>
              <a:rPr lang="en-US" altLang="ja-JP" sz="1200" dirty="0">
                <a:latin typeface="+mn-ea"/>
                <a:cs typeface="メイリオ" pitchFamily="50" charset="-128"/>
              </a:rPr>
              <a:t>,</a:t>
            </a:r>
            <a:r>
              <a:rPr lang="ja-JP" altLang="en-US" sz="1200" dirty="0" smtClean="0">
                <a:latin typeface="+mn-ea"/>
                <a:cs typeface="メイリオ" pitchFamily="50" charset="-128"/>
              </a:rPr>
              <a:t>駆動</a:t>
            </a:r>
            <a:r>
              <a:rPr lang="ja-JP" altLang="en-US" sz="1200" dirty="0">
                <a:latin typeface="+mn-ea"/>
                <a:cs typeface="メイリオ" pitchFamily="50" charset="-128"/>
              </a:rPr>
              <a:t>が求められる</a:t>
            </a:r>
            <a:r>
              <a:rPr lang="ja-JP" altLang="en-US" sz="1200" dirty="0" smtClean="0">
                <a:latin typeface="+mn-ea"/>
                <a:cs typeface="メイリオ" pitchFamily="50" charset="-128"/>
              </a:rPr>
              <a:t>周期で確実に行われるように設計しました．</a:t>
            </a:r>
            <a:endParaRPr lang="en-US" altLang="ja-JP" sz="1200" dirty="0" smtClean="0">
              <a:latin typeface="+mn-ea"/>
              <a:cs typeface="メイリオ" pitchFamily="50" charset="-128"/>
            </a:endParaRPr>
          </a:p>
          <a:p>
            <a:r>
              <a:rPr lang="ja-JP" altLang="en-US" sz="1200" dirty="0" smtClean="0">
                <a:latin typeface="+mn-ea"/>
                <a:cs typeface="メイリオ" pitchFamily="50" charset="-128"/>
              </a:rPr>
              <a:t>なお</a:t>
            </a:r>
            <a:r>
              <a:rPr lang="en-US" altLang="ja-JP" sz="1200" dirty="0" smtClean="0">
                <a:latin typeface="+mn-ea"/>
                <a:cs typeface="メイリオ" pitchFamily="50" charset="-128"/>
              </a:rPr>
              <a:t>,</a:t>
            </a:r>
            <a:r>
              <a:rPr lang="ja-JP" altLang="en-US" sz="1200" dirty="0" smtClean="0">
                <a:latin typeface="+mn-ea"/>
                <a:cs typeface="メイリオ" pitchFamily="50" charset="-128"/>
              </a:rPr>
              <a:t>タスクの構造を示すために２つのステレオタイプを用いました</a:t>
            </a:r>
            <a:r>
              <a:rPr lang="en-US" altLang="ja-JP" sz="1200" dirty="0" smtClean="0">
                <a:latin typeface="+mn-ea"/>
                <a:cs typeface="メイリオ" pitchFamily="50" charset="-128"/>
              </a:rPr>
              <a:t>.</a:t>
            </a:r>
            <a:r>
              <a:rPr lang="ja-JP" altLang="en-US" sz="1200" dirty="0" smtClean="0">
                <a:latin typeface="+mn-ea"/>
                <a:cs typeface="メイリオ" pitchFamily="50" charset="-128"/>
              </a:rPr>
              <a:t>採用する</a:t>
            </a:r>
            <a:r>
              <a:rPr lang="en-US" altLang="ja-JP" sz="1200" dirty="0" smtClean="0">
                <a:latin typeface="+mn-ea"/>
                <a:cs typeface="メイリオ" pitchFamily="50" charset="-128"/>
              </a:rPr>
              <a:t>RTOS</a:t>
            </a:r>
            <a:r>
              <a:rPr lang="ja-JP" altLang="en-US" sz="1200" dirty="0" err="1" smtClean="0">
                <a:latin typeface="+mn-ea"/>
                <a:cs typeface="メイリオ" pitchFamily="50" charset="-128"/>
              </a:rPr>
              <a:t>の提</a:t>
            </a:r>
            <a:r>
              <a:rPr lang="ja-JP" altLang="en-US" sz="1200" dirty="0" smtClean="0">
                <a:latin typeface="+mn-ea"/>
                <a:cs typeface="メイリオ" pitchFamily="50" charset="-128"/>
              </a:rPr>
              <a:t>供する機能を</a:t>
            </a:r>
            <a:r>
              <a:rPr lang="en-US" altLang="ja-JP" sz="1200" dirty="0" err="1" smtClean="0">
                <a:latin typeface="+mn-ea"/>
                <a:cs typeface="メイリオ" pitchFamily="50" charset="-128"/>
              </a:rPr>
              <a:t>nxtOSEK</a:t>
            </a:r>
            <a:r>
              <a:rPr lang="en-US" altLang="ja-JP" sz="1200" dirty="0" smtClean="0">
                <a:latin typeface="+mn-ea"/>
                <a:cs typeface="メイリオ" pitchFamily="50" charset="-128"/>
              </a:rPr>
              <a:t>,</a:t>
            </a:r>
            <a:r>
              <a:rPr lang="ja-JP" altLang="en-US" sz="1200" dirty="0" smtClean="0">
                <a:latin typeface="+mn-ea"/>
                <a:cs typeface="メイリオ" pitchFamily="50" charset="-128"/>
              </a:rPr>
              <a:t>ひとつひとつのタスクを</a:t>
            </a:r>
            <a:r>
              <a:rPr lang="en-US" altLang="ja-JP" sz="1200" dirty="0" smtClean="0">
                <a:latin typeface="+mn-ea"/>
                <a:cs typeface="メイリオ" pitchFamily="50" charset="-128"/>
              </a:rPr>
              <a:t>TASK</a:t>
            </a:r>
            <a:r>
              <a:rPr lang="ja-JP" altLang="en-US" sz="1200" dirty="0" smtClean="0">
                <a:latin typeface="+mn-ea"/>
                <a:cs typeface="メイリオ" pitchFamily="50" charset="-128"/>
              </a:rPr>
              <a:t>としました</a:t>
            </a:r>
            <a:r>
              <a:rPr lang="en-US" altLang="ja-JP" sz="1200" dirty="0" smtClean="0">
                <a:latin typeface="+mn-ea"/>
                <a:cs typeface="メイリオ" pitchFamily="50" charset="-128"/>
              </a:rPr>
              <a:t>.</a:t>
            </a:r>
          </a:p>
          <a:p>
            <a:endParaRPr lang="en-US" altLang="ja-JP" sz="1200" dirty="0">
              <a:latin typeface="+mn-ea"/>
              <a:cs typeface="メイリオ" pitchFamily="50" charset="-128"/>
            </a:endParaRPr>
          </a:p>
          <a:p>
            <a:r>
              <a:rPr lang="ja-JP" altLang="en-US" sz="1200" dirty="0" smtClean="0">
                <a:latin typeface="+mn-ea"/>
                <a:cs typeface="メイリオ" pitchFamily="50" charset="-128"/>
              </a:rPr>
              <a:t>・</a:t>
            </a:r>
            <a:r>
              <a:rPr lang="ja-JP" altLang="en-US" sz="1400" dirty="0" smtClean="0">
                <a:latin typeface="+mn-ea"/>
                <a:cs typeface="メイリオ" pitchFamily="50" charset="-128"/>
              </a:rPr>
              <a:t>要求モデルについて</a:t>
            </a:r>
            <a:endParaRPr lang="en-US" altLang="ja-JP" sz="1400" dirty="0" smtClean="0">
              <a:latin typeface="+mn-ea"/>
              <a:cs typeface="メイリオ" pitchFamily="50" charset="-128"/>
            </a:endParaRPr>
          </a:p>
          <a:p>
            <a:r>
              <a:rPr lang="ja-JP" altLang="en-US" sz="1200" dirty="0" smtClean="0">
                <a:latin typeface="+mn-ea"/>
                <a:cs typeface="メイリオ" pitchFamily="50" charset="-128"/>
              </a:rPr>
              <a:t>大会における目標について</a:t>
            </a:r>
            <a:r>
              <a:rPr lang="en-US" altLang="ja-JP" sz="1200" dirty="0" err="1" smtClean="0">
                <a:latin typeface="+mn-ea"/>
                <a:cs typeface="メイリオ" pitchFamily="50" charset="-128"/>
              </a:rPr>
              <a:t>SysML</a:t>
            </a:r>
            <a:r>
              <a:rPr lang="ja-JP" altLang="en-US" sz="1200" dirty="0" smtClean="0">
                <a:latin typeface="+mn-ea"/>
                <a:cs typeface="メイリオ" pitchFamily="50" charset="-128"/>
              </a:rPr>
              <a:t>の要求図を使って分析しました．そこから機能要件，非機能要件を洗い出して，構造，振る舞い，走行戦略で使われる技術要素を導きだしました．</a:t>
            </a:r>
            <a:endParaRPr lang="en-US" altLang="ja-JP" sz="1200" dirty="0" smtClean="0">
              <a:latin typeface="+mn-ea"/>
              <a:cs typeface="メイリオ" pitchFamily="50" charset="-128"/>
            </a:endParaRPr>
          </a:p>
        </p:txBody>
      </p:sp>
      <p:sp>
        <p:nvSpPr>
          <p:cNvPr id="26" name="Rectangle 3"/>
          <p:cNvSpPr>
            <a:spLocks noChangeArrowheads="1"/>
          </p:cNvSpPr>
          <p:nvPr/>
        </p:nvSpPr>
        <p:spPr bwMode="auto">
          <a:xfrm>
            <a:off x="993490"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latin typeface="+mn-ea"/>
              </a:rPr>
              <a:t>☆</a:t>
            </a:r>
            <a:r>
              <a:rPr lang="ja-JP" altLang="en-US" sz="2000" b="1" dirty="0">
                <a:latin typeface="+mn-ea"/>
              </a:rPr>
              <a:t>チーム</a:t>
            </a:r>
            <a:r>
              <a:rPr lang="ja-JP" altLang="en-US" sz="2000" b="1" dirty="0" smtClean="0">
                <a:latin typeface="+mn-ea"/>
              </a:rPr>
              <a:t>紹介</a:t>
            </a:r>
            <a:endParaRPr lang="en-US" altLang="ja-JP" sz="1800" b="1" dirty="0">
              <a:latin typeface="+mn-ea"/>
            </a:endParaRPr>
          </a:p>
          <a:p>
            <a:pPr marL="481013" indent="-481013" defTabSz="1279525">
              <a:lnSpc>
                <a:spcPct val="80000"/>
              </a:lnSpc>
              <a:spcBef>
                <a:spcPct val="20000"/>
              </a:spcBef>
            </a:pPr>
            <a:endParaRPr lang="en-US" altLang="ja-JP" sz="1100" b="1" dirty="0">
              <a:latin typeface="+mn-ea"/>
            </a:endParaRPr>
          </a:p>
          <a:p>
            <a:pPr marL="481013" indent="-481013" defTabSz="1279525">
              <a:lnSpc>
                <a:spcPct val="80000"/>
              </a:lnSpc>
              <a:spcBef>
                <a:spcPct val="20000"/>
              </a:spcBef>
            </a:pPr>
            <a:r>
              <a:rPr lang="ja-JP" altLang="en-US" sz="1100" b="1" dirty="0" smtClean="0">
                <a:latin typeface="+mn-ea"/>
              </a:rPr>
              <a:t>　　　</a:t>
            </a:r>
            <a:r>
              <a:rPr lang="ja-JP" altLang="en-US" sz="1600" b="1" dirty="0" smtClean="0">
                <a:latin typeface="+mn-ea"/>
              </a:rPr>
              <a:t>　</a:t>
            </a:r>
            <a:r>
              <a:rPr lang="ja-JP" altLang="en-US" sz="1600" dirty="0" smtClean="0">
                <a:latin typeface="+mn-ea"/>
              </a:rPr>
              <a:t>高専の３年生から７年生（専攻科２年生）７名で構成幅広い年代のチームです</a:t>
            </a:r>
            <a:r>
              <a:rPr lang="en-US" altLang="ja-JP" sz="1600" dirty="0" smtClean="0">
                <a:latin typeface="+mn-ea"/>
              </a:rPr>
              <a:t>.</a:t>
            </a:r>
            <a:r>
              <a:rPr lang="ja-JP" altLang="en-US" sz="1600" dirty="0" smtClean="0">
                <a:latin typeface="+mn-ea"/>
              </a:rPr>
              <a:t>所属学科もバラバラで</a:t>
            </a:r>
            <a:r>
              <a:rPr lang="en-US" altLang="ja-JP" sz="1600" dirty="0" smtClean="0">
                <a:latin typeface="+mn-ea"/>
              </a:rPr>
              <a:t>,</a:t>
            </a:r>
            <a:r>
              <a:rPr lang="ja-JP" altLang="en-US" sz="1600" dirty="0" smtClean="0">
                <a:latin typeface="+mn-ea"/>
              </a:rPr>
              <a:t>異なるバックグランドを持ったメンバーがお互いに補い合いながら取り組んできました</a:t>
            </a:r>
            <a:r>
              <a:rPr lang="en-US" altLang="ja-JP" sz="1600" dirty="0" smtClean="0">
                <a:latin typeface="+mn-ea"/>
              </a:rPr>
              <a:t>.</a:t>
            </a:r>
            <a:r>
              <a:rPr lang="ja-JP" altLang="en-US" sz="1600" dirty="0" smtClean="0">
                <a:latin typeface="+mn-ea"/>
              </a:rPr>
              <a:t>昨年度に続き今年２度目のチャレンジです</a:t>
            </a:r>
            <a:r>
              <a:rPr lang="en-US" altLang="ja-JP" sz="1600" dirty="0" smtClean="0">
                <a:latin typeface="+mn-ea"/>
              </a:rPr>
              <a:t>.</a:t>
            </a:r>
            <a:r>
              <a:rPr lang="ja-JP" altLang="en-US" sz="1600" dirty="0" smtClean="0">
                <a:latin typeface="+mn-ea"/>
              </a:rPr>
              <a:t>昨年度</a:t>
            </a:r>
            <a:r>
              <a:rPr lang="ja-JP" altLang="en-US" sz="1600" dirty="0">
                <a:latin typeface="+mn-ea"/>
              </a:rPr>
              <a:t>の</a:t>
            </a:r>
            <a:r>
              <a:rPr lang="ja-JP" altLang="en-US" sz="1600" dirty="0" smtClean="0">
                <a:latin typeface="+mn-ea"/>
              </a:rPr>
              <a:t>経験を活かし，モデル</a:t>
            </a:r>
            <a:r>
              <a:rPr lang="en-US" altLang="ja-JP" sz="1600" dirty="0">
                <a:latin typeface="+mn-ea"/>
              </a:rPr>
              <a:t>,</a:t>
            </a:r>
            <a:r>
              <a:rPr lang="ja-JP" altLang="en-US" sz="1600" dirty="0" smtClean="0">
                <a:latin typeface="+mn-ea"/>
              </a:rPr>
              <a:t>走行共にパワーアップしました</a:t>
            </a:r>
            <a:r>
              <a:rPr lang="en-US" altLang="ja-JP" sz="1600" dirty="0" smtClean="0">
                <a:latin typeface="+mn-ea"/>
              </a:rPr>
              <a:t>.</a:t>
            </a:r>
            <a:r>
              <a:rPr lang="ja-JP" altLang="en-US" sz="1600" dirty="0" smtClean="0">
                <a:latin typeface="+mn-ea"/>
              </a:rPr>
              <a:t> チーム名の由来説明？こんなチームで大会に望みます．</a:t>
            </a:r>
            <a:endParaRPr lang="en-US" altLang="ja-JP" sz="1100" dirty="0">
              <a:latin typeface="+mn-ea"/>
            </a:endParaRPr>
          </a:p>
          <a:p>
            <a:pPr marL="481013" indent="-481013" defTabSz="1279525">
              <a:lnSpc>
                <a:spcPct val="80000"/>
              </a:lnSpc>
              <a:spcBef>
                <a:spcPct val="20000"/>
              </a:spcBef>
            </a:pPr>
            <a:r>
              <a:rPr lang="en-US" altLang="ja-JP" sz="1800" dirty="0" smtClean="0">
                <a:latin typeface="+mn-ea"/>
              </a:rPr>
              <a:t>	</a:t>
            </a:r>
          </a:p>
          <a:p>
            <a:pPr marL="481013" indent="-481013" defTabSz="1279525">
              <a:lnSpc>
                <a:spcPct val="80000"/>
              </a:lnSpc>
              <a:spcBef>
                <a:spcPct val="20000"/>
              </a:spcBef>
            </a:pPr>
            <a:r>
              <a:rPr lang="ja-JP" altLang="en-US" sz="1800" b="1" dirty="0" smtClean="0">
                <a:latin typeface="+mn-ea"/>
              </a:rPr>
              <a:t>☆組込み，そして</a:t>
            </a:r>
            <a:r>
              <a:rPr lang="ja-JP" altLang="en-US" sz="1800" b="1" dirty="0">
                <a:latin typeface="+mn-ea"/>
              </a:rPr>
              <a:t>モデリングの未来へ一言</a:t>
            </a:r>
          </a:p>
          <a:p>
            <a:pPr marL="481013" indent="-481013" defTabSz="1279525">
              <a:lnSpc>
                <a:spcPct val="80000"/>
              </a:lnSpc>
              <a:spcBef>
                <a:spcPct val="20000"/>
              </a:spcBef>
            </a:pPr>
            <a:r>
              <a:rPr lang="en-US" altLang="ja-JP" sz="1600" dirty="0">
                <a:latin typeface="+mn-ea"/>
              </a:rPr>
              <a:t>	</a:t>
            </a:r>
            <a:r>
              <a:rPr lang="ja-JP" altLang="en-US" sz="1600" dirty="0" smtClean="0">
                <a:latin typeface="+mn-ea"/>
              </a:rPr>
              <a:t>　モデリングの根底に流れる重要な考え方のひとつは「抽象化思考」です．これは新しい</a:t>
            </a:r>
            <a:r>
              <a:rPr lang="ja-JP" altLang="en-US" sz="1600" dirty="0">
                <a:latin typeface="+mn-ea"/>
              </a:rPr>
              <a:t>技術</a:t>
            </a:r>
            <a:r>
              <a:rPr lang="ja-JP" altLang="en-US" sz="1600" dirty="0" smtClean="0">
                <a:latin typeface="+mn-ea"/>
              </a:rPr>
              <a:t>がどんどん登場しても廃れることなく常に通用する技術です．組込みシステム</a:t>
            </a:r>
            <a:r>
              <a:rPr lang="ja-JP" altLang="en-US" sz="1600" dirty="0">
                <a:latin typeface="+mn-ea"/>
              </a:rPr>
              <a:t>が肥大化する</a:t>
            </a:r>
            <a:r>
              <a:rPr lang="ja-JP" altLang="en-US" sz="1600" dirty="0" smtClean="0">
                <a:latin typeface="+mn-ea"/>
              </a:rPr>
              <a:t>昨今，この技術を手に入れることは，当然の流れと言えます．若手社会人や学生が参加するこのコンテストを通してこの武器が広く日本に普及すれば，組み込み業界だけ</a:t>
            </a:r>
            <a:r>
              <a:rPr lang="ja-JP" altLang="en-US" sz="1600" dirty="0">
                <a:latin typeface="+mn-ea"/>
              </a:rPr>
              <a:t>で</a:t>
            </a:r>
            <a:r>
              <a:rPr lang="ja-JP" altLang="en-US" sz="1600" dirty="0" smtClean="0">
                <a:latin typeface="+mn-ea"/>
              </a:rPr>
              <a:t>なく，すべて</a:t>
            </a:r>
            <a:r>
              <a:rPr lang="ja-JP" altLang="en-US" sz="1600" dirty="0">
                <a:latin typeface="+mn-ea"/>
              </a:rPr>
              <a:t>のエンジニアが</a:t>
            </a:r>
            <a:r>
              <a:rPr lang="ja-JP" altLang="en-US" sz="1600" dirty="0" smtClean="0">
                <a:latin typeface="+mn-ea"/>
              </a:rPr>
              <a:t>ハッピーになれる</a:t>
            </a:r>
            <a:r>
              <a:rPr lang="ja-JP" altLang="en-US" sz="1600" dirty="0">
                <a:latin typeface="+mn-ea"/>
              </a:rPr>
              <a:t>未来</a:t>
            </a:r>
            <a:r>
              <a:rPr lang="ja-JP" altLang="en-US" sz="1600" dirty="0" smtClean="0">
                <a:latin typeface="+mn-ea"/>
              </a:rPr>
              <a:t>が待っている</a:t>
            </a:r>
            <a:r>
              <a:rPr lang="ja-JP" altLang="en-US" sz="1600" dirty="0">
                <a:latin typeface="+mn-ea"/>
              </a:rPr>
              <a:t>はず</a:t>
            </a:r>
            <a:r>
              <a:rPr lang="ja-JP" altLang="en-US" sz="1600" dirty="0" smtClean="0">
                <a:latin typeface="+mn-ea"/>
              </a:rPr>
              <a:t>です．学生らしく・・・</a:t>
            </a:r>
            <a:endParaRPr lang="ja-JP" altLang="en-US" sz="1600" b="1" dirty="0">
              <a:latin typeface="+mn-ea"/>
            </a:endParaRPr>
          </a:p>
          <a:p>
            <a:pPr marL="481013" indent="-481013" defTabSz="1279525">
              <a:lnSpc>
                <a:spcPct val="80000"/>
              </a:lnSpc>
              <a:spcBef>
                <a:spcPct val="20000"/>
              </a:spcBef>
            </a:pPr>
            <a:endParaRPr lang="ja-JP" altLang="en-US" sz="1600" b="1" dirty="0">
              <a:latin typeface="+mn-ea"/>
            </a:endParaRPr>
          </a:p>
          <a:p>
            <a:pPr marL="481013" indent="-481013" defTabSz="1279525">
              <a:lnSpc>
                <a:spcPct val="80000"/>
              </a:lnSpc>
              <a:spcBef>
                <a:spcPct val="20000"/>
              </a:spcBef>
            </a:pPr>
            <a:r>
              <a:rPr lang="ja-JP" altLang="en-US" sz="1800" b="1" dirty="0">
                <a:latin typeface="+mn-ea"/>
              </a:rPr>
              <a:t>☆コンテストにかける</a:t>
            </a:r>
            <a:r>
              <a:rPr lang="ja-JP" altLang="en-US" sz="1800" b="1" dirty="0" smtClean="0">
                <a:latin typeface="+mn-ea"/>
              </a:rPr>
              <a:t>意気込み，アピール</a:t>
            </a:r>
            <a:endParaRPr lang="en-US" altLang="ja-JP" sz="1800" b="1" dirty="0" smtClean="0">
              <a:latin typeface="+mn-ea"/>
            </a:endParaRPr>
          </a:p>
          <a:p>
            <a:pPr marL="481013" indent="-481013" defTabSz="1279525">
              <a:lnSpc>
                <a:spcPct val="80000"/>
              </a:lnSpc>
              <a:spcBef>
                <a:spcPct val="20000"/>
              </a:spcBef>
            </a:pPr>
            <a:endParaRPr lang="ja-JP" altLang="en-US" sz="1800" b="1" dirty="0">
              <a:latin typeface="+mn-ea"/>
            </a:endParaRPr>
          </a:p>
          <a:p>
            <a:pPr marL="481013" indent="-481013" defTabSz="1279525">
              <a:lnSpc>
                <a:spcPct val="80000"/>
              </a:lnSpc>
              <a:spcBef>
                <a:spcPct val="20000"/>
              </a:spcBef>
            </a:pPr>
            <a:r>
              <a:rPr lang="en-US" altLang="ja-JP" sz="1800" dirty="0">
                <a:latin typeface="+mn-ea"/>
              </a:rPr>
              <a:t>	</a:t>
            </a:r>
            <a:r>
              <a:rPr lang="ja-JP" altLang="en-US" sz="1800" dirty="0">
                <a:latin typeface="+mn-ea"/>
              </a:rPr>
              <a:t>　</a:t>
            </a:r>
            <a:r>
              <a:rPr lang="ja-JP" altLang="en-US" sz="1600" dirty="0" smtClean="0">
                <a:latin typeface="+mn-ea"/>
              </a:rPr>
              <a:t>昨年</a:t>
            </a:r>
            <a:r>
              <a:rPr lang="ja-JP" altLang="en-US" sz="1600" dirty="0">
                <a:latin typeface="+mn-ea"/>
              </a:rPr>
              <a:t>果たせなかった悲願の全国大会出場</a:t>
            </a:r>
            <a:r>
              <a:rPr lang="ja-JP" altLang="en-US" sz="1600" dirty="0" smtClean="0">
                <a:latin typeface="+mn-ea"/>
              </a:rPr>
              <a:t>を</a:t>
            </a:r>
            <a:endParaRPr lang="en-US" altLang="ja-JP" sz="1600" dirty="0" smtClean="0">
              <a:latin typeface="+mn-ea"/>
            </a:endParaRPr>
          </a:p>
          <a:p>
            <a:pPr marL="481013" indent="-481013" defTabSz="1279525">
              <a:lnSpc>
                <a:spcPct val="80000"/>
              </a:lnSpc>
              <a:spcBef>
                <a:spcPct val="20000"/>
              </a:spcBef>
            </a:pPr>
            <a:r>
              <a:rPr lang="en-US" altLang="ja-JP" sz="1600" dirty="0">
                <a:latin typeface="+mn-ea"/>
              </a:rPr>
              <a:t>	</a:t>
            </a:r>
            <a:r>
              <a:rPr lang="ja-JP" altLang="en-US" sz="1600" dirty="0" smtClean="0">
                <a:latin typeface="+mn-ea"/>
              </a:rPr>
              <a:t>果たします！！</a:t>
            </a:r>
            <a:r>
              <a:rPr lang="en-US" altLang="ja-JP" sz="1600" dirty="0" smtClean="0">
                <a:latin typeface="+mn-ea"/>
              </a:rPr>
              <a:t/>
            </a:r>
            <a:br>
              <a:rPr lang="en-US" altLang="ja-JP" sz="1600" dirty="0" smtClean="0">
                <a:latin typeface="+mn-ea"/>
              </a:rPr>
            </a:br>
            <a:r>
              <a:rPr lang="ja-JP" altLang="en-US" sz="1600" dirty="0" smtClean="0">
                <a:latin typeface="+mn-ea"/>
              </a:rPr>
              <a:t>　高専で</a:t>
            </a:r>
            <a:r>
              <a:rPr lang="en-US" altLang="ja-JP" sz="1600" dirty="0" smtClean="0">
                <a:latin typeface="+mn-ea"/>
              </a:rPr>
              <a:t>15</a:t>
            </a:r>
            <a:r>
              <a:rPr lang="ja-JP" altLang="en-US" sz="1600" dirty="0" smtClean="0">
                <a:latin typeface="+mn-ea"/>
              </a:rPr>
              <a:t>歳から受けた教育をベースにした高専生</a:t>
            </a:r>
            <a:r>
              <a:rPr lang="ja-JP" altLang="en-US" sz="1600" dirty="0">
                <a:latin typeface="+mn-ea"/>
              </a:rPr>
              <a:t>の実力</a:t>
            </a:r>
            <a:r>
              <a:rPr lang="ja-JP" altLang="en-US" sz="1600" dirty="0" smtClean="0">
                <a:latin typeface="+mn-ea"/>
              </a:rPr>
              <a:t>をお見せします！</a:t>
            </a:r>
            <a:endParaRPr lang="en-US" altLang="ja-JP" sz="1900" dirty="0">
              <a:latin typeface="+mn-ea"/>
            </a:endParaRPr>
          </a:p>
        </p:txBody>
      </p:sp>
      <p:sp>
        <p:nvSpPr>
          <p:cNvPr id="10" name="Rectangle 4"/>
          <p:cNvSpPr>
            <a:spLocks noChangeArrowheads="1"/>
          </p:cNvSpPr>
          <p:nvPr/>
        </p:nvSpPr>
        <p:spPr bwMode="auto">
          <a:xfrm>
            <a:off x="5639992"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5149" y="2904024"/>
            <a:ext cx="1851347" cy="117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940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680226" y="1602630"/>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flipH="1">
            <a:off x="8808343" y="6383042"/>
            <a:ext cx="1" cy="321816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3"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200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1881356947"/>
              </p:ext>
            </p:extLst>
          </p:nvPr>
        </p:nvGraphicFramePr>
        <p:xfrm>
          <a:off x="4811106" y="6888832"/>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1"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81" y="1922402"/>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6" y="2424337"/>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0" y="6344485"/>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5" name="角丸四角形吹き出し 54"/>
          <p:cNvSpPr/>
          <p:nvPr/>
        </p:nvSpPr>
        <p:spPr>
          <a:xfrm>
            <a:off x="819907" y="4080520"/>
            <a:ext cx="1542654" cy="864096"/>
          </a:xfrm>
          <a:prstGeom prst="wedgeRoundRectCallout">
            <a:avLst>
              <a:gd name="adj1" fmla="val 39564"/>
              <a:gd name="adj2" fmla="val 84875"/>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要求から導かれた要素技術</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en-US" altLang="ja-JP" sz="1200" dirty="0" smtClean="0">
                <a:latin typeface="メイリオ" pitchFamily="50" charset="-128"/>
                <a:ea typeface="メイリオ" pitchFamily="50" charset="-128"/>
                <a:cs typeface="メイリオ" pitchFamily="50" charset="-128"/>
              </a:rPr>
              <a:t>P.5</a:t>
            </a:r>
            <a:r>
              <a:rPr lang="ja-JP" altLang="en-US" sz="1200" dirty="0" smtClean="0">
                <a:latin typeface="メイリオ" pitchFamily="50" charset="-128"/>
                <a:ea typeface="メイリオ" pitchFamily="50" charset="-128"/>
                <a:cs typeface="メイリオ" pitchFamily="50" charset="-128"/>
              </a:rPr>
              <a:t>でいくつかの詳細について説明</a:t>
            </a:r>
            <a:r>
              <a:rPr lang="en-US" altLang="ja-JP" sz="1200" dirty="0" smtClean="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
        <p:nvSpPr>
          <p:cNvPr id="56" name="テキスト ボックス 55"/>
          <p:cNvSpPr txBox="1"/>
          <p:nvPr/>
        </p:nvSpPr>
        <p:spPr>
          <a:xfrm>
            <a:off x="680225" y="6744595"/>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3660896593"/>
              </p:ext>
            </p:extLst>
          </p:nvPr>
        </p:nvGraphicFramePr>
        <p:xfrm>
          <a:off x="8935914" y="7377625"/>
          <a:ext cx="4520753" cy="1959479"/>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dirty="0" smtClean="0"/>
                        <a:t>車体を安定して前後方向に傾ける</a:t>
                      </a:r>
                      <a:endParaRPr kumimoji="1" lang="ja-JP" altLang="en-US" sz="1100" dirty="0"/>
                    </a:p>
                  </a:txBody>
                  <a:tcPr/>
                </a:tc>
                <a:tc>
                  <a:txBody>
                    <a:bodyPr/>
                    <a:lstStyle/>
                    <a:p>
                      <a:r>
                        <a:rPr kumimoji="1" lang="ja-JP" altLang="en-US" sz="1100" dirty="0" smtClean="0"/>
                        <a:t>しっぽの制御が車体の安定に悪影響を与える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dirty="0" smtClean="0"/>
                        <a:t>車体仰角制御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6344485"/>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4" y="1201694"/>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6" y="1602630"/>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739298"/>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0694" y="2096938"/>
            <a:ext cx="11633544" cy="4143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881" y="7200382"/>
            <a:ext cx="4028097" cy="189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47" y="5083083"/>
            <a:ext cx="12775624" cy="4326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4" name="直線コネクタ 133"/>
          <p:cNvCxnSpPr/>
          <p:nvPr/>
        </p:nvCxnSpPr>
        <p:spPr>
          <a:xfrm flipH="1">
            <a:off x="9846905" y="4584576"/>
            <a:ext cx="3212" cy="187220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9850117" y="6456784"/>
            <a:ext cx="3734122"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8165320" y="1195200"/>
            <a:ext cx="225" cy="338937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1437577" y="2876507"/>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96" name="テキスト ボックス 95"/>
          <p:cNvSpPr txBox="1"/>
          <p:nvPr/>
        </p:nvSpPr>
        <p:spPr>
          <a:xfrm>
            <a:off x="8165321" y="1586521"/>
            <a:ext cx="5418917" cy="1061829"/>
          </a:xfrm>
          <a:prstGeom prst="rect">
            <a:avLst/>
          </a:prstGeom>
          <a:noFill/>
        </p:spPr>
        <p:txBody>
          <a:bodyPr wrap="square" rtlCol="0">
            <a:spAutoFit/>
          </a:bodyPr>
          <a:lstStyle/>
          <a:p>
            <a:r>
              <a:rPr lang="ja-JP" altLang="en-US" sz="1050" dirty="0" smtClean="0">
                <a:latin typeface="+mn-ea"/>
                <a:cs typeface="メイリオ" pitchFamily="50" charset="-128"/>
              </a:rPr>
              <a:t>区間に応じた走行を実現するため，下図のパッケージ構成を考案</a:t>
            </a:r>
            <a:r>
              <a:rPr lang="ja-JP" altLang="en-US" sz="1050" dirty="0">
                <a:latin typeface="+mn-ea"/>
                <a:cs typeface="メイリオ" pitchFamily="50" charset="-128"/>
              </a:rPr>
              <a:t>した</a:t>
            </a:r>
            <a:r>
              <a:rPr lang="ja-JP" altLang="en-US" sz="1050" dirty="0" smtClean="0">
                <a:latin typeface="+mn-ea"/>
                <a:cs typeface="メイリオ" pitchFamily="50" charset="-128"/>
              </a:rPr>
              <a:t>．</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指令部を除く各パッケージは互いを知らず，与えられた責務を実行し続ける．この構成により，開発者は区間の情報を設計することに専念でき，かつ，それらは他の</a:t>
            </a:r>
            <a:r>
              <a:rPr lang="ja-JP" altLang="en-US" sz="1050" dirty="0">
                <a:latin typeface="+mn-ea"/>
                <a:cs typeface="メイリオ" pitchFamily="50" charset="-128"/>
              </a:rPr>
              <a:t>要素</a:t>
            </a:r>
            <a:r>
              <a:rPr lang="ja-JP" altLang="en-US" sz="1050" dirty="0" smtClean="0">
                <a:latin typeface="+mn-ea"/>
                <a:cs typeface="メイリオ" pitchFamily="50" charset="-128"/>
              </a:rPr>
              <a:t>に影響を及ぼさないのでチームでの開発が</a:t>
            </a:r>
            <a:r>
              <a:rPr lang="ja-JP" altLang="en-US" sz="1050" dirty="0">
                <a:latin typeface="+mn-ea"/>
                <a:cs typeface="メイリオ" pitchFamily="50" charset="-128"/>
              </a:rPr>
              <a:t>容易</a:t>
            </a:r>
            <a:r>
              <a:rPr lang="ja-JP" altLang="en-US" sz="1050" dirty="0" smtClean="0">
                <a:latin typeface="+mn-ea"/>
                <a:cs typeface="メイリオ" pitchFamily="50" charset="-128"/>
              </a:rPr>
              <a:t>になった．</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来年度以降についても，戦略部の区間情報のみを再構成する事で新規約に容易に対応することが可能</a:t>
            </a:r>
            <a:r>
              <a:rPr lang="ja-JP" altLang="en-US" sz="1050" dirty="0">
                <a:latin typeface="+mn-ea"/>
                <a:cs typeface="メイリオ" pitchFamily="50" charset="-128"/>
              </a:rPr>
              <a:t>である</a:t>
            </a:r>
            <a:r>
              <a:rPr lang="ja-JP" altLang="en-US" sz="1050" dirty="0" smtClean="0">
                <a:latin typeface="+mn-ea"/>
                <a:cs typeface="メイリオ" pitchFamily="50" charset="-128"/>
              </a:rPr>
              <a:t>．</a:t>
            </a:r>
            <a:endParaRPr lang="en-US" altLang="ja-JP" sz="1050" dirty="0" smtClean="0">
              <a:latin typeface="+mn-ea"/>
            </a:endParaRPr>
          </a:p>
        </p:txBody>
      </p:sp>
      <p:sp>
        <p:nvSpPr>
          <p:cNvPr id="103" name="テキスト ボックス 102"/>
          <p:cNvSpPr txBox="1"/>
          <p:nvPr/>
        </p:nvSpPr>
        <p:spPr>
          <a:xfrm>
            <a:off x="674050" y="1592102"/>
            <a:ext cx="7491270" cy="900246"/>
          </a:xfrm>
          <a:prstGeom prst="rect">
            <a:avLst/>
          </a:prstGeom>
          <a:noFill/>
        </p:spPr>
        <p:txBody>
          <a:bodyPr wrap="square" rtlCol="0">
            <a:spAutoFit/>
          </a:bodyPr>
          <a:lstStyle/>
          <a:p>
            <a:r>
              <a:rPr lang="ja-JP" altLang="en-US" sz="1050" dirty="0" smtClean="0">
                <a:latin typeface="+mn-ea"/>
                <a:cs typeface="メイリオ" pitchFamily="50" charset="-128"/>
              </a:rPr>
              <a:t>コースは，細かく分割された</a:t>
            </a:r>
            <a:r>
              <a:rPr lang="ja-JP" altLang="en-US" sz="1050" u="sng" dirty="0" smtClean="0">
                <a:latin typeface="+mn-ea"/>
                <a:cs typeface="メイリオ" pitchFamily="50" charset="-128"/>
              </a:rPr>
              <a:t>区間の連続</a:t>
            </a:r>
            <a:r>
              <a:rPr lang="ja-JP" altLang="en-US" sz="1050" dirty="0" smtClean="0">
                <a:latin typeface="+mn-ea"/>
                <a:cs typeface="メイリオ" pitchFamily="50" charset="-128"/>
              </a:rPr>
              <a:t>によって構成されるものと分析した．</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各区間には，最適な前進量などの</a:t>
            </a:r>
            <a:r>
              <a:rPr lang="ja-JP" altLang="en-US" sz="1050" u="sng" dirty="0" smtClean="0">
                <a:latin typeface="+mn-ea"/>
                <a:cs typeface="メイリオ" pitchFamily="50" charset="-128"/>
              </a:rPr>
              <a:t>目標駆動パラメータ</a:t>
            </a:r>
            <a:r>
              <a:rPr lang="ja-JP" altLang="en-US" sz="1050" dirty="0" smtClean="0">
                <a:latin typeface="+mn-ea"/>
                <a:cs typeface="メイリオ" pitchFamily="50" charset="-128"/>
              </a:rPr>
              <a:t>と</a:t>
            </a:r>
            <a:r>
              <a:rPr lang="ja-JP" altLang="en-US" sz="1050" u="sng" dirty="0" smtClean="0">
                <a:latin typeface="+mn-ea"/>
                <a:cs typeface="メイリオ" pitchFamily="50" charset="-128"/>
              </a:rPr>
              <a:t>区間の切替条件</a:t>
            </a:r>
            <a:r>
              <a:rPr lang="ja-JP" altLang="en-US" sz="1050" dirty="0">
                <a:latin typeface="+mn-ea"/>
                <a:cs typeface="メイリオ" pitchFamily="50" charset="-128"/>
              </a:rPr>
              <a:t>がある</a:t>
            </a:r>
            <a:r>
              <a:rPr lang="ja-JP" altLang="en-US" sz="1050" dirty="0" smtClean="0">
                <a:latin typeface="+mn-ea"/>
                <a:cs typeface="メイリオ" pitchFamily="50" charset="-128"/>
              </a:rPr>
              <a:t>．走行体は区間が切り替わるまで同一のパラメータを用いて走行する．区間切替に用いる情報をトリガーと称する．各区間</a:t>
            </a:r>
            <a:r>
              <a:rPr lang="ja-JP" altLang="en-US" sz="1050" dirty="0">
                <a:latin typeface="+mn-ea"/>
                <a:cs typeface="メイリオ" pitchFamily="50" charset="-128"/>
              </a:rPr>
              <a:t>クラス</a:t>
            </a:r>
            <a:r>
              <a:rPr lang="ja-JP" altLang="en-US" sz="1050" dirty="0" smtClean="0">
                <a:latin typeface="+mn-ea"/>
                <a:cs typeface="メイリオ" pitchFamily="50" charset="-128"/>
              </a:rPr>
              <a:t>はトリガーの集合を区間</a:t>
            </a:r>
            <a:r>
              <a:rPr lang="ja-JP" altLang="en-US" sz="1050" dirty="0">
                <a:latin typeface="+mn-ea"/>
                <a:cs typeface="メイリオ" pitchFamily="50" charset="-128"/>
              </a:rPr>
              <a:t>切替</a:t>
            </a:r>
            <a:r>
              <a:rPr lang="ja-JP" altLang="en-US" sz="1050" dirty="0" smtClean="0">
                <a:latin typeface="+mn-ea"/>
                <a:cs typeface="メイリオ" pitchFamily="50" charset="-128"/>
              </a:rPr>
              <a:t>条件</a:t>
            </a:r>
            <a:r>
              <a:rPr lang="ja-JP" altLang="en-US" sz="1050" dirty="0">
                <a:latin typeface="+mn-ea"/>
                <a:cs typeface="メイリオ" pitchFamily="50" charset="-128"/>
              </a:rPr>
              <a:t>と</a:t>
            </a:r>
            <a:r>
              <a:rPr lang="ja-JP" altLang="en-US" sz="1050" dirty="0" smtClean="0">
                <a:latin typeface="+mn-ea"/>
                <a:cs typeface="メイリオ" pitchFamily="50" charset="-128"/>
              </a:rPr>
              <a:t>して持つ．</a:t>
            </a:r>
            <a:r>
              <a:rPr lang="ja-JP" altLang="en-US" sz="1050" dirty="0" smtClean="0">
                <a:latin typeface="+mn-ea"/>
              </a:rPr>
              <a:t>難所エリアには図示されているより詳細な区間</a:t>
            </a:r>
            <a:r>
              <a:rPr lang="ja-JP" altLang="en-US" sz="1050" dirty="0">
                <a:latin typeface="+mn-ea"/>
              </a:rPr>
              <a:t>が</a:t>
            </a:r>
            <a:r>
              <a:rPr lang="ja-JP" altLang="en-US" sz="1050" dirty="0" smtClean="0">
                <a:latin typeface="+mn-ea"/>
              </a:rPr>
              <a:t>存在する．</a:t>
            </a:r>
            <a:r>
              <a:rPr lang="en-US" altLang="ja-JP" sz="1050" dirty="0" smtClean="0">
                <a:latin typeface="+mn-ea"/>
              </a:rPr>
              <a:t/>
            </a:r>
            <a:br>
              <a:rPr lang="en-US" altLang="ja-JP" sz="1050" dirty="0" smtClean="0">
                <a:latin typeface="+mn-ea"/>
              </a:rPr>
            </a:br>
            <a:r>
              <a:rPr lang="ja-JP" altLang="en-US" sz="1050" dirty="0" smtClean="0">
                <a:latin typeface="+mn-ea"/>
              </a:rPr>
              <a:t>→ボーナス・ステージ各難所での</a:t>
            </a:r>
            <a:r>
              <a:rPr lang="ja-JP" altLang="en-US" sz="1050" dirty="0">
                <a:latin typeface="+mn-ea"/>
              </a:rPr>
              <a:t>動作は</a:t>
            </a:r>
            <a:r>
              <a:rPr lang="en-US" altLang="ja-JP" sz="1050" dirty="0" smtClean="0">
                <a:latin typeface="+mn-ea"/>
              </a:rPr>
              <a:t>P4.</a:t>
            </a:r>
            <a:r>
              <a:rPr lang="ja-JP" altLang="en-US" sz="1050" dirty="0" smtClean="0">
                <a:latin typeface="+mn-ea"/>
              </a:rPr>
              <a:t>走行戦略を参照．</a:t>
            </a:r>
            <a:endParaRPr lang="ja-JP" altLang="en-US" sz="1050" dirty="0">
              <a:latin typeface="+mn-ea"/>
            </a:endParaRPr>
          </a:p>
        </p:txBody>
      </p: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0751" y="2749032"/>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 name="角丸四角形吹き出し 96"/>
          <p:cNvSpPr/>
          <p:nvPr/>
        </p:nvSpPr>
        <p:spPr>
          <a:xfrm>
            <a:off x="7080151" y="8984435"/>
            <a:ext cx="1224136" cy="535945"/>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走行モードは</a:t>
            </a:r>
            <a:r>
              <a:rPr lang="en-US" altLang="ja-JP" sz="800" dirty="0" smtClean="0"/>
              <a:t/>
            </a:r>
            <a:br>
              <a:rPr lang="en-US" altLang="ja-JP" sz="800" dirty="0" smtClean="0"/>
            </a:br>
            <a:r>
              <a:rPr lang="ja-JP" altLang="en-US" sz="800" dirty="0" smtClean="0"/>
              <a:t>倒立走行・尻尾走行を表す</a:t>
            </a:r>
            <a:endParaRPr lang="ja-JP" altLang="en-US" sz="800" dirty="0"/>
          </a:p>
        </p:txBody>
      </p:sp>
      <p:cxnSp>
        <p:nvCxnSpPr>
          <p:cNvPr id="7" name="直線コネクタ 6"/>
          <p:cNvCxnSpPr>
            <a:stCxn id="97" idx="0"/>
          </p:cNvCxnSpPr>
          <p:nvPr/>
        </p:nvCxnSpPr>
        <p:spPr>
          <a:xfrm flipV="1">
            <a:off x="7692219" y="7752928"/>
            <a:ext cx="756084" cy="1231507"/>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10297534" y="8899109"/>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曲率を用いた旋回量算出を行う．詳しくはｐ５要素技術</a:t>
            </a:r>
            <a:r>
              <a:rPr lang="ja-JP" altLang="en-US" sz="800" dirty="0"/>
              <a:t>参照</a:t>
            </a:r>
          </a:p>
        </p:txBody>
      </p:sp>
      <p:cxnSp>
        <p:nvCxnSpPr>
          <p:cNvPr id="192" name="直線コネクタ 191"/>
          <p:cNvCxnSpPr>
            <a:stCxn id="191" idx="4"/>
          </p:cNvCxnSpPr>
          <p:nvPr/>
        </p:nvCxnSpPr>
        <p:spPr>
          <a:xfrm>
            <a:off x="8358293" y="6136416"/>
            <a:ext cx="162018" cy="104044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6046612" y="5083083"/>
            <a:ext cx="2473699" cy="2525827"/>
            <a:chOff x="6462528" y="7188381"/>
            <a:chExt cx="2473699" cy="2762770"/>
          </a:xfrm>
          <a:solidFill>
            <a:srgbClr val="FFFFCC"/>
          </a:solidFill>
        </p:grpSpPr>
        <p:sp>
          <p:nvSpPr>
            <p:cNvPr id="195" name="角丸四角形吹き出し 194"/>
            <p:cNvSpPr/>
            <p:nvPr/>
          </p:nvSpPr>
          <p:spPr>
            <a:xfrm>
              <a:off x="6462528" y="7188381"/>
              <a:ext cx="2041651" cy="856314"/>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目標制</a:t>
              </a:r>
              <a:r>
                <a:rPr lang="ja-JP" altLang="en-US" sz="800" dirty="0"/>
                <a:t>御</a:t>
              </a:r>
              <a:r>
                <a:rPr lang="ja-JP" altLang="en-US" sz="800" dirty="0" smtClean="0"/>
                <a:t>方式（輝度値</a:t>
              </a:r>
              <a:r>
                <a:rPr lang="en-US" altLang="ja-JP" sz="800" dirty="0" smtClean="0"/>
                <a:t>PID</a:t>
              </a:r>
              <a:r>
                <a:rPr lang="ja-JP" altLang="en-US" sz="800" dirty="0" smtClean="0"/>
                <a:t>制御のみ，もしくは輝度値</a:t>
              </a:r>
              <a:r>
                <a:rPr lang="ja-JP" altLang="en-US" sz="800" dirty="0"/>
                <a:t>＋</a:t>
              </a:r>
              <a:r>
                <a:rPr lang="ja-JP" altLang="en-US" sz="800" dirty="0" smtClean="0"/>
                <a:t>曲率</a:t>
              </a:r>
              <a:r>
                <a:rPr lang="en-US" altLang="ja-JP" sz="800" dirty="0" smtClean="0"/>
                <a:t>PID</a:t>
              </a:r>
              <a:r>
                <a:rPr lang="ja-JP" altLang="en-US" sz="800" dirty="0" smtClean="0"/>
                <a:t>）にもとづいて旋回量を算出する．同時に高速走行時</a:t>
              </a:r>
              <a:r>
                <a:rPr lang="ja-JP" altLang="en-US" sz="800" dirty="0"/>
                <a:t>の</a:t>
              </a:r>
              <a:r>
                <a:rPr lang="ja-JP" altLang="en-US" sz="800" dirty="0" smtClean="0"/>
                <a:t>旋回量の確保も行なっている．</a:t>
              </a:r>
              <a:r>
                <a:rPr lang="en-US" altLang="ja-JP" sz="800" dirty="0" smtClean="0"/>
                <a:t/>
              </a:r>
              <a:br>
                <a:rPr lang="en-US" altLang="ja-JP" sz="800" dirty="0" smtClean="0"/>
              </a:br>
              <a:r>
                <a:rPr lang="ja-JP" altLang="en-US" sz="800" dirty="0" smtClean="0"/>
                <a:t>詳細</a:t>
              </a:r>
              <a:r>
                <a:rPr lang="ja-JP" altLang="en-US" sz="800" dirty="0"/>
                <a:t>は</a:t>
              </a:r>
              <a:r>
                <a:rPr lang="en-US" altLang="ja-JP" sz="800" dirty="0"/>
                <a:t>P5</a:t>
              </a:r>
              <a:r>
                <a:rPr lang="ja-JP" altLang="en-US" sz="800" dirty="0"/>
                <a:t>要素技術を参照</a:t>
              </a:r>
            </a:p>
          </p:txBody>
        </p:sp>
        <p:cxnSp>
          <p:nvCxnSpPr>
            <p:cNvPr id="196" name="直線コネクタ 195"/>
            <p:cNvCxnSpPr>
              <a:stCxn id="195" idx="2"/>
            </p:cNvCxnSpPr>
            <p:nvPr/>
          </p:nvCxnSpPr>
          <p:spPr>
            <a:xfrm>
              <a:off x="7483354" y="8044695"/>
              <a:ext cx="1452873" cy="190645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1" name="角丸四角形吹き出し 190"/>
          <p:cNvSpPr/>
          <p:nvPr/>
        </p:nvSpPr>
        <p:spPr>
          <a:xfrm>
            <a:off x="7728223" y="5592688"/>
            <a:ext cx="2016223"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目標</a:t>
            </a:r>
            <a:r>
              <a:rPr lang="ja-JP" altLang="en-US" sz="800" dirty="0"/>
              <a:t>駆動パラメータの設定</a:t>
            </a:r>
            <a:r>
              <a:rPr lang="ja-JP" altLang="en-US" sz="800" dirty="0" smtClean="0"/>
              <a:t>は</a:t>
            </a:r>
            <a:r>
              <a:rPr lang="en-US" altLang="ja-JP" sz="800" dirty="0" smtClean="0"/>
              <a:t/>
            </a:r>
            <a:br>
              <a:rPr lang="en-US" altLang="ja-JP" sz="800" dirty="0" smtClean="0"/>
            </a:br>
            <a:r>
              <a:rPr lang="ja-JP" altLang="en-US" sz="800" dirty="0" smtClean="0"/>
              <a:t>区間</a:t>
            </a:r>
            <a:r>
              <a:rPr lang="ja-JP" altLang="en-US" sz="800" dirty="0"/>
              <a:t>が切り替わった時のみに</a:t>
            </a:r>
            <a:r>
              <a:rPr lang="ja-JP" altLang="en-US" sz="800" dirty="0" smtClean="0"/>
              <a:t>行われる．</a:t>
            </a:r>
            <a:r>
              <a:rPr lang="en-US" altLang="ja-JP" sz="800" dirty="0" smtClean="0"/>
              <a:t/>
            </a:r>
            <a:br>
              <a:rPr lang="en-US" altLang="ja-JP" sz="800" dirty="0" smtClean="0"/>
            </a:br>
            <a:r>
              <a:rPr lang="en-US" altLang="ja-JP" sz="800" dirty="0" smtClean="0"/>
              <a:t>P</a:t>
            </a:r>
            <a:r>
              <a:rPr lang="ja-JP" altLang="en-US" sz="800" dirty="0"/>
              <a:t>３</a:t>
            </a:r>
            <a:r>
              <a:rPr lang="en-US" altLang="ja-JP" sz="800" dirty="0" smtClean="0"/>
              <a:t>.</a:t>
            </a:r>
            <a:r>
              <a:rPr lang="ja-JP" altLang="en-US" sz="800" dirty="0" smtClean="0"/>
              <a:t>振る舞い参照</a:t>
            </a:r>
            <a:endParaRPr lang="ja-JP" altLang="en-US" sz="800" dirty="0"/>
          </a:p>
        </p:txBody>
      </p:sp>
      <p:sp>
        <p:nvSpPr>
          <p:cNvPr id="197" name="角丸四角形吹き出し 196"/>
          <p:cNvSpPr/>
          <p:nvPr/>
        </p:nvSpPr>
        <p:spPr>
          <a:xfrm>
            <a:off x="811523" y="8833048"/>
            <a:ext cx="1884250" cy="648072"/>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通知器は設定</a:t>
            </a:r>
            <a:r>
              <a:rPr lang="ja-JP" altLang="en-US" sz="800" dirty="0"/>
              <a:t>された区間切替条件を元</a:t>
            </a:r>
            <a:r>
              <a:rPr lang="ja-JP" altLang="en-US" sz="800" dirty="0" smtClean="0"/>
              <a:t>に，区間</a:t>
            </a:r>
            <a:r>
              <a:rPr lang="ja-JP" altLang="en-US" sz="800" dirty="0"/>
              <a:t>の切替を判断し通知</a:t>
            </a:r>
            <a:r>
              <a:rPr lang="ja-JP" altLang="en-US" sz="800" dirty="0" smtClean="0"/>
              <a:t>する．</a:t>
            </a:r>
            <a:r>
              <a:rPr lang="en-US" altLang="ja-JP" sz="800" dirty="0" smtClean="0"/>
              <a:t/>
            </a:r>
            <a:br>
              <a:rPr lang="en-US" altLang="ja-JP" sz="800" dirty="0" smtClean="0"/>
            </a:br>
            <a:r>
              <a:rPr lang="ja-JP" altLang="en-US" sz="800" dirty="0" smtClean="0"/>
              <a:t>青色のクラスで示された，各検出器に周期的に検知</a:t>
            </a:r>
            <a:r>
              <a:rPr lang="ja-JP" altLang="en-US" sz="800" dirty="0"/>
              <a:t>したか確認</a:t>
            </a:r>
            <a:r>
              <a:rPr lang="ja-JP" altLang="en-US" sz="800" dirty="0" smtClean="0"/>
              <a:t>する．</a:t>
            </a:r>
            <a:endParaRPr lang="ja-JP" altLang="en-US" sz="800" dirty="0"/>
          </a:p>
        </p:txBody>
      </p:sp>
      <p:cxnSp>
        <p:nvCxnSpPr>
          <p:cNvPr id="199" name="直線コネクタ 198"/>
          <p:cNvCxnSpPr>
            <a:stCxn id="197" idx="0"/>
          </p:cNvCxnSpPr>
          <p:nvPr/>
        </p:nvCxnSpPr>
        <p:spPr>
          <a:xfrm flipV="1">
            <a:off x="1753648" y="7536904"/>
            <a:ext cx="770470" cy="129614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4082664" y="8784328"/>
            <a:ext cx="1602058" cy="745511"/>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ライン復帰のような複雑な動作も，パラメータと区間の切替条件を持たせることにより実現可能</a:t>
            </a:r>
            <a:r>
              <a:rPr lang="en-US" altLang="ja-JP" sz="800" dirty="0" smtClean="0"/>
              <a:t/>
            </a:r>
            <a:br>
              <a:rPr lang="en-US" altLang="ja-JP" sz="800" dirty="0" smtClean="0"/>
            </a:br>
            <a:r>
              <a:rPr lang="ja-JP" altLang="en-US" sz="800" dirty="0"/>
              <a:t>詳細</a:t>
            </a:r>
            <a:r>
              <a:rPr lang="ja-JP" altLang="en-US" sz="800" dirty="0" smtClean="0"/>
              <a:t>は</a:t>
            </a:r>
            <a:r>
              <a:rPr lang="en-US" altLang="ja-JP" sz="800" dirty="0" smtClean="0"/>
              <a:t>P.5</a:t>
            </a:r>
            <a:r>
              <a:rPr lang="ja-JP" altLang="en-US" sz="800" dirty="0" smtClean="0"/>
              <a:t>要素技術</a:t>
            </a:r>
            <a:r>
              <a:rPr lang="ja-JP" altLang="en-US" sz="800" dirty="0"/>
              <a:t>参照</a:t>
            </a:r>
          </a:p>
        </p:txBody>
      </p:sp>
      <p:cxnSp>
        <p:nvCxnSpPr>
          <p:cNvPr id="190" name="直線コネクタ 189"/>
          <p:cNvCxnSpPr>
            <a:stCxn id="153" idx="3"/>
          </p:cNvCxnSpPr>
          <p:nvPr/>
        </p:nvCxnSpPr>
        <p:spPr>
          <a:xfrm flipV="1">
            <a:off x="5684722" y="7248872"/>
            <a:ext cx="603341" cy="190821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2548949395"/>
              </p:ext>
            </p:extLst>
          </p:nvPr>
        </p:nvGraphicFramePr>
        <p:xfrm>
          <a:off x="10680552" y="2696830"/>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44183" y="2424336"/>
            <a:ext cx="3440711"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062725" y="8741384"/>
              <a:ext cx="31235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flipV="1">
            <a:off x="11452024" y="9182716"/>
            <a:ext cx="288031" cy="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14" name="表 13"/>
          <p:cNvGraphicFramePr>
            <a:graphicFrameLocks noGrp="1"/>
          </p:cNvGraphicFramePr>
          <p:nvPr>
            <p:extLst>
              <p:ext uri="{D42A27DB-BD31-4B8C-83A1-F6EECF244321}">
                <p14:modId xmlns:p14="http://schemas.microsoft.com/office/powerpoint/2010/main" val="1102739030"/>
              </p:ext>
            </p:extLst>
          </p:nvPr>
        </p:nvGraphicFramePr>
        <p:xfrm>
          <a:off x="4197892" y="2494485"/>
          <a:ext cx="3928912" cy="2060352"/>
        </p:xfrm>
        <a:graphic>
          <a:graphicData uri="http://schemas.openxmlformats.org/drawingml/2006/table">
            <a:tbl>
              <a:tblPr firstRow="1" bandCol="1">
                <a:tableStyleId>{93296810-A885-4BE3-A3E7-6D5BEEA58F35}</a:tableStyleId>
              </a:tblPr>
              <a:tblGrid>
                <a:gridCol w="1036487"/>
                <a:gridCol w="2892425"/>
              </a:tblGrid>
              <a:tr h="262032">
                <a:tc>
                  <a:txBody>
                    <a:bodyPr/>
                    <a:lstStyle/>
                    <a:p>
                      <a:r>
                        <a:rPr kumimoji="1" lang="ja-JP" altLang="en-US" sz="1050" dirty="0" smtClean="0"/>
                        <a:t>トリガー</a:t>
                      </a:r>
                      <a:endParaRPr kumimoji="1" lang="ja-JP" altLang="en-US" sz="1050" dirty="0"/>
                    </a:p>
                  </a:txBody>
                  <a:tcPr/>
                </a:tc>
                <a:tc>
                  <a:txBody>
                    <a:bodyPr/>
                    <a:lstStyle/>
                    <a:p>
                      <a:r>
                        <a:rPr kumimoji="1" lang="ja-JP" altLang="en-US" sz="1050" dirty="0" smtClean="0"/>
                        <a:t>詳細</a:t>
                      </a:r>
                      <a:endParaRPr kumimoji="1" lang="ja-JP" altLang="en-US" sz="1050" dirty="0"/>
                    </a:p>
                  </a:txBody>
                  <a:tcPr/>
                </a:tc>
              </a:tr>
              <a:tr h="192854">
                <a:tc>
                  <a:txBody>
                    <a:bodyPr/>
                    <a:lstStyle/>
                    <a:p>
                      <a:r>
                        <a:rPr kumimoji="1" lang="ja-JP" altLang="en-US" sz="900" dirty="0" smtClean="0"/>
                        <a:t>発進信号受信</a:t>
                      </a:r>
                      <a:endParaRPr kumimoji="1" lang="ja-JP" altLang="en-US" sz="900" dirty="0"/>
                    </a:p>
                  </a:txBody>
                  <a:tcPr/>
                </a:tc>
                <a:tc>
                  <a:txBody>
                    <a:bodyPr/>
                    <a:lstStyle/>
                    <a:p>
                      <a:r>
                        <a:rPr kumimoji="1" lang="en-US" altLang="ja-JP" sz="900" dirty="0" smtClean="0"/>
                        <a:t>Bluetooth</a:t>
                      </a:r>
                      <a:r>
                        <a:rPr kumimoji="1" lang="ja-JP" altLang="en-US" sz="900" dirty="0" smtClean="0"/>
                        <a:t>信号受信機能から，発進信号の受信を検出</a:t>
                      </a:r>
                      <a:endParaRPr kumimoji="1" lang="ja-JP" altLang="en-US" sz="900" dirty="0"/>
                    </a:p>
                  </a:txBody>
                  <a:tcPr/>
                </a:tc>
              </a:tr>
              <a:tr h="180278">
                <a:tc>
                  <a:txBody>
                    <a:bodyPr/>
                    <a:lstStyle/>
                    <a:p>
                      <a:r>
                        <a:rPr kumimoji="1" lang="ja-JP" altLang="en-US" sz="900" dirty="0" smtClean="0"/>
                        <a:t>移動距離</a:t>
                      </a:r>
                      <a:endParaRPr kumimoji="1" lang="ja-JP" altLang="en-US" sz="900" dirty="0"/>
                    </a:p>
                  </a:txBody>
                  <a:tcPr/>
                </a:tc>
                <a:tc>
                  <a:txBody>
                    <a:bodyPr/>
                    <a:lstStyle/>
                    <a:p>
                      <a:r>
                        <a:rPr kumimoji="1" lang="ja-JP" altLang="en-US" sz="900" dirty="0" smtClean="0"/>
                        <a:t>自己位置推定機能から，指定した距離の移動を検出</a:t>
                      </a:r>
                      <a:endParaRPr kumimoji="1" lang="ja-JP" altLang="en-US" sz="900" dirty="0"/>
                    </a:p>
                  </a:txBody>
                  <a:tcPr/>
                </a:tc>
              </a:tr>
              <a:tr h="167702">
                <a:tc>
                  <a:txBody>
                    <a:bodyPr/>
                    <a:lstStyle/>
                    <a:p>
                      <a:r>
                        <a:rPr kumimoji="1" lang="ja-JP" altLang="en-US" sz="900" dirty="0" smtClean="0"/>
                        <a:t>衝撃検出</a:t>
                      </a:r>
                      <a:endParaRPr kumimoji="1" lang="ja-JP" altLang="en-US" sz="900" dirty="0"/>
                    </a:p>
                  </a:txBody>
                  <a:tcPr/>
                </a:tc>
                <a:tc>
                  <a:txBody>
                    <a:bodyPr/>
                    <a:lstStyle/>
                    <a:p>
                      <a:r>
                        <a:rPr kumimoji="1" lang="ja-JP" altLang="en-US" sz="900" dirty="0" smtClean="0"/>
                        <a:t>ジャイロセンサから，段差にぶつかったことを検出</a:t>
                      </a:r>
                      <a:endParaRPr kumimoji="1" lang="ja-JP" altLang="en-US" sz="900" dirty="0"/>
                    </a:p>
                  </a:txBody>
                  <a:tcPr/>
                </a:tc>
              </a:tr>
              <a:tr h="370840">
                <a:tc>
                  <a:txBody>
                    <a:bodyPr/>
                    <a:lstStyle/>
                    <a:p>
                      <a:r>
                        <a:rPr kumimoji="1" lang="ja-JP" altLang="en-US" sz="900" dirty="0" smtClean="0"/>
                        <a:t>障害物検出</a:t>
                      </a:r>
                      <a:endParaRPr kumimoji="1" lang="ja-JP" altLang="en-US" sz="900" dirty="0"/>
                    </a:p>
                  </a:txBody>
                  <a:tcPr/>
                </a:tc>
                <a:tc>
                  <a:txBody>
                    <a:bodyPr/>
                    <a:lstStyle/>
                    <a:p>
                      <a:r>
                        <a:rPr kumimoji="1" lang="ja-JP" altLang="en-US" sz="900" dirty="0" smtClean="0"/>
                        <a:t>超音波センサから，指定した距離内に障害物が存在することを検出</a:t>
                      </a:r>
                      <a:endParaRPr kumimoji="1" lang="ja-JP" altLang="en-US" sz="900" dirty="0"/>
                    </a:p>
                  </a:txBody>
                  <a:tcPr/>
                </a:tc>
              </a:tr>
              <a:tr h="370840">
                <a:tc>
                  <a:txBody>
                    <a:bodyPr/>
                    <a:lstStyle/>
                    <a:p>
                      <a:r>
                        <a:rPr kumimoji="1" lang="ja-JP" altLang="en-US" sz="900" dirty="0" smtClean="0"/>
                        <a:t>路面輝度値変化</a:t>
                      </a:r>
                      <a:endParaRPr kumimoji="1" lang="ja-JP" altLang="en-US" sz="900" dirty="0"/>
                    </a:p>
                  </a:txBody>
                  <a:tcPr/>
                </a:tc>
                <a:tc>
                  <a:txBody>
                    <a:bodyPr/>
                    <a:lstStyle/>
                    <a:p>
                      <a:r>
                        <a:rPr kumimoji="1" lang="ja-JP" altLang="en-US" sz="900" dirty="0" smtClean="0"/>
                        <a:t>光センサから，指定した輝度値</a:t>
                      </a:r>
                      <a:endParaRPr kumimoji="1" lang="ja-JP" altLang="en-US" sz="900" dirty="0"/>
                    </a:p>
                  </a:txBody>
                  <a:tcPr/>
                </a:tc>
              </a:tr>
              <a:tr h="370840">
                <a:tc>
                  <a:txBody>
                    <a:bodyPr/>
                    <a:lstStyle/>
                    <a:p>
                      <a:r>
                        <a:rPr kumimoji="1" lang="ja-JP" altLang="en-US" sz="900" dirty="0" smtClean="0"/>
                        <a:t>旋回角度</a:t>
                      </a:r>
                      <a:endParaRPr kumimoji="1" lang="ja-JP" altLang="en-US" sz="900" dirty="0"/>
                    </a:p>
                  </a:txBody>
                  <a:tcPr/>
                </a:tc>
                <a:tc>
                  <a:txBody>
                    <a:bodyPr/>
                    <a:lstStyle/>
                    <a:p>
                      <a:r>
                        <a:rPr kumimoji="1" lang="ja-JP" altLang="en-US" sz="900" dirty="0" smtClean="0"/>
                        <a:t>自己位置推定機能から，指定した角度だけの旋回を検出</a:t>
                      </a:r>
                      <a:endParaRPr kumimoji="1" lang="ja-JP" altLang="en-US" sz="900" dirty="0"/>
                    </a:p>
                  </a:txBody>
                  <a:tcPr/>
                </a:tc>
              </a:tr>
            </a:tbl>
          </a:graphicData>
        </a:graphic>
      </p:graphicFrame>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46117" y="4982716"/>
            <a:ext cx="3349202" cy="143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584576"/>
            <a:ext cx="9166505"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1"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33" name="テキスト ボックス 132"/>
          <p:cNvSpPr txBox="1"/>
          <p:nvPr/>
        </p:nvSpPr>
        <p:spPr>
          <a:xfrm>
            <a:off x="9846905" y="4584576"/>
            <a:ext cx="3744416" cy="40011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図（キャリブレーション関連）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8119" y="5858412"/>
            <a:ext cx="5974872" cy="3552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5" name="直線コネクタ 34"/>
          <p:cNvCxnSpPr/>
          <p:nvPr/>
        </p:nvCxnSpPr>
        <p:spPr>
          <a:xfrm>
            <a:off x="7082041" y="1166027"/>
            <a:ext cx="0" cy="4354653"/>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10680551" y="6744817"/>
            <a:ext cx="1296144" cy="107939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cxnSp>
        <p:nvCxnSpPr>
          <p:cNvPr id="48" name="直線コネクタ 47"/>
          <p:cNvCxnSpPr/>
          <p:nvPr/>
        </p:nvCxnSpPr>
        <p:spPr>
          <a:xfrm flipH="1">
            <a:off x="3634097" y="5520680"/>
            <a:ext cx="5436" cy="408052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3"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1517463319"/>
              </p:ext>
            </p:extLst>
          </p:nvPr>
        </p:nvGraphicFramePr>
        <p:xfrm>
          <a:off x="743447" y="2928392"/>
          <a:ext cx="6181745" cy="1035296"/>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制約よりバランサーは</a:t>
                      </a:r>
                      <a:r>
                        <a:rPr kumimoji="1" lang="en-US" altLang="ja-JP" sz="900" dirty="0" smtClean="0"/>
                        <a:t>4ms</a:t>
                      </a:r>
                      <a:r>
                        <a:rPr kumimoji="1" lang="ja-JP" altLang="en-US" sz="900" dirty="0" smtClean="0"/>
                        <a:t>周期で実行される必要がある．加えて設計方針①と②より，それに関連するモータ駆動処理は同じタスクで処理すべきであると考えた．</a:t>
                      </a:r>
                      <a:endParaRPr kumimoji="1" lang="en-US" altLang="ja-JP" sz="900" dirty="0" smtClean="0"/>
                    </a:p>
                  </a:txBody>
                  <a:tcPr anchor="ctr"/>
                </a:tc>
              </a:tr>
              <a:tr h="280916">
                <a:tc>
                  <a:txBody>
                    <a:bodyPr/>
                    <a:lstStyle/>
                    <a:p>
                      <a:pPr algn="ctr"/>
                      <a:r>
                        <a:rPr kumimoji="1" lang="ja-JP" altLang="en-US" sz="1050" dirty="0" smtClean="0"/>
                        <a:t>区間切替監視タスク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区間切替は</a:t>
                      </a:r>
                      <a:r>
                        <a:rPr kumimoji="1" lang="en-US" altLang="ja-JP" sz="900" dirty="0" smtClean="0"/>
                        <a:t>1cm</a:t>
                      </a:r>
                      <a:r>
                        <a:rPr kumimoji="1" lang="ja-JP" altLang="en-US" sz="900" dirty="0" smtClean="0"/>
                        <a:t>以内の精度で行えば十分であると考えた．</a:t>
                      </a:r>
                      <a:endParaRPr kumimoji="1" lang="ja-JP" altLang="en-US" sz="900" dirty="0"/>
                    </a:p>
                  </a:txBody>
                  <a:tcPr anchor="ctr"/>
                </a:tc>
              </a:tr>
            </a:tbl>
          </a:graphicData>
        </a:graphic>
      </p:graphicFrame>
      <p:sp>
        <p:nvSpPr>
          <p:cNvPr id="28" name="テキスト ボックス 27"/>
          <p:cNvSpPr txBox="1"/>
          <p:nvPr/>
        </p:nvSpPr>
        <p:spPr>
          <a:xfrm>
            <a:off x="671439"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a:t>
            </a:r>
            <a:r>
              <a:rPr lang="ja-JP" altLang="en-US" sz="1200" dirty="0" smtClean="0">
                <a:latin typeface="メイリオ" pitchFamily="50" charset="-128"/>
                <a:ea typeface="メイリオ" pitchFamily="50" charset="-128"/>
                <a:cs typeface="メイリオ" pitchFamily="50" charset="-128"/>
              </a:rPr>
              <a:t>最優先にすべき</a:t>
            </a:r>
            <a:r>
              <a:rPr lang="ja-JP" altLang="en-US" sz="1200" dirty="0">
                <a:latin typeface="メイリオ" pitchFamily="50" charset="-128"/>
                <a:ea typeface="メイリオ" pitchFamily="50" charset="-128"/>
                <a:cs typeface="メイリオ" pitchFamily="50" charset="-128"/>
              </a:rPr>
              <a:t>モータ</a:t>
            </a:r>
            <a:r>
              <a:rPr lang="ja-JP" altLang="en-US" sz="1200" dirty="0" smtClean="0">
                <a:latin typeface="メイリオ" pitchFamily="50" charset="-128"/>
                <a:ea typeface="メイリオ" pitchFamily="50" charset="-128"/>
                <a:cs typeface="メイリオ" pitchFamily="50" charset="-128"/>
              </a:rPr>
              <a:t>駆動処理の動作周期が保障される</a:t>
            </a:r>
            <a:r>
              <a:rPr kumimoji="1" lang="ja-JP" altLang="en-US" sz="1200" dirty="0" smtClean="0">
                <a:latin typeface="メイリオ" pitchFamily="50" charset="-128"/>
                <a:ea typeface="メイリオ" pitchFamily="50" charset="-128"/>
                <a:cs typeface="メイリオ" pitchFamily="50" charset="-128"/>
              </a:rPr>
              <a:t>．</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815455" y="4152528"/>
            <a:ext cx="4165364" cy="504056"/>
          </a:xfrm>
          <a:prstGeom prst="wedgeRoundRectCallout">
            <a:avLst>
              <a:gd name="adj1" fmla="val 1615"/>
              <a:gd name="adj2" fmla="val -96887"/>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800" dirty="0" smtClean="0">
                <a:solidFill>
                  <a:schemeClr val="tx1"/>
                </a:solidFill>
              </a:rPr>
              <a:t>最高速度</a:t>
            </a:r>
            <a:r>
              <a:rPr kumimoji="1" lang="en-US" altLang="ja-JP" sz="800" dirty="0" smtClean="0">
                <a:solidFill>
                  <a:schemeClr val="tx1"/>
                </a:solidFill>
              </a:rPr>
              <a:t>(</a:t>
            </a:r>
            <a:r>
              <a:rPr lang="en-US" altLang="ja-JP" sz="800" dirty="0" smtClean="0">
                <a:solidFill>
                  <a:schemeClr val="tx1"/>
                </a:solidFill>
              </a:rPr>
              <a:t>60cm</a:t>
            </a:r>
            <a:r>
              <a:rPr kumimoji="1" lang="en-US" altLang="ja-JP" sz="800" dirty="0" smtClean="0">
                <a:solidFill>
                  <a:schemeClr val="tx1"/>
                </a:solidFill>
              </a:rPr>
              <a:t>/s)</a:t>
            </a:r>
            <a:r>
              <a:rPr kumimoji="1" lang="ja-JP" altLang="en-US" sz="800" dirty="0" smtClean="0">
                <a:solidFill>
                  <a:schemeClr val="tx1"/>
                </a:solidFill>
              </a:rPr>
              <a:t>で走行中</a:t>
            </a:r>
            <a:r>
              <a:rPr lang="ja-JP" altLang="en-US" sz="800" dirty="0" smtClean="0">
                <a:solidFill>
                  <a:schemeClr val="tx1"/>
                </a:solidFill>
              </a:rPr>
              <a:t>に</a:t>
            </a:r>
            <a:r>
              <a:rPr lang="ja-JP" altLang="en-US" sz="800" dirty="0">
                <a:solidFill>
                  <a:schemeClr val="tx1"/>
                </a:solidFill>
              </a:rPr>
              <a:t>走行</a:t>
            </a:r>
            <a:r>
              <a:rPr lang="ja-JP" altLang="en-US" sz="800" dirty="0" smtClean="0">
                <a:solidFill>
                  <a:schemeClr val="tx1"/>
                </a:solidFill>
              </a:rPr>
              <a:t>距離をトリガーとし</a:t>
            </a:r>
            <a:r>
              <a:rPr lang="ja-JP" altLang="en-US" sz="800" dirty="0">
                <a:solidFill>
                  <a:schemeClr val="tx1"/>
                </a:solidFill>
              </a:rPr>
              <a:t>て</a:t>
            </a:r>
            <a:r>
              <a:rPr lang="ja-JP" altLang="en-US" sz="800" dirty="0" smtClean="0">
                <a:solidFill>
                  <a:schemeClr val="tx1"/>
                </a:solidFill>
              </a:rPr>
              <a:t>区間</a:t>
            </a:r>
            <a:r>
              <a:rPr lang="ja-JP" altLang="en-US" sz="800" dirty="0">
                <a:solidFill>
                  <a:schemeClr val="tx1"/>
                </a:solidFill>
              </a:rPr>
              <a:t>を</a:t>
            </a:r>
            <a:r>
              <a:rPr lang="ja-JP" altLang="en-US" sz="800" dirty="0" smtClean="0">
                <a:solidFill>
                  <a:schemeClr val="tx1"/>
                </a:solidFill>
              </a:rPr>
              <a:t>切り替える</a:t>
            </a:r>
            <a:r>
              <a:rPr kumimoji="1" lang="ja-JP" altLang="en-US" sz="800" dirty="0" smtClean="0">
                <a:solidFill>
                  <a:schemeClr val="tx1"/>
                </a:solidFill>
              </a:rPr>
              <a:t>場合，最大で</a:t>
            </a:r>
            <a:r>
              <a:rPr kumimoji="1" lang="en-US" altLang="ja-JP" sz="800" dirty="0" smtClean="0">
                <a:solidFill>
                  <a:schemeClr val="tx1"/>
                </a:solidFill>
              </a:rPr>
              <a:t>0.6cm</a:t>
            </a:r>
            <a:r>
              <a:rPr kumimoji="1" lang="ja-JP" altLang="en-US" sz="800" dirty="0" smtClean="0">
                <a:solidFill>
                  <a:schemeClr val="tx1"/>
                </a:solidFill>
              </a:rPr>
              <a:t>移動する間での区間切替が可能なので，</a:t>
            </a:r>
            <a:r>
              <a:rPr kumimoji="1" lang="en-US" altLang="ja-JP" sz="800" dirty="0" smtClean="0">
                <a:solidFill>
                  <a:schemeClr val="tx1"/>
                </a:solidFill>
              </a:rPr>
              <a:t>10ms</a:t>
            </a:r>
            <a:r>
              <a:rPr kumimoji="1" lang="ja-JP" altLang="en-US" sz="800" dirty="0" smtClean="0">
                <a:solidFill>
                  <a:schemeClr val="tx1"/>
                </a:solidFill>
              </a:rPr>
              <a:t>の周期は妥当であると判断した．</a:t>
            </a:r>
            <a:r>
              <a:rPr kumimoji="1" lang="en-US" altLang="ja-JP" sz="800" dirty="0" smtClean="0">
                <a:solidFill>
                  <a:schemeClr val="tx1"/>
                </a:solidFill>
              </a:rPr>
              <a:t/>
            </a:r>
            <a:br>
              <a:rPr kumimoji="1" lang="en-US" altLang="ja-JP" sz="800" dirty="0" smtClean="0">
                <a:solidFill>
                  <a:schemeClr val="tx1"/>
                </a:solidFill>
              </a:rPr>
            </a:br>
            <a:r>
              <a:rPr kumimoji="1" lang="ja-JP" altLang="en-US" sz="800" dirty="0" smtClean="0">
                <a:solidFill>
                  <a:schemeClr val="tx1"/>
                </a:solidFill>
              </a:rPr>
              <a:t>また，他のセンサをトリガーに区間</a:t>
            </a:r>
            <a:r>
              <a:rPr lang="ja-JP" altLang="en-US" sz="800" dirty="0" smtClean="0">
                <a:solidFill>
                  <a:schemeClr val="tx1"/>
                </a:solidFill>
              </a:rPr>
              <a:t>切替を行う場合も十分</a:t>
            </a:r>
            <a:r>
              <a:rPr lang="ja-JP" altLang="en-US" sz="800" dirty="0" smtClean="0"/>
              <a:t>な応答が得られた．</a:t>
            </a:r>
            <a:endParaRPr kumimoji="1" lang="en-US" altLang="ja-JP" sz="800" dirty="0" smtClean="0"/>
          </a:p>
        </p:txBody>
      </p:sp>
      <p:sp>
        <p:nvSpPr>
          <p:cNvPr id="31" name="テキスト ボックス 30"/>
          <p:cNvSpPr txBox="1"/>
          <p:nvPr/>
        </p:nvSpPr>
        <p:spPr>
          <a:xfrm>
            <a:off x="774908" y="3922520"/>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84666" y="4783106"/>
            <a:ext cx="6381722"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038" y="2168339"/>
            <a:ext cx="6448177" cy="2776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テキスト ボックス 19"/>
          <p:cNvSpPr txBox="1"/>
          <p:nvPr/>
        </p:nvSpPr>
        <p:spPr>
          <a:xfrm>
            <a:off x="7071254" y="1594802"/>
            <a:ext cx="6498907" cy="4154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走行中の振る舞い．区間切替時に設定されるパラメータを用いて旋回量を</a:t>
            </a:r>
            <a:r>
              <a:rPr lang="ja-JP" altLang="en-US" sz="1050" dirty="0">
                <a:latin typeface="メイリオ" pitchFamily="50" charset="-128"/>
                <a:ea typeface="メイリオ" pitchFamily="50" charset="-128"/>
                <a:cs typeface="メイリオ" pitchFamily="50" charset="-128"/>
              </a:rPr>
              <a:t>算出</a:t>
            </a:r>
            <a:r>
              <a:rPr lang="ja-JP" altLang="en-US" sz="1050" dirty="0" smtClean="0">
                <a:latin typeface="メイリオ" pitchFamily="50" charset="-128"/>
                <a:ea typeface="メイリオ" pitchFamily="50" charset="-128"/>
                <a:cs typeface="メイリオ" pitchFamily="50" charset="-128"/>
              </a:rPr>
              <a:t>し，モータを駆動する．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どの区間でも同様</a:t>
            </a:r>
            <a:r>
              <a:rPr lang="ja-JP" altLang="en-US" sz="1050" dirty="0">
                <a:latin typeface="メイリオ" pitchFamily="50" charset="-128"/>
                <a:ea typeface="メイリオ" pitchFamily="50" charset="-128"/>
                <a:cs typeface="メイリオ" pitchFamily="50" charset="-128"/>
              </a:rPr>
              <a:t>に</a:t>
            </a:r>
            <a:r>
              <a:rPr lang="ja-JP" altLang="en-US" sz="1050" dirty="0" smtClean="0">
                <a:latin typeface="メイリオ" pitchFamily="50" charset="-128"/>
                <a:ea typeface="メイリオ" pitchFamily="50" charset="-128"/>
                <a:cs typeface="メイリオ" pitchFamily="50" charset="-128"/>
              </a:rPr>
              <a:t>振る舞い，走行することが可能．</a:t>
            </a:r>
            <a:endParaRPr lang="en-US" altLang="ja-JP" sz="1000"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7069379" y="1195200"/>
            <a:ext cx="6513293"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86679" y="1195200"/>
            <a:ext cx="6382644"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8" name="正方形/長方形 57"/>
          <p:cNvSpPr/>
          <p:nvPr/>
        </p:nvSpPr>
        <p:spPr>
          <a:xfrm>
            <a:off x="11987870" y="7824208"/>
            <a:ext cx="1454696" cy="1078301"/>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r>
              <a:rPr lang="ja-JP" altLang="en-US" sz="1050" dirty="0" smtClean="0">
                <a:solidFill>
                  <a:schemeClr val="tx1"/>
                </a:solidFill>
              </a:rPr>
              <a:t>区間切替</a:t>
            </a:r>
            <a:r>
              <a:rPr lang="ja-JP" altLang="en-US" sz="1050" dirty="0" smtClean="0">
                <a:solidFill>
                  <a:schemeClr val="tx1"/>
                </a:solidFill>
              </a:rPr>
              <a:t>監視</a:t>
            </a:r>
            <a:r>
              <a:rPr lang="en-US" altLang="ja-JP" sz="1050" dirty="0" smtClean="0">
                <a:solidFill>
                  <a:schemeClr val="tx1"/>
                </a:solidFill>
              </a:rPr>
              <a:t>TASK</a:t>
            </a:r>
            <a:endParaRPr lang="ja-JP" altLang="en-US" sz="1200" dirty="0">
              <a:solidFill>
                <a:schemeClr val="tx1"/>
              </a:solidFill>
            </a:endParaRPr>
          </a:p>
        </p:txBody>
      </p:sp>
      <p:sp>
        <p:nvSpPr>
          <p:cNvPr id="77" name="角丸四角形吹き出し 76"/>
          <p:cNvSpPr/>
          <p:nvPr/>
        </p:nvSpPr>
        <p:spPr>
          <a:xfrm>
            <a:off x="12048703" y="2911305"/>
            <a:ext cx="1152127" cy="432048"/>
          </a:xfrm>
          <a:prstGeom prst="wedgeRoundRectCallout">
            <a:avLst>
              <a:gd name="adj1" fmla="val -188586"/>
              <a:gd name="adj2" fmla="val 547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目標輝度値に対して</a:t>
            </a:r>
            <a:r>
              <a:rPr lang="en-US" altLang="ja-JP" sz="800" dirty="0" smtClean="0">
                <a:latin typeface="メイリオ" pitchFamily="50" charset="-128"/>
                <a:ea typeface="メイリオ" pitchFamily="50" charset="-128"/>
                <a:cs typeface="メイリオ" pitchFamily="50" charset="-128"/>
              </a:rPr>
              <a:t/>
            </a:r>
            <a:br>
              <a:rPr lang="en-US" altLang="ja-JP" sz="800" dirty="0" smtClean="0">
                <a:latin typeface="メイリオ" pitchFamily="50" charset="-128"/>
                <a:ea typeface="メイリオ" pitchFamily="50" charset="-128"/>
                <a:cs typeface="メイリオ" pitchFamily="50" charset="-128"/>
              </a:rPr>
            </a:br>
            <a:r>
              <a:rPr lang="en-US" altLang="ja-JP" sz="800" dirty="0" smtClean="0">
                <a:latin typeface="メイリオ" pitchFamily="50" charset="-128"/>
                <a:ea typeface="メイリオ" pitchFamily="50" charset="-128"/>
                <a:cs typeface="メイリオ" pitchFamily="50" charset="-128"/>
              </a:rPr>
              <a:t>PID</a:t>
            </a:r>
            <a:r>
              <a:rPr lang="ja-JP" altLang="en-US" sz="800" dirty="0" smtClean="0">
                <a:latin typeface="メイリオ" pitchFamily="50" charset="-128"/>
                <a:ea typeface="メイリオ" pitchFamily="50" charset="-128"/>
                <a:cs typeface="メイリオ" pitchFamily="50" charset="-128"/>
              </a:rPr>
              <a:t>制御を行う</a:t>
            </a:r>
            <a:endParaRPr lang="ja-JP" altLang="en-US" sz="800" dirty="0">
              <a:latin typeface="メイリオ" pitchFamily="50" charset="-128"/>
              <a:ea typeface="メイリオ" pitchFamily="50" charset="-128"/>
              <a:cs typeface="メイリオ" pitchFamily="50" charset="-128"/>
            </a:endParaRPr>
          </a:p>
        </p:txBody>
      </p:sp>
      <p:cxnSp>
        <p:nvCxnSpPr>
          <p:cNvPr id="42" name="直線コネクタ 41"/>
          <p:cNvCxnSpPr/>
          <p:nvPr/>
        </p:nvCxnSpPr>
        <p:spPr>
          <a:xfrm>
            <a:off x="7489209" y="5337104"/>
            <a:ext cx="8982" cy="42640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9" name="角丸四角形吹き出し 78"/>
          <p:cNvSpPr/>
          <p:nvPr/>
        </p:nvSpPr>
        <p:spPr>
          <a:xfrm>
            <a:off x="11556963" y="7102576"/>
            <a:ext cx="1885603" cy="543952"/>
          </a:xfrm>
          <a:prstGeom prst="wedgeRoundRectCallout">
            <a:avLst>
              <a:gd name="adj1" fmla="val -9678"/>
              <a:gd name="adj2" fmla="val 131429"/>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800" dirty="0">
              <a:latin typeface="メイリオ" pitchFamily="50" charset="-128"/>
              <a:ea typeface="メイリオ" pitchFamily="50" charset="-128"/>
              <a:cs typeface="メイリオ" pitchFamily="50" charset="-128"/>
            </a:endParaRPr>
          </a:p>
        </p:txBody>
      </p:sp>
      <p:sp>
        <p:nvSpPr>
          <p:cNvPr id="33" name="角丸四角形吹き出し 32"/>
          <p:cNvSpPr/>
          <p:nvPr/>
        </p:nvSpPr>
        <p:spPr>
          <a:xfrm>
            <a:off x="7548361" y="8391532"/>
            <a:ext cx="1768740" cy="660376"/>
          </a:xfrm>
          <a:prstGeom prst="wedgeRoundRectCallout">
            <a:avLst>
              <a:gd name="adj1" fmla="val 46926"/>
              <a:gd name="adj2" fmla="val -7880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すべての目標値が設定し終わる前に，駆動シーケンスが行われると誤動作の可能性があるので排他制御を行う</a:t>
            </a:r>
            <a:endParaRPr lang="ja-JP" altLang="en-US" sz="800" dirty="0">
              <a:latin typeface="メイリオ" pitchFamily="50" charset="-128"/>
              <a:ea typeface="メイリオ" pitchFamily="50" charset="-128"/>
              <a:cs typeface="メイリオ" pitchFamily="50" charset="-128"/>
            </a:endParaRPr>
          </a:p>
        </p:txBody>
      </p:sp>
      <p:grpSp>
        <p:nvGrpSpPr>
          <p:cNvPr id="11" name="グループ化 10"/>
          <p:cNvGrpSpPr/>
          <p:nvPr/>
        </p:nvGrpSpPr>
        <p:grpSpPr>
          <a:xfrm>
            <a:off x="686679" y="5318768"/>
            <a:ext cx="7234698" cy="4083978"/>
            <a:chOff x="6783137" y="5337104"/>
            <a:chExt cx="7234698" cy="4083978"/>
          </a:xfrm>
        </p:grpSpPr>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3998" y="6408882"/>
              <a:ext cx="3575788" cy="251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正方形/長方形 45"/>
            <p:cNvSpPr/>
            <p:nvPr/>
          </p:nvSpPr>
          <p:spPr>
            <a:xfrm>
              <a:off x="9749837"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9" name="グループ化 8"/>
            <p:cNvGrpSpPr/>
            <p:nvPr/>
          </p:nvGrpSpPr>
          <p:grpSpPr>
            <a:xfrm>
              <a:off x="6783137" y="5337104"/>
              <a:ext cx="2955875" cy="4083978"/>
              <a:chOff x="6783137" y="5337104"/>
              <a:chExt cx="2955875" cy="4083978"/>
            </a:xfrm>
          </p:grpSpPr>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pic>
            <p:nvPicPr>
              <p:cNvPr id="10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8272" y="6152202"/>
                <a:ext cx="2655845" cy="32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テキスト ボックス 44"/>
              <p:cNvSpPr txBox="1"/>
              <p:nvPr/>
            </p:nvSpPr>
            <p:spPr>
              <a:xfrm>
                <a:off x="6952050" y="5805914"/>
                <a:ext cx="2494509" cy="369332"/>
              </a:xfrm>
              <a:prstGeom prst="rect">
                <a:avLst/>
              </a:prstGeom>
              <a:noFill/>
            </p:spPr>
            <p:txBody>
              <a:bodyPr wrap="square" rtlCol="0">
                <a:spAutoFit/>
              </a:bodyPr>
              <a:lstStyle/>
              <a:p>
                <a:r>
                  <a:rPr lang="ja-JP" altLang="en-US" sz="900" dirty="0" smtClean="0"/>
                  <a:t>導出した２つのタスクの構造と</a:t>
                </a:r>
                <a:r>
                  <a:rPr lang="en-US" altLang="ja-JP" sz="900" dirty="0" smtClean="0"/>
                  <a:t/>
                </a:r>
                <a:br>
                  <a:rPr lang="en-US" altLang="ja-JP" sz="900" dirty="0" smtClean="0"/>
                </a:br>
                <a:r>
                  <a:rPr lang="ja-JP" altLang="en-US" sz="900" dirty="0" smtClean="0"/>
                  <a:t>呼び出し関係を示した</a:t>
                </a:r>
                <a:r>
                  <a:rPr lang="en-US" altLang="ja-JP" sz="900" dirty="0" smtClean="0"/>
                  <a:t>.</a:t>
                </a:r>
                <a:endParaRPr kumimoji="1" lang="ja-JP" altLang="en-US" sz="900" dirty="0"/>
              </a:p>
            </p:txBody>
          </p:sp>
        </p:grpSp>
      </p:grpSp>
      <p:sp>
        <p:nvSpPr>
          <p:cNvPr id="18" name="テキスト ボックス 17"/>
          <p:cNvSpPr txBox="1"/>
          <p:nvPr/>
        </p:nvSpPr>
        <p:spPr>
          <a:xfrm>
            <a:off x="7491953" y="5318768"/>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4"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71439" y="5624626"/>
            <a:ext cx="7413932"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3" name="正方形/長方形 22"/>
          <p:cNvSpPr/>
          <p:nvPr/>
        </p:nvSpPr>
        <p:spPr>
          <a:xfrm>
            <a:off x="8088265" y="5624626"/>
            <a:ext cx="548967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3" name="正方形/長方形 32"/>
          <p:cNvSpPr/>
          <p:nvPr/>
        </p:nvSpPr>
        <p:spPr>
          <a:xfrm>
            <a:off x="8088264" y="1187500"/>
            <a:ext cx="549597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1" name="正方形/長方形 50"/>
          <p:cNvSpPr/>
          <p:nvPr/>
        </p:nvSpPr>
        <p:spPr>
          <a:xfrm>
            <a:off x="667701" y="1196441"/>
            <a:ext cx="7413933"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 name="テキスト ボックス 4"/>
          <p:cNvSpPr txBox="1"/>
          <p:nvPr/>
        </p:nvSpPr>
        <p:spPr>
          <a:xfrm>
            <a:off x="618141" y="1607736"/>
            <a:ext cx="7470123" cy="646331"/>
          </a:xfrm>
          <a:prstGeom prst="rect">
            <a:avLst/>
          </a:prstGeom>
          <a:noFill/>
        </p:spPr>
        <p:txBody>
          <a:bodyPr wrap="square" rtlCol="0">
            <a:spAutoFit/>
          </a:bodyPr>
          <a:lstStyle/>
          <a:p>
            <a:r>
              <a:rPr lang="ja-JP" altLang="en-US" sz="1200" dirty="0"/>
              <a:t>　</a:t>
            </a:r>
            <a:r>
              <a:rPr kumimoji="1" lang="ja-JP" altLang="en-US" sz="1200" dirty="0" smtClean="0"/>
              <a:t>階段突破のためには厚さ１ｃｍの段差を乗り越え</a:t>
            </a:r>
            <a:r>
              <a:rPr kumimoji="1" lang="en-US" altLang="ja-JP" sz="1200" dirty="0" smtClean="0"/>
              <a:t>,</a:t>
            </a:r>
            <a:r>
              <a:rPr lang="ja-JP" altLang="en-US" sz="1200" dirty="0" smtClean="0"/>
              <a:t>限られたスペースで直角に引かれたラインをトレースしなければならない</a:t>
            </a:r>
            <a:r>
              <a:rPr lang="en-US" altLang="ja-JP" sz="1200" dirty="0" smtClean="0"/>
              <a:t>.</a:t>
            </a:r>
            <a:r>
              <a:rPr lang="ja-JP" altLang="en-US" sz="1200" dirty="0" smtClean="0"/>
              <a:t>そこに潜む危険とその解決策を考え</a:t>
            </a:r>
            <a:r>
              <a:rPr lang="en-US" altLang="ja-JP" sz="1200" dirty="0" smtClean="0"/>
              <a:t>,</a:t>
            </a:r>
            <a:r>
              <a:rPr lang="ja-JP" altLang="en-US" sz="1200" dirty="0" smtClean="0"/>
              <a:t>それらを踏まえてステートチャート図を作成した</a:t>
            </a:r>
            <a:r>
              <a:rPr lang="en-US" altLang="ja-JP" sz="1200" dirty="0" smtClean="0"/>
              <a:t>.</a:t>
            </a:r>
            <a:r>
              <a:rPr lang="ja-JP" altLang="en-US" sz="1200" dirty="0" smtClean="0"/>
              <a:t>（他の難所についても同様の手順でステートマシン図を作成）</a:t>
            </a:r>
            <a:endParaRPr kumimoji="1" lang="en-US" altLang="ja-JP" sz="1200" dirty="0" smtClean="0"/>
          </a:p>
        </p:txBody>
      </p:sp>
      <p:sp>
        <p:nvSpPr>
          <p:cNvPr id="10" name="角丸四角形吹き出し 9"/>
          <p:cNvSpPr/>
          <p:nvPr/>
        </p:nvSpPr>
        <p:spPr>
          <a:xfrm>
            <a:off x="743448" y="2372174"/>
            <a:ext cx="3270077" cy="844250"/>
          </a:xfrm>
          <a:prstGeom prst="wedgeRoundRectCallout">
            <a:avLst>
              <a:gd name="adj1" fmla="val -31929"/>
              <a:gd name="adj2" fmla="val 91290"/>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a:latin typeface="+mn-ea"/>
              </a:rPr>
              <a:t>・</a:t>
            </a:r>
            <a:r>
              <a:rPr lang="ja-JP" altLang="en-US" sz="1100" u="sng" dirty="0">
                <a:latin typeface="+mn-ea"/>
              </a:rPr>
              <a:t>段差進入時の速度不足</a:t>
            </a:r>
            <a:endParaRPr lang="en-US" altLang="ja-JP" sz="1100" u="sng" dirty="0">
              <a:latin typeface="+mn-ea"/>
            </a:endParaRPr>
          </a:p>
          <a:p>
            <a:r>
              <a:rPr lang="ja-JP" altLang="en-US" sz="1050" dirty="0">
                <a:latin typeface="+mn-ea"/>
              </a:rPr>
              <a:t>段差を上るために</a:t>
            </a:r>
            <a:r>
              <a:rPr lang="ja-JP" altLang="en-US" sz="1050" dirty="0" smtClean="0">
                <a:latin typeface="+mn-ea"/>
              </a:rPr>
              <a:t>は加速により勢いをつける必要</a:t>
            </a:r>
            <a:r>
              <a:rPr lang="ja-JP" altLang="en-US" sz="1050" dirty="0">
                <a:latin typeface="+mn-ea"/>
              </a:rPr>
              <a:t>が</a:t>
            </a:r>
            <a:r>
              <a:rPr lang="ja-JP" altLang="en-US" sz="1050" dirty="0" smtClean="0">
                <a:latin typeface="+mn-ea"/>
              </a:rPr>
              <a:t>ある</a:t>
            </a:r>
            <a:r>
              <a:rPr lang="en-US" altLang="ja-JP" sz="1050" dirty="0" smtClean="0">
                <a:latin typeface="+mn-ea"/>
              </a:rPr>
              <a:t>.</a:t>
            </a:r>
            <a:r>
              <a:rPr lang="ja-JP" altLang="en-US" sz="1050" dirty="0" smtClean="0">
                <a:latin typeface="+mn-ea"/>
              </a:rPr>
              <a:t>そこ</a:t>
            </a:r>
            <a:r>
              <a:rPr lang="ja-JP" altLang="en-US" sz="1050" dirty="0">
                <a:latin typeface="+mn-ea"/>
              </a:rPr>
              <a:t>で倒立</a:t>
            </a:r>
            <a:r>
              <a:rPr lang="ja-JP" altLang="en-US" sz="1050" dirty="0" smtClean="0">
                <a:latin typeface="+mn-ea"/>
              </a:rPr>
              <a:t>制御</a:t>
            </a:r>
            <a:r>
              <a:rPr lang="en-US" altLang="ja-JP" sz="1050" dirty="0" smtClean="0">
                <a:latin typeface="+mn-ea"/>
              </a:rPr>
              <a:t>API</a:t>
            </a:r>
            <a:r>
              <a:rPr lang="ja-JP" altLang="en-US" sz="1050" dirty="0" smtClean="0">
                <a:latin typeface="+mn-ea"/>
              </a:rPr>
              <a:t>で</a:t>
            </a:r>
            <a:r>
              <a:rPr lang="ja-JP" altLang="en-US" sz="1050" dirty="0">
                <a:latin typeface="+mn-ea"/>
              </a:rPr>
              <a:t>用いるジャイロセンサのオフセット値を調節</a:t>
            </a:r>
            <a:r>
              <a:rPr lang="ja-JP" altLang="en-US" sz="1050" dirty="0" smtClean="0">
                <a:latin typeface="+mn-ea"/>
              </a:rPr>
              <a:t>し</a:t>
            </a:r>
            <a:r>
              <a:rPr lang="en-US" altLang="ja-JP" sz="1050" dirty="0" smtClean="0">
                <a:latin typeface="+mn-ea"/>
              </a:rPr>
              <a:t>,</a:t>
            </a:r>
            <a:r>
              <a:rPr lang="ja-JP" altLang="en-US" sz="1050" dirty="0" smtClean="0">
                <a:latin typeface="+mn-ea"/>
              </a:rPr>
              <a:t>走行体を強制的に前傾</a:t>
            </a:r>
            <a:r>
              <a:rPr lang="ja-JP" altLang="en-US" sz="1050" dirty="0">
                <a:latin typeface="+mn-ea"/>
              </a:rPr>
              <a:t>させることで短距離で</a:t>
            </a:r>
            <a:r>
              <a:rPr lang="ja-JP" altLang="en-US" sz="1050" dirty="0" smtClean="0">
                <a:latin typeface="+mn-ea"/>
              </a:rPr>
              <a:t>の急加速</a:t>
            </a:r>
            <a:r>
              <a:rPr lang="ja-JP" altLang="en-US" sz="1050" dirty="0">
                <a:latin typeface="+mn-ea"/>
              </a:rPr>
              <a:t>を</a:t>
            </a:r>
            <a:r>
              <a:rPr lang="ja-JP" altLang="en-US" sz="1050" dirty="0" smtClean="0">
                <a:latin typeface="+mn-ea"/>
              </a:rPr>
              <a:t>実現</a:t>
            </a:r>
            <a:r>
              <a:rPr lang="en-US" altLang="ja-JP" sz="1050" dirty="0" smtClean="0">
                <a:latin typeface="+mn-ea"/>
              </a:rPr>
              <a:t>.</a:t>
            </a:r>
            <a:endParaRPr lang="ja-JP" altLang="en-US" sz="1050" dirty="0">
              <a:latin typeface="+mn-ea"/>
            </a:endParaRPr>
          </a:p>
        </p:txBody>
      </p:sp>
      <p:sp>
        <p:nvSpPr>
          <p:cNvPr id="54" name="角丸四角形吹き出し 53"/>
          <p:cNvSpPr/>
          <p:nvPr/>
        </p:nvSpPr>
        <p:spPr>
          <a:xfrm>
            <a:off x="3119712" y="4656584"/>
            <a:ext cx="1656184" cy="936104"/>
          </a:xfrm>
          <a:prstGeom prst="wedgeRoundRectCallout">
            <a:avLst>
              <a:gd name="adj1" fmla="val -34351"/>
              <a:gd name="adj2" fmla="val -85112"/>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smtClean="0">
                <a:latin typeface="+mn-ea"/>
              </a:rPr>
              <a:t>・</a:t>
            </a:r>
            <a:r>
              <a:rPr lang="ja-JP" altLang="en-US" sz="1100" u="sng" dirty="0" smtClean="0">
                <a:latin typeface="+mn-ea"/>
              </a:rPr>
              <a:t>落下時に走行体が</a:t>
            </a:r>
            <a:r>
              <a:rPr lang="en-US" altLang="ja-JP" sz="1100" u="sng" dirty="0" smtClean="0">
                <a:latin typeface="+mn-ea"/>
              </a:rPr>
              <a:t/>
            </a:r>
            <a:br>
              <a:rPr lang="en-US" altLang="ja-JP" sz="1100" u="sng" dirty="0" smtClean="0">
                <a:latin typeface="+mn-ea"/>
              </a:rPr>
            </a:br>
            <a:r>
              <a:rPr lang="ja-JP" altLang="en-US" sz="1100" u="sng" dirty="0" smtClean="0">
                <a:latin typeface="+mn-ea"/>
              </a:rPr>
              <a:t>ラインから外れている</a:t>
            </a:r>
            <a:endParaRPr lang="en-US" altLang="ja-JP" sz="1100" u="sng" dirty="0" smtClean="0">
              <a:latin typeface="+mn-ea"/>
            </a:endParaRPr>
          </a:p>
          <a:p>
            <a:r>
              <a:rPr lang="ja-JP" altLang="en-US" sz="1050" dirty="0">
                <a:solidFill>
                  <a:srgbClr val="FF0000"/>
                </a:solidFill>
                <a:latin typeface="+mn-ea"/>
              </a:rPr>
              <a:t>ライン</a:t>
            </a:r>
            <a:r>
              <a:rPr lang="ja-JP" altLang="en-US" sz="1050" dirty="0" smtClean="0">
                <a:solidFill>
                  <a:srgbClr val="FF0000"/>
                </a:solidFill>
                <a:latin typeface="+mn-ea"/>
              </a:rPr>
              <a:t>復帰動作</a:t>
            </a:r>
            <a:r>
              <a:rPr lang="ja-JP" altLang="en-US" sz="1050" dirty="0" smtClean="0">
                <a:latin typeface="+mn-ea"/>
              </a:rPr>
              <a:t>（</a:t>
            </a:r>
            <a:r>
              <a:rPr lang="en-US" altLang="ja-JP" sz="1050" dirty="0" smtClean="0">
                <a:latin typeface="+mn-ea"/>
              </a:rPr>
              <a:t>p.5 </a:t>
            </a:r>
            <a:r>
              <a:rPr lang="ja-JP" altLang="en-US" sz="1050" dirty="0" smtClean="0">
                <a:latin typeface="+mn-ea"/>
              </a:rPr>
              <a:t>要素技術参照）によってラインへの復帰を実現</a:t>
            </a:r>
            <a:r>
              <a:rPr lang="en-US" altLang="ja-JP" sz="1050" dirty="0" smtClean="0">
                <a:latin typeface="+mn-ea"/>
              </a:rPr>
              <a:t>.</a:t>
            </a:r>
            <a:endParaRPr lang="ja-JP" altLang="en-US" sz="1050" dirty="0">
              <a:latin typeface="+mn-ea"/>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9912" y="3438421"/>
            <a:ext cx="3021040" cy="2226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0129" y="3576467"/>
            <a:ext cx="2872751" cy="1944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右矢印 14"/>
          <p:cNvSpPr/>
          <p:nvPr/>
        </p:nvSpPr>
        <p:spPr>
          <a:xfrm>
            <a:off x="4559871" y="3720480"/>
            <a:ext cx="291329"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8918" y="7666439"/>
            <a:ext cx="2860577" cy="195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テキスト ボックス 57"/>
          <p:cNvSpPr txBox="1"/>
          <p:nvPr/>
        </p:nvSpPr>
        <p:spPr>
          <a:xfrm>
            <a:off x="8091596" y="1560242"/>
            <a:ext cx="5541284" cy="461665"/>
          </a:xfrm>
          <a:prstGeom prst="rect">
            <a:avLst/>
          </a:prstGeom>
          <a:noFill/>
        </p:spPr>
        <p:txBody>
          <a:bodyPr wrap="square" rtlCol="0">
            <a:spAutoFit/>
          </a:bodyPr>
          <a:lstStyle/>
          <a:p>
            <a:r>
              <a:rPr lang="ja-JP" altLang="en-US" sz="1200" dirty="0" smtClean="0"/>
              <a:t>　シーソー</a:t>
            </a:r>
            <a:r>
              <a:rPr kumimoji="1" lang="ja-JP" altLang="en-US" sz="1200" dirty="0" smtClean="0"/>
              <a:t>突破のためには段差を乗り越え</a:t>
            </a:r>
            <a:r>
              <a:rPr kumimoji="1" lang="en-US" altLang="ja-JP" sz="1200" dirty="0" smtClean="0"/>
              <a:t>,</a:t>
            </a:r>
            <a:r>
              <a:rPr lang="ja-JP" altLang="en-US" sz="1200" dirty="0" smtClean="0"/>
              <a:t>傾斜を上り</a:t>
            </a:r>
            <a:r>
              <a:rPr lang="en-US" altLang="ja-JP" sz="1200" dirty="0" smtClean="0"/>
              <a:t>,</a:t>
            </a:r>
            <a:r>
              <a:rPr lang="ja-JP" altLang="en-US" sz="1200" dirty="0" smtClean="0"/>
              <a:t>シーソーの</a:t>
            </a:r>
            <a:r>
              <a:rPr lang="ja-JP" altLang="en-US" sz="1200" dirty="0"/>
              <a:t>動き</a:t>
            </a:r>
            <a:r>
              <a:rPr lang="ja-JP" altLang="en-US" sz="1200" dirty="0" smtClean="0"/>
              <a:t>に対して</a:t>
            </a:r>
            <a:endParaRPr kumimoji="1" lang="en-US" altLang="ja-JP" sz="1200" dirty="0" smtClean="0"/>
          </a:p>
        </p:txBody>
      </p:sp>
      <p:pic>
        <p:nvPicPr>
          <p:cNvPr id="16" name="図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196" y="3225408"/>
            <a:ext cx="3543644" cy="1215152"/>
          </a:xfrm>
          <a:prstGeom prst="rect">
            <a:avLst/>
          </a:prstGeom>
        </p:spPr>
      </p:pic>
      <p:sp>
        <p:nvSpPr>
          <p:cNvPr id="59" name="角丸四角形吹き出し 58"/>
          <p:cNvSpPr/>
          <p:nvPr/>
        </p:nvSpPr>
        <p:spPr>
          <a:xfrm>
            <a:off x="8249315" y="2136306"/>
            <a:ext cx="2071196" cy="426943"/>
          </a:xfrm>
          <a:prstGeom prst="wedgeRoundRectCallout">
            <a:avLst>
              <a:gd name="adj1" fmla="val -22471"/>
              <a:gd name="adj2" fmla="val 97455"/>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a:latin typeface="+mn-ea"/>
              </a:rPr>
              <a:t>・</a:t>
            </a:r>
            <a:r>
              <a:rPr lang="ja-JP" altLang="en-US" sz="1100" u="sng" dirty="0">
                <a:latin typeface="+mn-ea"/>
              </a:rPr>
              <a:t>段差進入時の速度</a:t>
            </a:r>
            <a:r>
              <a:rPr lang="ja-JP" altLang="en-US" sz="1100" u="sng" dirty="0" smtClean="0">
                <a:latin typeface="+mn-ea"/>
              </a:rPr>
              <a:t>不足</a:t>
            </a:r>
            <a:endParaRPr lang="en-US" altLang="ja-JP" sz="1100" u="sng" dirty="0" smtClean="0">
              <a:latin typeface="+mn-ea"/>
            </a:endParaRPr>
          </a:p>
          <a:p>
            <a:r>
              <a:rPr lang="ja-JP" altLang="en-US" sz="1050" dirty="0" smtClean="0">
                <a:latin typeface="+mn-ea"/>
              </a:rPr>
              <a:t>階段での動作と同様にして実現</a:t>
            </a:r>
            <a:r>
              <a:rPr lang="en-US" altLang="ja-JP" sz="1050" dirty="0" smtClean="0">
                <a:latin typeface="+mn-ea"/>
              </a:rPr>
              <a:t>.</a:t>
            </a:r>
            <a:endParaRPr lang="en-US" altLang="ja-JP" sz="1000" dirty="0" smtClean="0">
              <a:latin typeface="+mn-ea"/>
            </a:endParaRPr>
          </a:p>
        </p:txBody>
      </p:sp>
      <p:sp>
        <p:nvSpPr>
          <p:cNvPr id="53" name="角丸四角形吹き出し 52"/>
          <p:cNvSpPr/>
          <p:nvPr/>
        </p:nvSpPr>
        <p:spPr>
          <a:xfrm>
            <a:off x="743447" y="4584579"/>
            <a:ext cx="2232248" cy="1008111"/>
          </a:xfrm>
          <a:prstGeom prst="wedgeRoundRectCallout">
            <a:avLst>
              <a:gd name="adj1" fmla="val 54996"/>
              <a:gd name="adj2" fmla="val -111318"/>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落下時に走行体が不安定になる</a:t>
            </a:r>
            <a:endParaRPr lang="en-US" altLang="ja-JP" sz="1100" u="sng" dirty="0" smtClean="0">
              <a:latin typeface="+mn-ea"/>
            </a:endParaRPr>
          </a:p>
          <a:p>
            <a:r>
              <a:rPr lang="ja-JP" altLang="en-US" sz="1050" dirty="0" smtClean="0">
                <a:latin typeface="+mn-ea"/>
              </a:rPr>
              <a:t>走行体が落下した際に走行体が後傾姿勢になる傾向がある．そこで，落下時の衝撃を検知した際に</a:t>
            </a:r>
            <a:r>
              <a:rPr lang="en-US" altLang="ja-JP" sz="1050" dirty="0" smtClean="0">
                <a:latin typeface="+mn-ea"/>
              </a:rPr>
              <a:t>,</a:t>
            </a:r>
            <a:r>
              <a:rPr lang="ja-JP" altLang="en-US" sz="1050" dirty="0" smtClean="0">
                <a:latin typeface="+mn-ea"/>
              </a:rPr>
              <a:t>ジャイロオフセットの値を調節し補正を行うことで倒立制御の安定化を実現</a:t>
            </a:r>
            <a:r>
              <a:rPr lang="en-US" altLang="ja-JP" sz="1050" dirty="0" smtClean="0">
                <a:latin typeface="+mn-ea"/>
              </a:rPr>
              <a:t>.</a:t>
            </a:r>
            <a:endParaRPr lang="ja-JP" altLang="en-US" sz="1050" dirty="0">
              <a:latin typeface="+mn-ea"/>
            </a:endParaRPr>
          </a:p>
        </p:txBody>
      </p:sp>
      <p:pic>
        <p:nvPicPr>
          <p:cNvPr id="17" name="図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18157" y="2622752"/>
            <a:ext cx="2532266" cy="737688"/>
          </a:xfrm>
          <a:prstGeom prst="rect">
            <a:avLst/>
          </a:prstGeom>
        </p:spPr>
      </p:pic>
      <p:sp>
        <p:nvSpPr>
          <p:cNvPr id="62" name="角丸四角形吹き出し 61"/>
          <p:cNvSpPr/>
          <p:nvPr/>
        </p:nvSpPr>
        <p:spPr>
          <a:xfrm>
            <a:off x="10464527" y="2136304"/>
            <a:ext cx="2231023" cy="427232"/>
          </a:xfrm>
          <a:prstGeom prst="wedgeRoundRectCallout">
            <a:avLst>
              <a:gd name="adj1" fmla="val -40637"/>
              <a:gd name="adj2" fmla="val 88152"/>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落下時に走行体が不安定になる</a:t>
            </a:r>
            <a:endParaRPr lang="en-US" altLang="ja-JP" sz="110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3" name="角丸四角形吹き出し 62"/>
          <p:cNvSpPr/>
          <p:nvPr/>
        </p:nvSpPr>
        <p:spPr>
          <a:xfrm>
            <a:off x="11413589" y="2706399"/>
            <a:ext cx="2075275" cy="582035"/>
          </a:xfrm>
          <a:prstGeom prst="wedgeRoundRectCallout">
            <a:avLst>
              <a:gd name="adj1" fmla="val -89230"/>
              <a:gd name="adj2" fmla="val 48304"/>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smtClean="0">
                <a:latin typeface="+mn-ea"/>
              </a:rPr>
              <a:t>・</a:t>
            </a:r>
            <a:r>
              <a:rPr lang="ja-JP" altLang="en-US" sz="1100" u="sng" dirty="0" smtClean="0">
                <a:latin typeface="+mn-ea"/>
              </a:rPr>
              <a:t>落下時に走行体がラインから外れている</a:t>
            </a:r>
            <a:endParaRPr lang="en-US" altLang="ja-JP" sz="105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5" name="角丸四角形吹き出し 64"/>
          <p:cNvSpPr/>
          <p:nvPr/>
        </p:nvSpPr>
        <p:spPr>
          <a:xfrm>
            <a:off x="8249315" y="3504456"/>
            <a:ext cx="2545297" cy="1800200"/>
          </a:xfrm>
          <a:prstGeom prst="wedgeRoundRectCallout">
            <a:avLst>
              <a:gd name="adj1" fmla="val -9698"/>
              <a:gd name="adj2" fmla="val -66588"/>
              <a:gd name="adj3" fmla="val 16667"/>
            </a:avLst>
          </a:prstGeom>
          <a:ln w="1270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シーソーの動きと角度</a:t>
            </a:r>
            <a:r>
              <a:rPr lang="ja-JP" altLang="en-US" sz="1100" u="sng" dirty="0">
                <a:latin typeface="+mn-ea"/>
              </a:rPr>
              <a:t>によって</a:t>
            </a:r>
            <a:r>
              <a:rPr lang="ja-JP" altLang="en-US" sz="1100" u="sng" dirty="0" smtClean="0">
                <a:latin typeface="+mn-ea"/>
              </a:rPr>
              <a:t>走行が不安定になる</a:t>
            </a:r>
            <a:endParaRPr lang="en-US" altLang="ja-JP" sz="1100" u="sng" dirty="0" smtClean="0">
              <a:latin typeface="+mn-ea"/>
            </a:endParaRPr>
          </a:p>
          <a:p>
            <a:r>
              <a:rPr lang="ja-JP" altLang="en-US" sz="1050" dirty="0" smtClean="0">
                <a:latin typeface="+mn-ea"/>
              </a:rPr>
              <a:t>シーソー上走行中</a:t>
            </a:r>
            <a:r>
              <a:rPr lang="en-US" altLang="ja-JP" sz="1050" dirty="0" smtClean="0">
                <a:latin typeface="+mn-ea"/>
              </a:rPr>
              <a:t>,</a:t>
            </a:r>
            <a:r>
              <a:rPr lang="ja-JP" altLang="en-US" sz="1050" dirty="0" smtClean="0">
                <a:latin typeface="+mn-ea"/>
              </a:rPr>
              <a:t>シーソーの角度によって走行体が姿勢を維持することが難しくなる．また，シーソーが降下した際に</a:t>
            </a:r>
            <a:endParaRPr lang="en-US" altLang="ja-JP" sz="1050" dirty="0" smtClean="0">
              <a:latin typeface="+mn-ea"/>
            </a:endParaRPr>
          </a:p>
        </p:txBody>
      </p:sp>
      <p:sp>
        <p:nvSpPr>
          <p:cNvPr id="19" name="下矢印 18"/>
          <p:cNvSpPr/>
          <p:nvPr/>
        </p:nvSpPr>
        <p:spPr>
          <a:xfrm rot="20020687">
            <a:off x="10834708" y="3387044"/>
            <a:ext cx="482847" cy="1628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599432" y="6057837"/>
            <a:ext cx="7470123" cy="646331"/>
          </a:xfrm>
          <a:prstGeom prst="rect">
            <a:avLst/>
          </a:prstGeom>
          <a:noFill/>
        </p:spPr>
        <p:txBody>
          <a:bodyPr wrap="square" rtlCol="0">
            <a:spAutoFit/>
          </a:bodyPr>
          <a:lstStyle/>
          <a:p>
            <a:r>
              <a:rPr lang="ja-JP" altLang="en-US" sz="1200" dirty="0"/>
              <a:t>　ドリフトターン突破のために</a:t>
            </a:r>
            <a:r>
              <a:rPr lang="ja-JP" altLang="en-US" sz="1200" dirty="0" smtClean="0"/>
              <a:t>はペットボトルの誤検知を防ぎ</a:t>
            </a:r>
            <a:r>
              <a:rPr lang="en-US" altLang="ja-JP" sz="1200" dirty="0" smtClean="0"/>
              <a:t>,</a:t>
            </a:r>
            <a:r>
              <a:rPr lang="ja-JP" altLang="en-US" sz="1200" dirty="0" smtClean="0"/>
              <a:t>ラインの無い区間を走行しなければならない</a:t>
            </a:r>
            <a:r>
              <a:rPr lang="en-US" altLang="ja-JP" sz="1200" dirty="0" smtClean="0"/>
              <a:t>.</a:t>
            </a:r>
            <a:endParaRPr lang="en-US" altLang="ja-JP" sz="1200" dirty="0"/>
          </a:p>
          <a:p>
            <a:endParaRPr kumimoji="1" lang="en-US" altLang="ja-JP" sz="1200" dirty="0" smtClean="0"/>
          </a:p>
        </p:txBody>
      </p:sp>
      <p:sp>
        <p:nvSpPr>
          <p:cNvPr id="70" name="テキスト ボックス 69"/>
          <p:cNvSpPr txBox="1"/>
          <p:nvPr/>
        </p:nvSpPr>
        <p:spPr>
          <a:xfrm>
            <a:off x="8104848" y="6017187"/>
            <a:ext cx="5473093" cy="461665"/>
          </a:xfrm>
          <a:prstGeom prst="rect">
            <a:avLst/>
          </a:prstGeom>
          <a:noFill/>
        </p:spPr>
        <p:txBody>
          <a:bodyPr wrap="square" rtlCol="0">
            <a:spAutoFit/>
          </a:bodyPr>
          <a:lstStyle/>
          <a:p>
            <a:r>
              <a:rPr kumimoji="1" lang="ja-JP" altLang="en-US" sz="1200" dirty="0" smtClean="0"/>
              <a:t>　ルックアップゲート突破のためにはゲートを検知し</a:t>
            </a:r>
            <a:r>
              <a:rPr kumimoji="1" lang="en-US" altLang="ja-JP" sz="1200" dirty="0" smtClean="0"/>
              <a:t>,</a:t>
            </a:r>
            <a:r>
              <a:rPr lang="ja-JP" altLang="en-US" sz="1200" dirty="0" smtClean="0"/>
              <a:t>その下を通過出来る角度まで走行体を傾け</a:t>
            </a:r>
            <a:r>
              <a:rPr lang="en-US" altLang="ja-JP" sz="1200" dirty="0" smtClean="0"/>
              <a:t>,</a:t>
            </a:r>
            <a:r>
              <a:rPr lang="ja-JP" altLang="en-US" sz="1200" dirty="0" smtClean="0"/>
              <a:t>通過後に元の角度に戻らなければならない</a:t>
            </a:r>
            <a:r>
              <a:rPr lang="en-US" altLang="ja-JP" sz="1200" dirty="0" smtClean="0"/>
              <a:t>.</a:t>
            </a:r>
            <a:endParaRPr kumimoji="1" lang="en-US" altLang="ja-JP" sz="1200" dirty="0" smtClean="0"/>
          </a:p>
        </p:txBody>
      </p:sp>
      <p:pic>
        <p:nvPicPr>
          <p:cNvPr id="25" name="図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23808" y="6758511"/>
            <a:ext cx="2400759" cy="922411"/>
          </a:xfrm>
          <a:prstGeom prst="rect">
            <a:avLst/>
          </a:prstGeom>
        </p:spPr>
      </p:pic>
      <p:sp>
        <p:nvSpPr>
          <p:cNvPr id="74" name="角丸四角形吹き出し 73"/>
          <p:cNvSpPr/>
          <p:nvPr/>
        </p:nvSpPr>
        <p:spPr>
          <a:xfrm>
            <a:off x="11014863" y="6694040"/>
            <a:ext cx="2401993" cy="583990"/>
          </a:xfrm>
          <a:prstGeom prst="wedgeRoundRectCallout">
            <a:avLst>
              <a:gd name="adj1" fmla="val -96631"/>
              <a:gd name="adj2" fmla="val -5733"/>
              <a:gd name="adj3" fmla="val 16667"/>
            </a:avLst>
          </a:prstGeom>
          <a:ln w="127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目標尻尾角度への制御失敗</a:t>
            </a:r>
            <a:endParaRPr lang="en-US" altLang="ja-JP" sz="1100" u="sng" dirty="0" smtClean="0">
              <a:latin typeface="+mn-ea"/>
            </a:endParaRPr>
          </a:p>
          <a:p>
            <a:r>
              <a:rPr lang="ja-JP" altLang="en-US" sz="1050" dirty="0" smtClean="0">
                <a:solidFill>
                  <a:srgbClr val="FF0000"/>
                </a:solidFill>
                <a:latin typeface="+mn-ea"/>
              </a:rPr>
              <a:t>走行体仰角制御</a:t>
            </a:r>
            <a:r>
              <a:rPr lang="ja-JP" altLang="en-US" sz="1050" dirty="0" smtClean="0">
                <a:latin typeface="+mn-ea"/>
              </a:rPr>
              <a:t>（</a:t>
            </a:r>
            <a:r>
              <a:rPr lang="en-US" altLang="ja-JP" sz="1050" dirty="0" smtClean="0">
                <a:latin typeface="+mn-ea"/>
              </a:rPr>
              <a:t>p.5 </a:t>
            </a:r>
            <a:r>
              <a:rPr lang="ja-JP" altLang="en-US" sz="1050" dirty="0" smtClean="0">
                <a:latin typeface="+mn-ea"/>
              </a:rPr>
              <a:t>要素技術参照）によって</a:t>
            </a:r>
            <a:r>
              <a:rPr lang="en-US" altLang="ja-JP" sz="1050" dirty="0" smtClean="0">
                <a:latin typeface="+mn-ea"/>
              </a:rPr>
              <a:t>,</a:t>
            </a:r>
            <a:r>
              <a:rPr lang="ja-JP" altLang="en-US" sz="1050" dirty="0" smtClean="0">
                <a:latin typeface="+mn-ea"/>
              </a:rPr>
              <a:t>安定した尻尾角度制御を実現</a:t>
            </a:r>
            <a:r>
              <a:rPr lang="en-US" altLang="ja-JP" sz="1050" dirty="0" smtClean="0">
                <a:latin typeface="+mn-ea"/>
              </a:rPr>
              <a:t>.</a:t>
            </a:r>
            <a:endParaRPr lang="en-US" altLang="ja-JP" sz="1000" dirty="0" smtClean="0">
              <a:latin typeface="+mn-ea"/>
            </a:endParaRPr>
          </a:p>
        </p:txBody>
      </p:sp>
      <p:sp>
        <p:nvSpPr>
          <p:cNvPr id="75" name="下矢印 74"/>
          <p:cNvSpPr/>
          <p:nvPr/>
        </p:nvSpPr>
        <p:spPr>
          <a:xfrm rot="20020687">
            <a:off x="10726831" y="7574289"/>
            <a:ext cx="576064" cy="1703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下矢印 77"/>
          <p:cNvSpPr/>
          <p:nvPr/>
        </p:nvSpPr>
        <p:spPr>
          <a:xfrm rot="16200000">
            <a:off x="3658096" y="7749130"/>
            <a:ext cx="710857" cy="1608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吹き出し 72"/>
          <p:cNvSpPr/>
          <p:nvPr/>
        </p:nvSpPr>
        <p:spPr>
          <a:xfrm>
            <a:off x="8325623" y="8007578"/>
            <a:ext cx="2210912" cy="1545550"/>
          </a:xfrm>
          <a:prstGeom prst="wedgeRoundRectCallout">
            <a:avLst>
              <a:gd name="adj1" fmla="val -17770"/>
              <a:gd name="adj2" fmla="val -72889"/>
              <a:gd name="adj3" fmla="val 16667"/>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a:latin typeface="+mn-ea"/>
              </a:rPr>
              <a:t>・</a:t>
            </a:r>
            <a:r>
              <a:rPr lang="ja-JP" altLang="en-US" sz="1100" u="sng" dirty="0">
                <a:latin typeface="+mn-ea"/>
              </a:rPr>
              <a:t>ゲート検知の失敗</a:t>
            </a:r>
          </a:p>
          <a:p>
            <a:r>
              <a:rPr lang="ja-JP" altLang="en-US" sz="1050" dirty="0">
                <a:latin typeface="+mn-ea"/>
              </a:rPr>
              <a:t>ゲート</a:t>
            </a:r>
            <a:r>
              <a:rPr lang="ja-JP" altLang="en-US" sz="1050" dirty="0" smtClean="0">
                <a:latin typeface="+mn-ea"/>
              </a:rPr>
              <a:t>の検知には</a:t>
            </a:r>
            <a:r>
              <a:rPr lang="ja-JP" altLang="en-US" sz="1050" dirty="0">
                <a:latin typeface="+mn-ea"/>
              </a:rPr>
              <a:t>超音波センサを</a:t>
            </a:r>
            <a:r>
              <a:rPr lang="ja-JP" altLang="en-US" sz="1050" dirty="0" smtClean="0">
                <a:latin typeface="+mn-ea"/>
              </a:rPr>
              <a:t>用いる</a:t>
            </a:r>
            <a:r>
              <a:rPr lang="ja-JP" altLang="en-US" sz="1050" dirty="0">
                <a:latin typeface="+mn-ea"/>
              </a:rPr>
              <a:t>が</a:t>
            </a:r>
            <a:r>
              <a:rPr lang="en-US" altLang="ja-JP" sz="1050" dirty="0" smtClean="0">
                <a:latin typeface="+mn-ea"/>
              </a:rPr>
              <a:t>,</a:t>
            </a:r>
            <a:r>
              <a:rPr lang="ja-JP" altLang="en-US" sz="1050" dirty="0" smtClean="0">
                <a:latin typeface="+mn-ea"/>
              </a:rPr>
              <a:t>値の取得</a:t>
            </a:r>
            <a:r>
              <a:rPr lang="ja-JP" altLang="en-US" sz="1050" dirty="0">
                <a:latin typeface="+mn-ea"/>
              </a:rPr>
              <a:t>は</a:t>
            </a:r>
            <a:r>
              <a:rPr lang="ja-JP" altLang="en-US" sz="1050" dirty="0" smtClean="0">
                <a:latin typeface="+mn-ea"/>
              </a:rPr>
              <a:t>超音波センサ</a:t>
            </a:r>
            <a:r>
              <a:rPr lang="en-US" altLang="ja-JP" sz="1050" dirty="0" smtClean="0">
                <a:latin typeface="+mn-ea"/>
              </a:rPr>
              <a:t>API</a:t>
            </a:r>
            <a:r>
              <a:rPr lang="ja-JP" altLang="en-US" sz="1050" dirty="0" smtClean="0">
                <a:latin typeface="+mn-ea"/>
              </a:rPr>
              <a:t>の仕様上</a:t>
            </a:r>
            <a:r>
              <a:rPr lang="en-US" altLang="ja-JP" sz="1050" dirty="0" smtClean="0">
                <a:latin typeface="+mn-ea"/>
              </a:rPr>
              <a:t>50ms</a:t>
            </a:r>
            <a:r>
              <a:rPr lang="ja-JP" altLang="en-US" sz="1050" dirty="0">
                <a:latin typeface="+mn-ea"/>
              </a:rPr>
              <a:t>周期で行わなければならない</a:t>
            </a:r>
            <a:r>
              <a:rPr lang="en-US" altLang="ja-JP" sz="1050" dirty="0" smtClean="0">
                <a:latin typeface="+mn-ea"/>
              </a:rPr>
              <a:t>.</a:t>
            </a:r>
            <a:r>
              <a:rPr lang="ja-JP" altLang="en-US" sz="1050" dirty="0">
                <a:latin typeface="+mn-ea"/>
              </a:rPr>
              <a:t>よって</a:t>
            </a:r>
            <a:r>
              <a:rPr lang="ja-JP" altLang="en-US" sz="1050" dirty="0" smtClean="0">
                <a:latin typeface="+mn-ea"/>
              </a:rPr>
              <a:t>ゲート</a:t>
            </a:r>
            <a:r>
              <a:rPr lang="ja-JP" altLang="en-US" sz="1050" dirty="0">
                <a:latin typeface="+mn-ea"/>
              </a:rPr>
              <a:t>検知をする際</a:t>
            </a:r>
            <a:r>
              <a:rPr lang="ja-JP" altLang="en-US" sz="1050" dirty="0" smtClean="0">
                <a:latin typeface="+mn-ea"/>
              </a:rPr>
              <a:t>の速度</a:t>
            </a:r>
            <a:r>
              <a:rPr lang="ja-JP" altLang="en-US" sz="1050" dirty="0">
                <a:latin typeface="+mn-ea"/>
              </a:rPr>
              <a:t>が速すぎる</a:t>
            </a:r>
            <a:r>
              <a:rPr lang="ja-JP" altLang="en-US" sz="1050" dirty="0" smtClean="0">
                <a:latin typeface="+mn-ea"/>
              </a:rPr>
              <a:t>と検知をする前にゲートを衝突してしまうため</a:t>
            </a:r>
            <a:r>
              <a:rPr lang="en-US" altLang="ja-JP" sz="1050" dirty="0" smtClean="0">
                <a:latin typeface="+mn-ea"/>
              </a:rPr>
              <a:t>,</a:t>
            </a:r>
            <a:r>
              <a:rPr lang="ja-JP" altLang="en-US" sz="1050" dirty="0" smtClean="0">
                <a:latin typeface="+mn-ea"/>
              </a:rPr>
              <a:t>ゲート前</a:t>
            </a:r>
            <a:r>
              <a:rPr lang="ja-JP" altLang="en-US" sz="1050" dirty="0">
                <a:latin typeface="+mn-ea"/>
              </a:rPr>
              <a:t>の区間で速度を下げることで正確な検知を</a:t>
            </a:r>
            <a:r>
              <a:rPr lang="ja-JP" altLang="en-US" sz="1050" dirty="0" smtClean="0">
                <a:latin typeface="+mn-ea"/>
              </a:rPr>
              <a:t>実現</a:t>
            </a:r>
            <a:r>
              <a:rPr lang="en-US" altLang="ja-JP" sz="1050" dirty="0">
                <a:latin typeface="+mn-ea"/>
              </a:rPr>
              <a:t>.</a:t>
            </a:r>
            <a:endParaRPr lang="ja-JP" altLang="en-US" sz="1050" dirty="0">
              <a:latin typeface="+mn-ea"/>
            </a:endParaRPr>
          </a:p>
        </p:txBody>
      </p:sp>
      <p:sp>
        <p:nvSpPr>
          <p:cNvPr id="47" name="角丸四角形吹き出し 46"/>
          <p:cNvSpPr/>
          <p:nvPr/>
        </p:nvSpPr>
        <p:spPr>
          <a:xfrm>
            <a:off x="4271839" y="2299033"/>
            <a:ext cx="3683415" cy="1061409"/>
          </a:xfrm>
          <a:prstGeom prst="wedgeRoundRectCallout">
            <a:avLst>
              <a:gd name="adj1" fmla="val -56146"/>
              <a:gd name="adj2" fmla="val 53329"/>
              <a:gd name="adj3" fmla="val 16667"/>
            </a:avLst>
          </a:prstGeom>
          <a:ln w="12700"/>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a:latin typeface="+mn-ea"/>
              </a:rPr>
              <a:t>・</a:t>
            </a:r>
            <a:r>
              <a:rPr lang="ja-JP" altLang="en-US" sz="1100" u="sng" dirty="0" smtClean="0">
                <a:latin typeface="+mn-ea"/>
              </a:rPr>
              <a:t>直角部分を曲がりきることが出来ない</a:t>
            </a:r>
            <a:endParaRPr lang="en-US" altLang="ja-JP" sz="1100" u="sng" dirty="0" smtClean="0">
              <a:latin typeface="+mn-ea"/>
            </a:endParaRPr>
          </a:p>
          <a:p>
            <a:r>
              <a:rPr lang="ja-JP" altLang="en-US" sz="1050" dirty="0">
                <a:latin typeface="+mn-ea"/>
              </a:rPr>
              <a:t>直角</a:t>
            </a:r>
            <a:r>
              <a:rPr lang="ja-JP" altLang="en-US" sz="1050" dirty="0" smtClean="0">
                <a:latin typeface="+mn-ea"/>
              </a:rPr>
              <a:t>部分では輝度値の変化を検知すると停止して転回する</a:t>
            </a:r>
            <a:r>
              <a:rPr lang="en-US" altLang="ja-JP" sz="1050" dirty="0" smtClean="0">
                <a:latin typeface="+mn-ea"/>
              </a:rPr>
              <a:t>.</a:t>
            </a:r>
            <a:r>
              <a:rPr lang="ja-JP" altLang="en-US" sz="1050" dirty="0" smtClean="0">
                <a:latin typeface="+mn-ea"/>
              </a:rPr>
              <a:t>この時</a:t>
            </a:r>
            <a:r>
              <a:rPr lang="en-US" altLang="ja-JP" sz="1050" dirty="0" smtClean="0">
                <a:latin typeface="+mn-ea"/>
              </a:rPr>
              <a:t>,</a:t>
            </a:r>
            <a:r>
              <a:rPr lang="ja-JP" altLang="en-US" sz="1050" dirty="0" smtClean="0">
                <a:latin typeface="+mn-ea"/>
              </a:rPr>
              <a:t>検知が遅れるとラインから外れた位置で転回するためライントレースを続行出来ない</a:t>
            </a:r>
            <a:r>
              <a:rPr lang="en-US" altLang="ja-JP" sz="1050" dirty="0" smtClean="0">
                <a:latin typeface="+mn-ea"/>
              </a:rPr>
              <a:t>.</a:t>
            </a:r>
            <a:r>
              <a:rPr lang="ja-JP" altLang="en-US" sz="1050" dirty="0" smtClean="0">
                <a:latin typeface="+mn-ea"/>
              </a:rPr>
              <a:t>そこで，輝度値変化が発生した瞬間の傾向を調べ</a:t>
            </a:r>
            <a:r>
              <a:rPr lang="en-US" altLang="ja-JP" sz="1050" dirty="0" smtClean="0">
                <a:latin typeface="+mn-ea"/>
              </a:rPr>
              <a:t>,</a:t>
            </a:r>
            <a:r>
              <a:rPr lang="ja-JP" altLang="en-US" sz="1050" dirty="0" smtClean="0">
                <a:latin typeface="+mn-ea"/>
              </a:rPr>
              <a:t>その傾向が見られた瞬間に停止することでラインを見失わない転回を実現</a:t>
            </a:r>
            <a:r>
              <a:rPr lang="en-US" altLang="ja-JP" sz="1050" dirty="0" smtClean="0">
                <a:latin typeface="+mn-ea"/>
              </a:rPr>
              <a:t>.</a:t>
            </a:r>
            <a:endParaRPr lang="ja-JP" altLang="en-US" sz="1050" dirty="0">
              <a:latin typeface="+mn-ea"/>
            </a:endParaRPr>
          </a:p>
        </p:txBody>
      </p:sp>
      <p:cxnSp>
        <p:nvCxnSpPr>
          <p:cNvPr id="55" name="直線コネクタ 54"/>
          <p:cNvCxnSpPr/>
          <p:nvPr/>
        </p:nvCxnSpPr>
        <p:spPr>
          <a:xfrm>
            <a:off x="8088263" y="1196444"/>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3447" y="6528792"/>
            <a:ext cx="3253457" cy="89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8436" y="6473388"/>
            <a:ext cx="4074210" cy="2935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2327623" y="7407261"/>
            <a:ext cx="1515280" cy="2145869"/>
          </a:xfrm>
          <a:prstGeom prst="wedgeRoundRectCallout">
            <a:avLst>
              <a:gd name="adj1" fmla="val -9661"/>
              <a:gd name="adj2" fmla="val -60593"/>
              <a:gd name="adj3" fmla="val 16667"/>
            </a:avLst>
          </a:prstGeom>
          <a:ln w="127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ターンエリアでの走行失敗</a:t>
            </a:r>
            <a:endParaRPr lang="en-US" altLang="ja-JP" sz="1100" u="sng" dirty="0" smtClean="0">
              <a:latin typeface="+mn-ea"/>
            </a:endParaRPr>
          </a:p>
          <a:p>
            <a:r>
              <a:rPr lang="ja-JP" altLang="en-US" sz="1050" dirty="0" smtClean="0">
                <a:latin typeface="+mn-ea"/>
              </a:rPr>
              <a:t>ターンエリア上にはラインが無いため</a:t>
            </a:r>
            <a:r>
              <a:rPr lang="en-US" altLang="ja-JP" sz="1050" dirty="0" smtClean="0">
                <a:latin typeface="+mn-ea"/>
              </a:rPr>
              <a:t>,</a:t>
            </a:r>
            <a:r>
              <a:rPr lang="ja-JP" altLang="en-US" sz="1050" dirty="0" smtClean="0">
                <a:latin typeface="+mn-ea"/>
              </a:rPr>
              <a:t>仮想ラインを定義し</a:t>
            </a:r>
            <a:r>
              <a:rPr lang="en-US" altLang="ja-JP" sz="1050" dirty="0" smtClean="0">
                <a:latin typeface="+mn-ea"/>
              </a:rPr>
              <a:t>,</a:t>
            </a:r>
            <a:r>
              <a:rPr lang="ja-JP" altLang="en-US" sz="1050" dirty="0" smtClean="0">
                <a:latin typeface="+mn-ea"/>
              </a:rPr>
              <a:t>輝度値によるライントレースを行わず</a:t>
            </a:r>
            <a:r>
              <a:rPr lang="ja-JP" altLang="en-US" sz="1050" dirty="0" smtClean="0">
                <a:solidFill>
                  <a:srgbClr val="FF0000"/>
                </a:solidFill>
                <a:latin typeface="+mn-ea"/>
              </a:rPr>
              <a:t>曲率半径</a:t>
            </a:r>
            <a:r>
              <a:rPr lang="en-US" altLang="ja-JP" sz="1050" dirty="0" smtClean="0">
                <a:solidFill>
                  <a:srgbClr val="FF0000"/>
                </a:solidFill>
                <a:latin typeface="+mn-ea"/>
              </a:rPr>
              <a:t>PID</a:t>
            </a:r>
            <a:r>
              <a:rPr lang="ja-JP" altLang="en-US" sz="1050" dirty="0" smtClean="0">
                <a:solidFill>
                  <a:srgbClr val="FF0000"/>
                </a:solidFill>
                <a:latin typeface="+mn-ea"/>
              </a:rPr>
              <a:t>制御</a:t>
            </a:r>
            <a:r>
              <a:rPr lang="ja-JP" altLang="en-US" sz="1050" dirty="0" smtClean="0">
                <a:latin typeface="+mn-ea"/>
              </a:rPr>
              <a:t>（</a:t>
            </a:r>
            <a:r>
              <a:rPr lang="en-US" altLang="ja-JP" sz="1050" dirty="0" smtClean="0">
                <a:latin typeface="+mn-ea"/>
              </a:rPr>
              <a:t>p.5 </a:t>
            </a:r>
            <a:r>
              <a:rPr lang="ja-JP" altLang="en-US" sz="1050" dirty="0" smtClean="0">
                <a:latin typeface="+mn-ea"/>
              </a:rPr>
              <a:t>要素技術参照）のみを利用して走行することで</a:t>
            </a:r>
            <a:r>
              <a:rPr lang="en-US" altLang="ja-JP" sz="1050" dirty="0" smtClean="0">
                <a:latin typeface="+mn-ea"/>
              </a:rPr>
              <a:t>,</a:t>
            </a:r>
            <a:r>
              <a:rPr lang="ja-JP" altLang="en-US" sz="1050" dirty="0" smtClean="0">
                <a:latin typeface="+mn-ea"/>
              </a:rPr>
              <a:t>ラインの無い区間での走行を実現</a:t>
            </a:r>
            <a:r>
              <a:rPr lang="en-US" altLang="ja-JP" sz="1050" dirty="0" smtClean="0">
                <a:latin typeface="+mn-ea"/>
              </a:rPr>
              <a:t>.</a:t>
            </a:r>
            <a:endParaRPr lang="en-US" altLang="ja-JP" sz="1000" dirty="0" smtClean="0">
              <a:latin typeface="+mn-ea"/>
            </a:endParaRPr>
          </a:p>
        </p:txBody>
      </p:sp>
      <p:sp>
        <p:nvSpPr>
          <p:cNvPr id="76" name="角丸四角形吹き出し 75"/>
          <p:cNvSpPr/>
          <p:nvPr/>
        </p:nvSpPr>
        <p:spPr>
          <a:xfrm>
            <a:off x="813597" y="7418113"/>
            <a:ext cx="1442019" cy="2135016"/>
          </a:xfrm>
          <a:prstGeom prst="wedgeRoundRectCallout">
            <a:avLst>
              <a:gd name="adj1" fmla="val -19612"/>
              <a:gd name="adj2" fmla="val -55502"/>
              <a:gd name="adj3" fmla="val 16667"/>
            </a:avLst>
          </a:prstGeom>
          <a:ln w="12700">
            <a:solidFill>
              <a:srgbClr val="FFC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u="sng" dirty="0">
                <a:latin typeface="+mn-ea"/>
              </a:rPr>
              <a:t>・</a:t>
            </a:r>
            <a:r>
              <a:rPr lang="ja-JP" altLang="en-US" sz="1100" u="sng" dirty="0" smtClean="0">
                <a:latin typeface="+mn-ea"/>
              </a:rPr>
              <a:t>ペットボトルの誤検知</a:t>
            </a:r>
            <a:r>
              <a:rPr lang="ja-JP" altLang="en-US" sz="1050" dirty="0">
                <a:latin typeface="+mn-ea"/>
              </a:rPr>
              <a:t/>
            </a:r>
            <a:br>
              <a:rPr lang="ja-JP" altLang="en-US" sz="1050" dirty="0">
                <a:latin typeface="+mn-ea"/>
              </a:rPr>
            </a:br>
            <a:r>
              <a:rPr lang="ja-JP" altLang="en-US" sz="1050" dirty="0">
                <a:latin typeface="+mn-ea"/>
              </a:rPr>
              <a:t>大会のコース上にはいくつかのオブジェが置いて</a:t>
            </a:r>
            <a:r>
              <a:rPr lang="ja-JP" altLang="en-US" sz="1050" dirty="0" smtClean="0">
                <a:latin typeface="+mn-ea"/>
              </a:rPr>
              <a:t>あり</a:t>
            </a:r>
            <a:r>
              <a:rPr lang="en-US" altLang="ja-JP" sz="1050" dirty="0">
                <a:latin typeface="+mn-ea"/>
              </a:rPr>
              <a:t>,</a:t>
            </a:r>
            <a:r>
              <a:rPr lang="ja-JP" altLang="en-US" sz="1050" dirty="0" smtClean="0">
                <a:latin typeface="+mn-ea"/>
              </a:rPr>
              <a:t>それら</a:t>
            </a:r>
            <a:r>
              <a:rPr lang="ja-JP" altLang="en-US" sz="1050" dirty="0">
                <a:latin typeface="+mn-ea"/>
              </a:rPr>
              <a:t>を誤って検知する可能性が</a:t>
            </a:r>
            <a:r>
              <a:rPr lang="ja-JP" altLang="en-US" sz="1050" dirty="0" smtClean="0">
                <a:latin typeface="+mn-ea"/>
              </a:rPr>
              <a:t>ある</a:t>
            </a:r>
            <a:r>
              <a:rPr lang="en-US" altLang="ja-JP" sz="1050" dirty="0" smtClean="0">
                <a:latin typeface="+mn-ea"/>
              </a:rPr>
              <a:t>.</a:t>
            </a:r>
            <a:r>
              <a:rPr lang="ja-JP" altLang="en-US" sz="1050" dirty="0" smtClean="0">
                <a:latin typeface="+mn-ea"/>
              </a:rPr>
              <a:t>そこでライン上</a:t>
            </a:r>
            <a:r>
              <a:rPr lang="ja-JP" altLang="en-US" sz="1050" dirty="0">
                <a:latin typeface="+mn-ea"/>
              </a:rPr>
              <a:t>かつペットボトルに最も近い位置で</a:t>
            </a:r>
            <a:r>
              <a:rPr lang="ja-JP" altLang="en-US" sz="1050" dirty="0" smtClean="0">
                <a:latin typeface="+mn-ea"/>
              </a:rPr>
              <a:t>停止</a:t>
            </a:r>
            <a:r>
              <a:rPr lang="en-US" altLang="ja-JP" sz="1050" dirty="0" smtClean="0">
                <a:latin typeface="+mn-ea"/>
              </a:rPr>
              <a:t>,</a:t>
            </a:r>
            <a:r>
              <a:rPr lang="ja-JP" altLang="en-US" sz="1050" dirty="0" smtClean="0">
                <a:latin typeface="+mn-ea"/>
              </a:rPr>
              <a:t>転回し検知</a:t>
            </a:r>
            <a:r>
              <a:rPr lang="ja-JP" altLang="en-US" sz="1050" dirty="0">
                <a:latin typeface="+mn-ea"/>
              </a:rPr>
              <a:t>を行うことで誤検知防止を</a:t>
            </a:r>
            <a:r>
              <a:rPr lang="ja-JP" altLang="en-US" sz="1050" dirty="0" smtClean="0">
                <a:latin typeface="+mn-ea"/>
              </a:rPr>
              <a:t>実現</a:t>
            </a:r>
            <a:r>
              <a:rPr lang="en-US" altLang="ja-JP" sz="1050" dirty="0">
                <a:latin typeface="+mn-ea"/>
              </a:rPr>
              <a:t>.</a:t>
            </a:r>
            <a:endParaRPr lang="ja-JP" altLang="en-US" sz="1050" dirty="0">
              <a:latin typeface="+mn-ea"/>
            </a:endParaRPr>
          </a:p>
        </p:txBody>
      </p:sp>
    </p:spTree>
    <p:extLst>
      <p:ext uri="{BB962C8B-B14F-4D97-AF65-F5344CB8AC3E}">
        <p14:creationId xmlns:p14="http://schemas.microsoft.com/office/powerpoint/2010/main" val="1405732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3"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2"/>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3"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200"/>
            <a:ext cx="4328547"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　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超えることがある．その結果を単純に入力範囲に収まるよう値を調整すると，旋回量が不足し曲がり切れない．そこで，モータの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sp>
        <p:nvSpPr>
          <p:cNvPr id="135" name="テキスト ボックス 134"/>
          <p:cNvSpPr txBox="1"/>
          <p:nvPr/>
        </p:nvSpPr>
        <p:spPr>
          <a:xfrm>
            <a:off x="9482530"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4"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0"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2234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階段，シーソクリア後はラインを見失うことがある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そこで，ラインを探し出しライントレースを再開</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ラインの存在はラインエッジの検出回数により判断す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なお</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必ず右</a:t>
            </a:r>
            <a:r>
              <a:rPr lang="ja-JP" altLang="en-US" sz="1050" dirty="0">
                <a:latin typeface="メイリオ" pitchFamily="50" charset="-128"/>
                <a:ea typeface="メイリオ" pitchFamily="50" charset="-128"/>
                <a:cs typeface="メイリオ" pitchFamily="50" charset="-128"/>
              </a:rPr>
              <a:t>エッジに復帰するように設計</a:t>
            </a:r>
            <a:r>
              <a:rPr lang="ja-JP" altLang="en-US" sz="1050" dirty="0" smtClean="0">
                <a:latin typeface="メイリオ" pitchFamily="50" charset="-128"/>
                <a:ea typeface="メイリオ" pitchFamily="50" charset="-128"/>
                <a:cs typeface="メイリオ" pitchFamily="50" charset="-128"/>
              </a:rPr>
              <a:t>した</a:t>
            </a:r>
            <a:r>
              <a:rPr lang="en-US" altLang="ja-JP" sz="1050" dirty="0" smtClean="0">
                <a:latin typeface="メイリオ" pitchFamily="50" charset="-128"/>
                <a:ea typeface="メイリオ" pitchFamily="50" charset="-128"/>
                <a:cs typeface="メイリオ" pitchFamily="50" charset="-128"/>
              </a:rPr>
              <a:t>.</a:t>
            </a:r>
          </a:p>
        </p:txBody>
      </p:sp>
      <p:sp>
        <p:nvSpPr>
          <p:cNvPr id="203" name="テキスト ボックス 202"/>
          <p:cNvSpPr txBox="1"/>
          <p:nvPr/>
        </p:nvSpPr>
        <p:spPr>
          <a:xfrm>
            <a:off x="781581" y="2640362"/>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4"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2"/>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3" y="7907885"/>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急激な角度変化で車体が転倒する危険が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60" y="7828235"/>
            <a:ext cx="1185023"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姿勢が低く，車体の重みで角度制御が不安定に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車体の重みにも耐えられる安定した制御が可能に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1" y="3679926"/>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2"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6"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6"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6" y="3514349"/>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3"/>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2" y="4218382"/>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6"/>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2"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7"/>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6" y="4296546"/>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xmlns:a14="http://schemas.microsoft.com/office/drawing/2010/main">
        <mc:Choice Requires="a14">
          <p:sp>
            <p:nvSpPr>
              <p:cNvPr id="1031" name="正方形/長方形 1030"/>
              <p:cNvSpPr/>
              <p:nvPr/>
            </p:nvSpPr>
            <p:spPr>
              <a:xfrm>
                <a:off x="5020867" y="5200201"/>
                <a:ext cx="4295847" cy="900246"/>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ルックアップゲートを通過するためにはしっぽの角度を変化させ車体を傾け，通過後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よって車体</a:t>
                </a:r>
                <a:r>
                  <a:rPr lang="ja-JP" altLang="en-US" sz="1050" dirty="0">
                    <a:latin typeface="メイリオ" pitchFamily="50" charset="-128"/>
                    <a:ea typeface="メイリオ" pitchFamily="50" charset="-128"/>
                    <a:cs typeface="メイリオ" pitchFamily="50" charset="-128"/>
                  </a:rPr>
                  <a:t>が倒れてしまうなどの問題が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6" y="5200200"/>
                <a:ext cx="4295847" cy="900246"/>
              </a:xfrm>
              <a:prstGeom prst="rect">
                <a:avLst/>
              </a:prstGeom>
              <a:blipFill rotWithShape="1">
                <a:blip r:embed="rId14"/>
                <a:stretch>
                  <a:fillRect r="-426" b="-3378"/>
                </a:stretch>
              </a:blipFill>
            </p:spPr>
            <p:txBody>
              <a:bodyPr/>
              <a:lstStyle/>
              <a:p>
                <a:r>
                  <a:rPr lang="ja-JP" altLang="en-US">
                    <a:noFill/>
                  </a:rPr>
                  <a:t> </a:t>
                </a:r>
              </a:p>
            </p:txBody>
          </p:sp>
        </mc:Fallback>
      </mc:AlternateContent>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33224" y="7791028"/>
            <a:ext cx="1264840"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10435319" y="8318573"/>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13038" y="7779295"/>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2536427" y="8686631"/>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69522" y="8355070"/>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1658508" y="8304760"/>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306557" y="8119731"/>
            <a:ext cx="230231"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86349" y="7873544"/>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321629" y="8698599"/>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492593" y="8393680"/>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530443" y="8326335"/>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534492" y="8206754"/>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9529541" y="9141619"/>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10020292" y="8530635"/>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213839" y="8624536"/>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10060384" y="8158182"/>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59994" y="805823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387841" y="8146161"/>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82546" y="8218494"/>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219769" y="778041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4"/>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9558657" y="6443429"/>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26252" y="6437015"/>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25727" y="6717638"/>
            <a:ext cx="1758012"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未満なのでライン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82546" y="845553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397990" y="6688540"/>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しエッジ検出　　　  </a:t>
            </a:r>
            <a:r>
              <a:rPr lang="ja-JP" altLang="en-US" sz="1050" dirty="0" err="1" smtClean="0">
                <a:latin typeface="メイリオ" pitchFamily="50" charset="-128"/>
                <a:ea typeface="メイリオ" pitchFamily="50" charset="-128"/>
                <a:cs typeface="メイリオ" pitchFamily="50" charset="-128"/>
              </a:rPr>
              <a:t>を</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回するためラインが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②右</a:t>
            </a:r>
            <a:r>
              <a:rPr lang="ja-JP" altLang="en-US" sz="1050" dirty="0">
                <a:latin typeface="メイリオ" pitchFamily="50" charset="-128"/>
                <a:ea typeface="メイリオ" pitchFamily="50" charset="-128"/>
                <a:cs typeface="メイリオ" pitchFamily="50" charset="-128"/>
              </a:rPr>
              <a:t>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
        <p:nvSpPr>
          <p:cNvPr id="149" name="正方形/長方形 148"/>
          <p:cNvSpPr/>
          <p:nvPr/>
        </p:nvSpPr>
        <p:spPr>
          <a:xfrm>
            <a:off x="1232028"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3"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6"/>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2" y="7081618"/>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4"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5"/>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0"/>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1"/>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69" y="7898771"/>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7"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0"/>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5"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6" y="8424382"/>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78"/>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6" name="テキスト ボックス 235"/>
          <p:cNvSpPr txBox="1"/>
          <p:nvPr/>
        </p:nvSpPr>
        <p:spPr>
          <a:xfrm>
            <a:off x="10546164" y="8991897"/>
            <a:ext cx="2961118" cy="507831"/>
          </a:xfrm>
          <a:prstGeom prst="rect">
            <a:avLst/>
          </a:prstGeom>
          <a:noFill/>
        </p:spPr>
        <p:txBody>
          <a:bodyPr wrap="square" rtlCol="0">
            <a:spAutoFit/>
          </a:bodyPr>
          <a:lstStyle/>
          <a:p>
            <a:r>
              <a:rPr lang="en-US" altLang="ja-JP" sz="900" b="1" dirty="0" smtClean="0">
                <a:latin typeface="メイリオ" pitchFamily="50" charset="-128"/>
                <a:ea typeface="メイリオ" pitchFamily="50" charset="-128"/>
                <a:cs typeface="メイリオ" pitchFamily="50" charset="-128"/>
              </a:rPr>
              <a:t>※</a:t>
            </a:r>
            <a:r>
              <a:rPr lang="ja-JP" altLang="en-US" sz="900" b="1" dirty="0" smtClean="0">
                <a:latin typeface="メイリオ" pitchFamily="50" charset="-128"/>
                <a:ea typeface="メイリオ" pitchFamily="50" charset="-128"/>
                <a:cs typeface="メイリオ" pitchFamily="50" charset="-128"/>
              </a:rPr>
              <a:t>黒ライン上や</a:t>
            </a:r>
            <a:r>
              <a:rPr lang="ja-JP" altLang="en-US" sz="900" b="1" dirty="0">
                <a:latin typeface="メイリオ" pitchFamily="50" charset="-128"/>
                <a:ea typeface="メイリオ" pitchFamily="50" charset="-128"/>
                <a:cs typeface="メイリオ" pitchFamily="50" charset="-128"/>
              </a:rPr>
              <a:t>左</a:t>
            </a:r>
            <a:r>
              <a:rPr lang="ja-JP" altLang="en-US" sz="900" b="1" dirty="0" smtClean="0">
                <a:latin typeface="メイリオ" pitchFamily="50" charset="-128"/>
                <a:ea typeface="メイリオ" pitchFamily="50" charset="-128"/>
                <a:cs typeface="メイリオ" pitchFamily="50" charset="-128"/>
              </a:rPr>
              <a:t>エッジ上に落下した場合でも，エッジ検出回数は</a:t>
            </a:r>
            <a:r>
              <a:rPr lang="en-US" altLang="ja-JP" sz="900" b="1" dirty="0" smtClean="0">
                <a:latin typeface="メイリオ" pitchFamily="50" charset="-128"/>
                <a:ea typeface="メイリオ" pitchFamily="50" charset="-128"/>
                <a:cs typeface="メイリオ" pitchFamily="50" charset="-128"/>
              </a:rPr>
              <a:t>2</a:t>
            </a:r>
            <a:r>
              <a:rPr lang="ja-JP" altLang="en-US" sz="900" b="1" dirty="0" smtClean="0">
                <a:latin typeface="メイリオ" pitchFamily="50" charset="-128"/>
                <a:ea typeface="メイリオ" pitchFamily="50" charset="-128"/>
                <a:cs typeface="メイリオ" pitchFamily="50" charset="-128"/>
              </a:rPr>
              <a:t>回未満になるので，右エッジに復帰することが可能である</a:t>
            </a:r>
            <a:endParaRPr kumimoji="1" lang="ja-JP" altLang="en-US" sz="9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4848</TotalTime>
  <Words>1921</Words>
  <Application>Microsoft Office PowerPoint</Application>
  <PresentationFormat>ユーザー設定</PresentationFormat>
  <Paragraphs>272</Paragraphs>
  <Slides>6</Slides>
  <Notes>2</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vt:lpstr>
      <vt:lpstr>■ 難所走行戦略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234</cp:revision>
  <cp:lastPrinted>2012-09-10T07:34:20Z</cp:lastPrinted>
  <dcterms:created xsi:type="dcterms:W3CDTF">2012-09-03T09:45:52Z</dcterms:created>
  <dcterms:modified xsi:type="dcterms:W3CDTF">2012-09-10T12:38:31Z</dcterms:modified>
</cp:coreProperties>
</file>