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47" autoAdjust="0"/>
    <p:restoredTop sz="99779" autoAdjust="0"/>
  </p:normalViewPr>
  <p:slideViewPr>
    <p:cSldViewPr>
      <p:cViewPr>
        <p:scale>
          <a:sx n="66" d="100"/>
          <a:sy n="66" d="100"/>
        </p:scale>
        <p:origin x="-1014" y="324"/>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27902464"/>
        <c:axId val="127904000"/>
      </c:scatterChart>
      <c:valAx>
        <c:axId val="127902464"/>
        <c:scaling>
          <c:orientation val="minMax"/>
        </c:scaling>
        <c:delete val="1"/>
        <c:axPos val="b"/>
        <c:numFmt formatCode="General" sourceLinked="1"/>
        <c:majorTickMark val="out"/>
        <c:minorTickMark val="none"/>
        <c:tickLblPos val="nextTo"/>
        <c:crossAx val="127904000"/>
        <c:crosses val="autoZero"/>
        <c:crossBetween val="midCat"/>
      </c:valAx>
      <c:valAx>
        <c:axId val="127904000"/>
        <c:scaling>
          <c:orientation val="minMax"/>
        </c:scaling>
        <c:delete val="1"/>
        <c:axPos val="l"/>
        <c:numFmt formatCode="General" sourceLinked="1"/>
        <c:majorTickMark val="out"/>
        <c:minorTickMark val="none"/>
        <c:tickLblPos val="nextTo"/>
        <c:crossAx val="12790246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30405888"/>
        <c:axId val="130407424"/>
      </c:lineChart>
      <c:catAx>
        <c:axId val="130405888"/>
        <c:scaling>
          <c:orientation val="minMax"/>
        </c:scaling>
        <c:delete val="1"/>
        <c:axPos val="b"/>
        <c:majorTickMark val="out"/>
        <c:minorTickMark val="none"/>
        <c:tickLblPos val="nextTo"/>
        <c:crossAx val="130407424"/>
        <c:crosses val="autoZero"/>
        <c:auto val="1"/>
        <c:lblAlgn val="ctr"/>
        <c:lblOffset val="100"/>
        <c:noMultiLvlLbl val="0"/>
      </c:catAx>
      <c:valAx>
        <c:axId val="130407424"/>
        <c:scaling>
          <c:orientation val="minMax"/>
        </c:scaling>
        <c:delete val="0"/>
        <c:axPos val="l"/>
        <c:majorGridlines/>
        <c:numFmt formatCode="General" sourceLinked="1"/>
        <c:majorTickMark val="out"/>
        <c:minorTickMark val="none"/>
        <c:tickLblPos val="nextTo"/>
        <c:crossAx val="130405888"/>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7"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2"/>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5" y="1602628"/>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1"/>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a:t>
            </a:r>
            <a:r>
              <a:rPr lang="ja-JP" altLang="en-US" dirty="0" smtClean="0"/>
              <a:t>分析</a:t>
            </a:r>
            <a:endParaRPr kumimoji="1" lang="ja-JP" altLang="en-US" i="1"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5" y="6892069"/>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0"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0"/>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5" y="2424336"/>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399"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a:t>
            </a:r>
            <a:r>
              <a:rPr lang="ja-JP" altLang="en-US" sz="1200" dirty="0" smtClean="0">
                <a:latin typeface="メイリオ" pitchFamily="50" charset="-128"/>
                <a:ea typeface="メイリオ" pitchFamily="50" charset="-128"/>
                <a:cs typeface="メイリオ" pitchFamily="50" charset="-128"/>
              </a:rPr>
              <a:t>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2359554"/>
              </p:ext>
            </p:extLst>
          </p:nvPr>
        </p:nvGraphicFramePr>
        <p:xfrm>
          <a:off x="8935914" y="7172744"/>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5" y="1602628"/>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2"/>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48"/>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1" y="5498281"/>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3"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49" y="2873756"/>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0" y="1586520"/>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0"/>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0" y="2893046"/>
            <a:ext cx="2479801"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1"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0"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7"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3" y="5326123"/>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a:t>
            </a:r>
            <a:r>
              <a:rPr lang="ja-JP" altLang="en-US" sz="900" dirty="0" smtClean="0"/>
              <a:t>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7"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8"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1" y="6197275"/>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1"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6"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0" y="9049072"/>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r>
              <a:rPr lang="ja-JP" altLang="en-US" sz="1400" dirty="0" smtClean="0">
                <a:latin typeface="メイリオ" pitchFamily="50" charset="-128"/>
                <a:ea typeface="メイリオ" pitchFamily="50" charset="-128"/>
                <a:cs typeface="メイリオ" pitchFamily="50" charset="-128"/>
              </a:rPr>
              <a:t>．</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a:t>
                      </a:r>
                      <a:r>
                        <a:rPr kumimoji="1" lang="ja-JP" altLang="en-US" sz="900" dirty="0" smtClean="0"/>
                        <a:t>する</a:t>
                      </a:r>
                      <a:r>
                        <a:rPr kumimoji="1" lang="en-US" altLang="ja-JP" sz="900" dirty="0" err="1" smtClean="0"/>
                        <a:t>ku</a:t>
                      </a:r>
                      <a:r>
                        <a:rPr kumimoji="1" lang="ja-JP" altLang="en-US" sz="900" dirty="0" smtClean="0"/>
                        <a:t>処理</a:t>
                      </a:r>
                      <a:r>
                        <a:rPr kumimoji="1" lang="ja-JP" altLang="en-US" sz="900" dirty="0" smtClean="0"/>
                        <a:t>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a:t>
            </a:r>
            <a:r>
              <a:rPr lang="ja-JP" altLang="en-US" sz="1200" dirty="0" smtClean="0">
                <a:latin typeface="メイリオ" pitchFamily="50" charset="-128"/>
                <a:ea typeface="メイリオ" pitchFamily="50" charset="-128"/>
                <a:cs typeface="メイリオ" pitchFamily="50" charset="-128"/>
              </a:rPr>
              <a:t>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5"/>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5" y="7145112"/>
            <a:ext cx="1885602"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618" y="8776222"/>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2455" y="4048142"/>
            <a:ext cx="2248205" cy="973909"/>
          </a:xfrm>
          <a:prstGeom prst="rect">
            <a:avLst/>
          </a:prstGeom>
        </p:spPr>
      </p:pic>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8807" y="6975501"/>
            <a:ext cx="3843099" cy="1007261"/>
          </a:xfrm>
          <a:prstGeom prst="rect">
            <a:avLst/>
          </a:prstGeom>
        </p:spPr>
      </p:pic>
      <p:sp>
        <p:nvSpPr>
          <p:cNvPr id="26" name="角丸四角形 25"/>
          <p:cNvSpPr/>
          <p:nvPr/>
        </p:nvSpPr>
        <p:spPr>
          <a:xfrm>
            <a:off x="815457" y="1608091"/>
            <a:ext cx="4129300" cy="117844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59891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817752" y="5657694"/>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033714" y="5614074"/>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5549320"/>
            <a:ext cx="2459676" cy="12069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6056899" y="8645705"/>
            <a:ext cx="1167267" cy="80735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前方障害物検知，方位計測</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5363" y="4020769"/>
            <a:ext cx="3040732" cy="1038147"/>
          </a:xfrm>
          <a:prstGeom prst="rect">
            <a:avLst/>
          </a:prstGeom>
        </p:spPr>
      </p:pic>
      <p:sp>
        <p:nvSpPr>
          <p:cNvPr id="30" name="角丸四角形 29"/>
          <p:cNvSpPr/>
          <p:nvPr/>
        </p:nvSpPr>
        <p:spPr>
          <a:xfrm>
            <a:off x="8285619" y="5551160"/>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0" y="7195027"/>
            <a:ext cx="6621646" cy="188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0907" y="6733455"/>
            <a:ext cx="2690950" cy="2027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8" y="2786534"/>
            <a:ext cx="3170953" cy="217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3461" y="2144534"/>
            <a:ext cx="2966195" cy="150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a:t>
            </a:r>
            <a:r>
              <a:rPr lang="ja-JP" altLang="en-US" sz="1050" dirty="0" smtClean="0">
                <a:latin typeface="メイリオ" pitchFamily="50" charset="-128"/>
                <a:ea typeface="メイリオ" pitchFamily="50" charset="-128"/>
                <a:cs typeface="メイリオ" pitchFamily="50" charset="-128"/>
              </a:rPr>
              <a:t>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a:t>
            </a:r>
            <a:r>
              <a:rPr lang="ja-JP" altLang="en-US" sz="1050" dirty="0" smtClean="0">
                <a:latin typeface="メイリオ" pitchFamily="50" charset="-128"/>
                <a:ea typeface="メイリオ" pitchFamily="50" charset="-128"/>
                <a:cs typeface="メイリオ" pitchFamily="50" charset="-128"/>
              </a:rPr>
              <a:t>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a:t>
            </a:r>
            <a:r>
              <a:rPr lang="ja-JP" altLang="en-US" sz="1050" dirty="0" smtClean="0">
                <a:latin typeface="メイリオ" pitchFamily="50" charset="-128"/>
                <a:ea typeface="メイリオ" pitchFamily="50" charset="-128"/>
                <a:cs typeface="メイリオ" pitchFamily="50" charset="-128"/>
              </a:rPr>
              <a:t>ことがある．その結果を単純</a:t>
            </a:r>
            <a:r>
              <a:rPr lang="ja-JP" altLang="en-US" sz="1050" dirty="0" smtClean="0">
                <a:latin typeface="メイリオ" pitchFamily="50" charset="-128"/>
                <a:ea typeface="メイリオ" pitchFamily="50" charset="-128"/>
                <a:cs typeface="メイリオ" pitchFamily="50" charset="-128"/>
              </a:rPr>
              <a:t>に入力範囲</a:t>
            </a:r>
            <a:r>
              <a:rPr lang="ja-JP" altLang="en-US" sz="1050" dirty="0" smtClean="0">
                <a:latin typeface="メイリオ" pitchFamily="50" charset="-128"/>
                <a:ea typeface="メイリオ" pitchFamily="50" charset="-128"/>
                <a:cs typeface="メイリオ" pitchFamily="50" charset="-128"/>
              </a:rPr>
              <a:t>に収まる</a:t>
            </a:r>
            <a:r>
              <a:rPr lang="ja-JP" altLang="en-US" sz="1050" dirty="0" smtClean="0">
                <a:latin typeface="メイリオ" pitchFamily="50" charset="-128"/>
                <a:ea typeface="メイリオ" pitchFamily="50" charset="-128"/>
                <a:cs typeface="メイリオ" pitchFamily="50" charset="-128"/>
              </a:rPr>
              <a:t>よう値</a:t>
            </a:r>
            <a:r>
              <a:rPr lang="ja-JP" altLang="en-US" sz="1050" dirty="0" smtClean="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調整</a:t>
            </a:r>
            <a:r>
              <a:rPr lang="ja-JP" altLang="en-US" sz="1050" dirty="0" smtClean="0">
                <a:latin typeface="メイリオ" pitchFamily="50" charset="-128"/>
                <a:ea typeface="メイリオ" pitchFamily="50" charset="-128"/>
                <a:cs typeface="メイリオ" pitchFamily="50" charset="-128"/>
              </a:rPr>
              <a:t>すると</a:t>
            </a:r>
            <a:r>
              <a:rPr lang="ja-JP" altLang="en-US"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旋回量が不足し曲がり切れない．そこで</a:t>
            </a:r>
            <a:r>
              <a:rPr lang="ja-JP" altLang="en-US" sz="1050" dirty="0" smtClean="0">
                <a:latin typeface="メイリオ" pitchFamily="50" charset="-128"/>
                <a:ea typeface="メイリオ" pitchFamily="50" charset="-128"/>
                <a:cs typeface="メイリオ" pitchFamily="50" charset="-128"/>
              </a:rPr>
              <a:t>，モータ</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a:t>
            </a:r>
            <a:r>
              <a:rPr lang="ja-JP" altLang="en-US" sz="1050" dirty="0" smtClean="0">
                <a:latin typeface="メイリオ" pitchFamily="50" charset="-128"/>
                <a:ea typeface="メイリオ" pitchFamily="50" charset="-128"/>
                <a:cs typeface="メイリオ" pitchFamily="50" charset="-128"/>
              </a:rPr>
              <a:t>、シーソクリア後はラインを見失うことがある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a:t>
            </a:r>
            <a:r>
              <a:rPr lang="ja-JP" altLang="en-US" sz="1050" dirty="0" smtClean="0">
                <a:latin typeface="メイリオ" pitchFamily="50" charset="-128"/>
                <a:ea typeface="メイリオ" pitchFamily="50" charset="-128"/>
                <a:cs typeface="メイリオ" pitchFamily="50" charset="-128"/>
              </a:rPr>
              <a:t>で，ラインを</a:t>
            </a:r>
            <a:r>
              <a:rPr lang="ja-JP" altLang="en-US" sz="1050" dirty="0" smtClean="0">
                <a:latin typeface="メイリオ" pitchFamily="50" charset="-128"/>
                <a:ea typeface="メイリオ" pitchFamily="50" charset="-128"/>
                <a:cs typeface="メイリオ" pitchFamily="50" charset="-128"/>
              </a:rPr>
              <a:t>探し出し</a:t>
            </a:r>
            <a:r>
              <a:rPr lang="ja-JP" altLang="en-US" sz="1050" dirty="0" smtClean="0">
                <a:latin typeface="メイリオ" pitchFamily="50" charset="-128"/>
                <a:ea typeface="メイリオ" pitchFamily="50" charset="-128"/>
                <a:cs typeface="メイリオ" pitchFamily="50" charset="-128"/>
              </a:rPr>
              <a:t>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a:t>
            </a:r>
            <a:r>
              <a:rPr lang="ja-JP" altLang="en-US" sz="1050" dirty="0" smtClean="0">
                <a:latin typeface="メイリオ" pitchFamily="50" charset="-128"/>
                <a:ea typeface="メイリオ" pitchFamily="50" charset="-128"/>
                <a:cs typeface="メイリオ" pitchFamily="50" charset="-128"/>
              </a:rPr>
              <a:t>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r>
              <a:rPr lang="ja-JP" altLang="en-US" sz="1050" dirty="0" smtClean="0">
                <a:latin typeface="メイリオ" pitchFamily="50" charset="-128"/>
                <a:ea typeface="メイリオ" pitchFamily="50" charset="-128"/>
                <a:cs typeface="メイリオ" pitchFamily="50" charset="-128"/>
              </a:rPr>
              <a:t>．ラインの存在はラインエッジの検出回数により判断</a:t>
            </a:r>
            <a:r>
              <a:rPr lang="ja-JP" altLang="en-US" sz="1050" dirty="0" smtClean="0">
                <a:latin typeface="メイリオ" pitchFamily="50" charset="-128"/>
                <a:ea typeface="メイリオ" pitchFamily="50" charset="-128"/>
                <a:cs typeface="メイリオ" pitchFamily="50" charset="-128"/>
              </a:rPr>
              <a:t>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3"/>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2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7"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6" y="811973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8" y="869859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2"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8"/>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3"/>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4"/>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3" y="8158180"/>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3"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0" y="8146159"/>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5" y="821849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8"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2"/>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6" y="6443428"/>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4"/>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6"/>
            <a:ext cx="1758011"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smtClean="0">
                <a:latin typeface="メイリオ" pitchFamily="50" charset="-128"/>
                <a:ea typeface="メイリオ" pitchFamily="50" charset="-128"/>
                <a:cs typeface="メイリオ" pitchFamily="50" charset="-128"/>
              </a:rPr>
              <a:t>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はない</a:t>
            </a:r>
            <a:r>
              <a:rPr lang="ja-JP" altLang="en-US" sz="1050" dirty="0" smtClean="0">
                <a:latin typeface="メイリオ" pitchFamily="50" charset="-128"/>
                <a:ea typeface="メイリオ" pitchFamily="50" charset="-128"/>
                <a:cs typeface="メイリオ" pitchFamily="50" charset="-128"/>
              </a:rPr>
              <a:t>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a:t>
            </a:r>
            <a:r>
              <a:rPr lang="ja-JP" altLang="en-US" sz="1050" dirty="0" smtClean="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a:t>
            </a:r>
            <a:r>
              <a:rPr lang="ja-JP" altLang="en-US" sz="1050" dirty="0" smtClean="0">
                <a:latin typeface="メイリオ" pitchFamily="50" charset="-128"/>
                <a:ea typeface="メイリオ" pitchFamily="50" charset="-128"/>
                <a:cs typeface="メイリオ" pitchFamily="50" charset="-128"/>
              </a:rPr>
              <a:t>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5" y="8455528"/>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38"/>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a:t>
            </a:r>
            <a:r>
              <a:rPr lang="ja-JP" altLang="en-US" sz="1050" dirty="0" smtClean="0">
                <a:latin typeface="メイリオ" pitchFamily="50" charset="-128"/>
                <a:ea typeface="メイリオ" pitchFamily="50" charset="-128"/>
                <a:cs typeface="メイリオ" pitchFamily="50" charset="-128"/>
              </a:rPr>
              <a:t>ライン</a:t>
            </a:r>
            <a:r>
              <a:rPr lang="ja-JP" altLang="en-US" sz="1050" dirty="0" smtClean="0">
                <a:latin typeface="メイリオ" pitchFamily="50" charset="-128"/>
                <a:ea typeface="メイリオ" pitchFamily="50" charset="-128"/>
                <a:cs typeface="メイリオ" pitchFamily="50" charset="-128"/>
              </a:rPr>
              <a:t>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smtClean="0">
                <a:latin typeface="メイリオ" pitchFamily="50" charset="-128"/>
                <a:ea typeface="メイリオ" pitchFamily="50" charset="-128"/>
                <a:cs typeface="メイリオ" pitchFamily="50" charset="-128"/>
              </a:rPr>
              <a:t>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a:t>
            </a:r>
            <a:r>
              <a:rPr lang="ja-JP" altLang="en-US" sz="1050" dirty="0" smtClean="0">
                <a:latin typeface="メイリオ" pitchFamily="50" charset="-128"/>
                <a:ea typeface="メイリオ" pitchFamily="50" charset="-128"/>
                <a:cs typeface="メイリオ" pitchFamily="50" charset="-128"/>
              </a:rPr>
              <a:t>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7" y="708524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2" y="708524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4"/>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1" y="7081616"/>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3" y="708524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3"/>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89"/>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4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8" y="7898769"/>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6" y="6401091"/>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0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4"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5" y="84243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49"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6"/>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3" y="8991895"/>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69"/>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a:t>
            </a:r>
            <a:r>
              <a:rPr lang="ja-JP" altLang="en-US" sz="1400" dirty="0" smtClean="0"/>
              <a:t>は</a:t>
            </a:r>
            <a:r>
              <a:rPr lang="ja-JP" altLang="en-US" sz="1400" dirty="0" smtClean="0"/>
              <a:t>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a:t>
            </a:r>
            <a:r>
              <a:rPr lang="ja-JP" altLang="en-US" sz="1400" dirty="0" smtClean="0"/>
              <a:t>する下図の役割を明確にしたパッケージ</a:t>
            </a:r>
            <a:r>
              <a:rPr lang="ja-JP" altLang="en-US" sz="1400" dirty="0" smtClean="0"/>
              <a:t>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r>
              <a:rPr lang="ja-JP" altLang="en-US" sz="1400" dirty="0" smtClean="0"/>
              <a:t>．</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a:t>
            </a:r>
            <a:r>
              <a:rPr lang="ja-JP" altLang="en-US" sz="1200" dirty="0" smtClean="0">
                <a:latin typeface="メイリオ" pitchFamily="50" charset="-128"/>
                <a:ea typeface="メイリオ" pitchFamily="50" charset="-128"/>
                <a:cs typeface="メイリオ" pitchFamily="50" charset="-128"/>
              </a:rPr>
              <a:t>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a:t>
            </a:r>
            <a:r>
              <a:rPr lang="ja-JP" altLang="en-US" sz="1200" dirty="0" smtClean="0">
                <a:latin typeface="メイリオ" pitchFamily="50" charset="-128"/>
                <a:ea typeface="メイリオ" pitchFamily="50" charset="-128"/>
                <a:cs typeface="メイリオ" pitchFamily="50" charset="-128"/>
              </a:rPr>
              <a:t>しました</a:t>
            </a:r>
            <a:r>
              <a:rPr lang="en-US" altLang="ja-JP" sz="1200" dirty="0" smtClean="0">
                <a:latin typeface="メイリオ" pitchFamily="50" charset="-128"/>
                <a:ea typeface="メイリオ" pitchFamily="50" charset="-128"/>
                <a:cs typeface="メイリオ" pitchFamily="50" charset="-128"/>
              </a:rPr>
              <a:t>.</a:t>
            </a:r>
            <a:endParaRPr lang="en-US" altLang="ja-JP" sz="1200" dirty="0" smtClean="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a:t>
            </a:r>
            <a:r>
              <a:rPr lang="ja-JP" altLang="en-US" sz="1600" dirty="0" smtClean="0"/>
              <a:t>過ごすことを選択したメンバー</a:t>
            </a:r>
            <a:r>
              <a:rPr lang="ja-JP" altLang="en-US" sz="1600" dirty="0" smtClean="0"/>
              <a:t>もおり、意気込みは十分です。メンバーが入院するといったトラブルに見みまわわれながらも、</a:t>
            </a:r>
            <a:r>
              <a:rPr lang="ja-JP" altLang="en-US" sz="1600" dirty="0" smtClean="0"/>
              <a:t>お互いをカバーし合いながら取り組んで</a:t>
            </a:r>
            <a:r>
              <a:rPr lang="ja-JP" altLang="en-US" sz="1600" dirty="0" smtClean="0"/>
              <a:t>きました。この大会を通して技術的な面だけで無く</a:t>
            </a:r>
            <a:r>
              <a:rPr lang="ja-JP" altLang="en-US" sz="1600" dirty="0"/>
              <a:t>常に</a:t>
            </a:r>
            <a:r>
              <a:rPr lang="ja-JP" altLang="en-US" sz="1600" dirty="0" smtClean="0"/>
              <a:t>なにか得ようと、自らを向上させようという姿勢がありました</a:t>
            </a:r>
            <a:r>
              <a:rPr lang="ja-JP" altLang="en-US" sz="1600" dirty="0" smtClean="0"/>
              <a:t>。こんな</a:t>
            </a:r>
            <a:r>
              <a:rPr lang="ja-JP" altLang="en-US" sz="1600" dirty="0" smtClean="0"/>
              <a:t>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a:t>
            </a:r>
            <a:r>
              <a:rPr lang="ja-JP" altLang="en-US" sz="1600" dirty="0" smtClean="0"/>
              <a:t>、組み込み業界だけ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a:t>
            </a:r>
            <a:r>
              <a:rPr lang="ja-JP" altLang="en-US" sz="1600" dirty="0" smtClean="0">
                <a:latin typeface="+mj-ea"/>
                <a:ea typeface="+mj-ea"/>
              </a:rPr>
              <a:t>教育</a:t>
            </a:r>
            <a:r>
              <a:rPr lang="ja-JP" altLang="en-US" sz="1600" dirty="0" smtClean="0">
                <a:latin typeface="+mj-ea"/>
                <a:ea typeface="+mj-ea"/>
              </a:rPr>
              <a:t>をベースにした</a:t>
            </a:r>
            <a:r>
              <a:rPr lang="ja-JP" altLang="en-US" sz="1600" dirty="0" smtClean="0">
                <a:latin typeface="+mj-ea"/>
                <a:ea typeface="+mj-ea"/>
              </a:rPr>
              <a:t>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1"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4" y="4152528"/>
            <a:ext cx="226431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3803</TotalTime>
  <Words>1623</Words>
  <Application>Microsoft Office PowerPoint</Application>
  <PresentationFormat>ユーザー設定</PresentationFormat>
  <Paragraphs>309</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157</cp:revision>
  <cp:lastPrinted>2012-09-07T00:42:03Z</cp:lastPrinted>
  <dcterms:created xsi:type="dcterms:W3CDTF">2012-09-03T09:45:52Z</dcterms:created>
  <dcterms:modified xsi:type="dcterms:W3CDTF">2012-09-08T18:09:14Z</dcterms:modified>
</cp:coreProperties>
</file>