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9779" autoAdjust="0"/>
  </p:normalViewPr>
  <p:slideViewPr>
    <p:cSldViewPr>
      <p:cViewPr>
        <p:scale>
          <a:sx n="100" d="100"/>
          <a:sy n="100" d="100"/>
        </p:scale>
        <p:origin x="510" y="1410"/>
      </p:cViewPr>
      <p:guideLst>
        <p:guide orient="horz" pos="3024"/>
        <p:guide pos="42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28660992"/>
        <c:axId val="128662528"/>
      </c:scatterChart>
      <c:valAx>
        <c:axId val="128660992"/>
        <c:scaling>
          <c:orientation val="minMax"/>
        </c:scaling>
        <c:delete val="1"/>
        <c:axPos val="b"/>
        <c:numFmt formatCode="General" sourceLinked="1"/>
        <c:majorTickMark val="out"/>
        <c:minorTickMark val="none"/>
        <c:tickLblPos val="nextTo"/>
        <c:crossAx val="128662528"/>
        <c:crosses val="autoZero"/>
        <c:crossBetween val="midCat"/>
      </c:valAx>
      <c:valAx>
        <c:axId val="128662528"/>
        <c:scaling>
          <c:orientation val="minMax"/>
        </c:scaling>
        <c:delete val="1"/>
        <c:axPos val="l"/>
        <c:numFmt formatCode="General" sourceLinked="1"/>
        <c:majorTickMark val="out"/>
        <c:minorTickMark val="none"/>
        <c:tickLblPos val="nextTo"/>
        <c:crossAx val="12866099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30831104"/>
        <c:axId val="132601344"/>
      </c:lineChart>
      <c:catAx>
        <c:axId val="130831104"/>
        <c:scaling>
          <c:orientation val="minMax"/>
        </c:scaling>
        <c:delete val="1"/>
        <c:axPos val="b"/>
        <c:majorTickMark val="out"/>
        <c:minorTickMark val="none"/>
        <c:tickLblPos val="nextTo"/>
        <c:crossAx val="132601344"/>
        <c:crosses val="autoZero"/>
        <c:auto val="1"/>
        <c:lblAlgn val="ctr"/>
        <c:lblOffset val="100"/>
        <c:noMultiLvlLbl val="0"/>
      </c:catAx>
      <c:valAx>
        <c:axId val="132601344"/>
        <c:scaling>
          <c:orientation val="minMax"/>
        </c:scaling>
        <c:delete val="0"/>
        <c:axPos val="l"/>
        <c:majorGridlines/>
        <c:numFmt formatCode="General" sourceLinked="1"/>
        <c:majorTickMark val="out"/>
        <c:minorTickMark val="none"/>
        <c:tickLblPos val="nextTo"/>
        <c:crossAx val="13083110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3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8696" y="1767924"/>
            <a:ext cx="1943422" cy="554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smtClean="0"/>
              <a:t>要求分析で洗い出された要素がどの</a:t>
            </a:r>
            <a:r>
              <a:rPr lang="ja-JP" altLang="en-US" sz="1400" dirty="0"/>
              <a:t>よう</a:t>
            </a:r>
            <a:r>
              <a:rPr lang="ja-JP" altLang="en-US" sz="1400" dirty="0" smtClean="0"/>
              <a:t>に構造化されたのかが、分かりやすいように色付けを行いました。大きく区間の静的な要素、駆動、技術要素に関連するもので色付けを行いました。これにより複数のモデルで相互にたどることが可能になっております。可読性が下がると判断したため必要以上の色付けは行わず、重要となる要素に色をつけました。また、走行戦略を実現するための主な技術要素が示してあり、相互に辿ることが可能です</a:t>
            </a:r>
            <a:r>
              <a:rPr lang="ja-JP" altLang="en-US" sz="1600" dirty="0" smtClean="0"/>
              <a:t>。</a:t>
            </a:r>
            <a:endParaRPr lang="en-US" altLang="ja-JP" sz="1600" dirty="0"/>
          </a:p>
          <a:p>
            <a:pPr marL="481013" indent="-481013" defTabSz="1279525">
              <a:lnSpc>
                <a:spcPct val="80000"/>
              </a:lnSpc>
              <a:spcBef>
                <a:spcPct val="20000"/>
              </a:spcBef>
            </a:pPr>
            <a:r>
              <a:rPr lang="ja-JP" altLang="en-US" sz="1600" b="1" dirty="0"/>
              <a:t>☆設計思想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r>
              <a:rPr lang="en-US" altLang="ja-JP" sz="1400" dirty="0"/>
              <a:t/>
            </a:r>
            <a:br>
              <a:rPr lang="en-US" altLang="ja-JP" sz="1400" dirty="0"/>
            </a:br>
            <a:endParaRPr lang="en-US" altLang="ja-JP" sz="1400" dirty="0" smtClean="0"/>
          </a:p>
          <a:p>
            <a:pPr marL="481013" indent="-481013" defTabSz="1279525">
              <a:lnSpc>
                <a:spcPct val="80000"/>
              </a:lnSpc>
              <a:spcBef>
                <a:spcPct val="20000"/>
              </a:spcBef>
            </a:pPr>
            <a:r>
              <a:rPr lang="en-US" altLang="ja-JP" sz="1400" dirty="0"/>
              <a:t>	</a:t>
            </a:r>
            <a:r>
              <a:rPr lang="ja-JP" altLang="en-US" sz="1400" dirty="0" smtClean="0"/>
              <a:t>ロボット</a:t>
            </a:r>
            <a:r>
              <a:rPr lang="ja-JP" altLang="en-US" sz="1400" dirty="0"/>
              <a:t>は要は目標値を制御！だから我々は目標値生成の流れに注力</a:t>
            </a:r>
            <a:r>
              <a:rPr lang="ja-JP" altLang="en-US" sz="1400" dirty="0" smtClean="0"/>
              <a:t>した．目標値</a:t>
            </a:r>
            <a:r>
              <a:rPr lang="ja-JP" altLang="en-US" sz="1400" dirty="0"/>
              <a:t>から制御量への生成</a:t>
            </a:r>
            <a:r>
              <a:rPr lang="ja-JP" altLang="en-US" sz="1400" dirty="0" smtClean="0"/>
              <a:t>は，ひとつ</a:t>
            </a:r>
            <a:r>
              <a:rPr lang="ja-JP" altLang="en-US" sz="1400" dirty="0"/>
              <a:t>のパッケージに</a:t>
            </a:r>
            <a:r>
              <a:rPr lang="ja-JP" altLang="en-US" sz="1400" dirty="0" smtClean="0"/>
              <a:t>まかせました．</a:t>
            </a:r>
            <a:endParaRPr lang="ja-JP" altLang="en-US"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endParaRPr lang="en-US" altLang="ja-JP" sz="1200" dirty="0" smtClean="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3463" y="1488232"/>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高専の３年生から７年生（専攻科２年生）７名で構成されるチームです。１０代最後の夏休みを女の子ではなくロボットと共に過ごしたメンバーもおり、意気込みは十分です。メンバーが入院するといったトラブルに見</a:t>
            </a:r>
            <a:r>
              <a:rPr lang="ja-JP" altLang="en-US" sz="1100" b="1" dirty="0" err="1" smtClean="0"/>
              <a:t>みまわ</a:t>
            </a:r>
            <a:r>
              <a:rPr lang="ja-JP" altLang="en-US" sz="1100" b="1" dirty="0" smtClean="0"/>
              <a:t>われながらも、お互いに協力し合いながら、取り組んできました。この大会を通して技術的な面だけで無く</a:t>
            </a:r>
            <a:r>
              <a:rPr lang="ja-JP" altLang="en-US" sz="1100" b="1" dirty="0"/>
              <a:t>常に</a:t>
            </a:r>
            <a:r>
              <a:rPr lang="ja-JP" altLang="en-US" sz="1100" b="1" dirty="0" smtClean="0"/>
              <a:t>なにか得ようと、自らを向上させようという姿勢がありました。そんなチームのメンバーを紹介します。</a:t>
            </a:r>
            <a:endParaRPr lang="en-US" altLang="ja-JP" sz="1100" b="1" dirty="0" smtClean="0"/>
          </a:p>
          <a:p>
            <a:pPr marL="481013" indent="-481013" defTabSz="1279525">
              <a:lnSpc>
                <a:spcPct val="80000"/>
              </a:lnSpc>
              <a:spcBef>
                <a:spcPct val="20000"/>
              </a:spcBef>
            </a:pPr>
            <a:endParaRPr lang="en-US" altLang="ja-JP" sz="1100" b="1" dirty="0" smtClean="0"/>
          </a:p>
          <a:p>
            <a:pPr marL="481013" indent="-481013" defTabSz="1279525">
              <a:lnSpc>
                <a:spcPct val="80000"/>
              </a:lnSpc>
              <a:spcBef>
                <a:spcPct val="20000"/>
              </a:spcBef>
            </a:pPr>
            <a:r>
              <a:rPr lang="ja-JP" altLang="en-US" sz="1100" dirty="0" smtClean="0"/>
              <a:t>７年生　Ｓ</a:t>
            </a:r>
            <a:r>
              <a:rPr lang="ja-JP" altLang="en-US" sz="1100" dirty="0"/>
              <a:t>藤　懸垂系タイ人</a:t>
            </a:r>
            <a:endParaRPr lang="en-US" altLang="ja-JP" sz="1100" dirty="0"/>
          </a:p>
          <a:p>
            <a:pPr marL="481013" indent="-481013" defTabSz="1279525">
              <a:lnSpc>
                <a:spcPct val="80000"/>
              </a:lnSpc>
              <a:spcBef>
                <a:spcPct val="20000"/>
              </a:spcBef>
            </a:pPr>
            <a:r>
              <a:rPr lang="ja-JP" altLang="en-US" sz="1100" dirty="0" smtClean="0"/>
              <a:t>６年生　Ｈ間</a:t>
            </a:r>
            <a:r>
              <a:rPr lang="ja-JP" altLang="en-US" sz="1100" dirty="0"/>
              <a:t>　スニーキング</a:t>
            </a:r>
            <a:r>
              <a:rPr lang="ja-JP" altLang="en-US" sz="1100" dirty="0" smtClean="0"/>
              <a:t>系</a:t>
            </a:r>
            <a:r>
              <a:rPr lang="ja-JP" altLang="en-US" sz="1100" dirty="0"/>
              <a:t>画伯　</a:t>
            </a:r>
            <a:endParaRPr lang="en-US" altLang="ja-JP" sz="1100" b="1" dirty="0"/>
          </a:p>
          <a:p>
            <a:pPr marL="481013" indent="-481013" defTabSz="1279525">
              <a:lnSpc>
                <a:spcPct val="80000"/>
              </a:lnSpc>
              <a:spcBef>
                <a:spcPct val="20000"/>
              </a:spcBef>
            </a:pPr>
            <a:r>
              <a:rPr lang="ja-JP" altLang="en-US" sz="1100" dirty="0" smtClean="0"/>
              <a:t>５年生　Ｎ</a:t>
            </a:r>
            <a:r>
              <a:rPr lang="ja-JP" altLang="en-US" sz="1100" dirty="0"/>
              <a:t>村　ツボ押し系</a:t>
            </a:r>
            <a:r>
              <a:rPr lang="ja-JP" altLang="en-US" sz="1100" dirty="0" smtClean="0"/>
              <a:t>タイ人　ラブ＆甘栗</a:t>
            </a:r>
            <a:endParaRPr lang="en-US" altLang="ja-JP" sz="1100" dirty="0"/>
          </a:p>
          <a:p>
            <a:pPr marL="481013" indent="-481013" defTabSz="1279525">
              <a:lnSpc>
                <a:spcPct val="80000"/>
              </a:lnSpc>
              <a:spcBef>
                <a:spcPct val="20000"/>
              </a:spcBef>
            </a:pPr>
            <a:r>
              <a:rPr lang="ja-JP" altLang="en-US" sz="1100" dirty="0" smtClean="0"/>
              <a:t>４年生</a:t>
            </a:r>
            <a:r>
              <a:rPr lang="ja-JP" altLang="en-US" sz="1100" dirty="0"/>
              <a:t>　Ｓ</a:t>
            </a:r>
            <a:r>
              <a:rPr lang="ja-JP" altLang="en-US" sz="1100" dirty="0" smtClean="0"/>
              <a:t>木</a:t>
            </a:r>
            <a:r>
              <a:rPr lang="ja-JP" altLang="en-US" sz="1100" dirty="0"/>
              <a:t>　</a:t>
            </a:r>
            <a:r>
              <a:rPr lang="ja-JP" altLang="en-US" sz="1100" dirty="0" err="1" smtClean="0"/>
              <a:t>ごろごろあっぷるけ</a:t>
            </a:r>
            <a:r>
              <a:rPr lang="ja-JP" altLang="en-US" sz="1100" dirty="0"/>
              <a:t>ーき</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Ｓ部　将来を渇望されたスーパールーキー</a:t>
            </a:r>
            <a:endParaRPr lang="en-US" altLang="ja-JP" sz="1100" dirty="0"/>
          </a:p>
          <a:p>
            <a:pPr marL="481013" indent="-481013" defTabSz="1279525">
              <a:lnSpc>
                <a:spcPct val="80000"/>
              </a:lnSpc>
              <a:spcBef>
                <a:spcPct val="20000"/>
              </a:spcBef>
            </a:pPr>
            <a:r>
              <a:rPr lang="ja-JP" altLang="en-US" sz="1100" dirty="0" smtClean="0"/>
              <a:t>３年生　</a:t>
            </a:r>
            <a:r>
              <a:rPr lang="ja-JP" altLang="en-US" sz="1100" dirty="0"/>
              <a:t>Ｎ</a:t>
            </a:r>
            <a:r>
              <a:rPr lang="ja-JP" altLang="en-US" sz="1100" dirty="0" smtClean="0"/>
              <a:t>川</a:t>
            </a:r>
            <a:r>
              <a:rPr lang="ja-JP" altLang="en-US" sz="1100" dirty="0"/>
              <a:t>　</a:t>
            </a:r>
            <a:r>
              <a:rPr lang="ja-JP" altLang="en-US" sz="1100" dirty="0" smtClean="0"/>
              <a:t>とある界隈では名の通ったスーパーエース</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Ｋ池</a:t>
            </a:r>
            <a:r>
              <a:rPr lang="ja-JP" altLang="en-US" sz="1100" dirty="0"/>
              <a:t>　</a:t>
            </a:r>
            <a:r>
              <a:rPr lang="ja-JP" altLang="en-US" sz="1100" dirty="0" err="1" smtClean="0"/>
              <a:t>ゆる</a:t>
            </a:r>
            <a:r>
              <a:rPr lang="ja-JP" altLang="en-US" sz="1100" dirty="0" smtClean="0"/>
              <a:t>ー</a:t>
            </a:r>
            <a:r>
              <a:rPr lang="ja-JP" altLang="en-US" sz="1100" dirty="0" err="1" smtClean="0"/>
              <a:t>い</a:t>
            </a:r>
            <a:r>
              <a:rPr lang="ja-JP" altLang="en-US" sz="1100" dirty="0" smtClean="0"/>
              <a:t>トークで場を和ませるムードメーカー</a:t>
            </a:r>
            <a:r>
              <a:rPr lang="ja-JP" altLang="en-US" sz="1100" dirty="0"/>
              <a:t>　</a:t>
            </a:r>
            <a:endParaRPr lang="en-US" altLang="ja-JP" sz="1100" dirty="0" smtClean="0"/>
          </a:p>
          <a:p>
            <a:pPr marL="481013" indent="-481013" defTabSz="1279525">
              <a:lnSpc>
                <a:spcPct val="80000"/>
              </a:lnSpc>
              <a:spcBef>
                <a:spcPct val="20000"/>
              </a:spcBef>
            </a:pPr>
            <a:endParaRPr lang="en-US" altLang="ja-JP" sz="1100" dirty="0"/>
          </a:p>
          <a:p>
            <a:pPr marL="481013" indent="-481013" defTabSz="1279525">
              <a:lnSpc>
                <a:spcPct val="80000"/>
              </a:lnSpc>
              <a:spcBef>
                <a:spcPct val="20000"/>
              </a:spcBef>
            </a:pPr>
            <a:r>
              <a:rPr lang="ja-JP" altLang="en-US" sz="1100" dirty="0" smtClean="0"/>
              <a:t>こんなチームで大会に望みます。</a:t>
            </a:r>
            <a:endParaRPr lang="en-US" altLang="ja-JP" sz="1100" dirty="0"/>
          </a:p>
          <a:p>
            <a:pPr marL="481013" indent="-481013" defTabSz="1279525">
              <a:lnSpc>
                <a:spcPct val="80000"/>
              </a:lnSpc>
              <a:spcBef>
                <a:spcPct val="20000"/>
              </a:spcBef>
            </a:pPr>
            <a:r>
              <a:rPr lang="en-US" altLang="ja-JP" sz="1800" b="1"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すべてのエンジニアがハッピーなライフを手に入れ、そして日本の産業界がさらに発展す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歳から受けた教育から得た高専生</a:t>
            </a:r>
            <a:r>
              <a:rPr lang="ja-JP" altLang="en-US" sz="1600" dirty="0">
                <a:latin typeface="+mj-ea"/>
                <a:ea typeface="+mj-ea"/>
              </a:rPr>
              <a:t>の実力</a:t>
            </a:r>
            <a:r>
              <a:rPr lang="ja-JP" altLang="en-US" sz="1600" dirty="0" smtClean="0">
                <a:latin typeface="+mj-ea"/>
                <a:ea typeface="+mj-ea"/>
              </a:rPr>
              <a:t>を</a:t>
            </a:r>
            <a:r>
              <a:rPr lang="ja-JP" altLang="en-US" sz="1600" dirty="0">
                <a:latin typeface="+mj-ea"/>
                <a:ea typeface="+mj-ea"/>
              </a:rPr>
              <a:t>今ここ</a:t>
            </a:r>
            <a:r>
              <a:rPr lang="ja-JP" altLang="en-US" sz="1600" dirty="0" smtClean="0">
                <a:latin typeface="+mj-ea"/>
                <a:ea typeface="+mj-ea"/>
              </a:rPr>
              <a:t>でお見せします。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1"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679297" y="18356"/>
            <a:ext cx="12904941" cy="1194586"/>
          </a:xfrm>
          <a:solidFill>
            <a:schemeClr val="tx2"/>
          </a:solidFill>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970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8880351" y="6119366"/>
            <a:ext cx="4023210" cy="630982"/>
          </a:xfrm>
          <a:prstGeom prst="wedgeRoundRectCallout">
            <a:avLst>
              <a:gd name="adj1" fmla="val -22987"/>
              <a:gd name="adj2" fmla="val 49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a:t>
            </a:r>
            <a:r>
              <a:rPr lang="ja-JP" altLang="en-US" sz="1050" b="1" dirty="0">
                <a:latin typeface="メイリオ" pitchFamily="50" charset="-128"/>
                <a:ea typeface="メイリオ" pitchFamily="50" charset="-128"/>
                <a:cs typeface="メイリオ" pitchFamily="50" charset="-128"/>
              </a:rPr>
              <a:t>から非機能要件として安全性や，性能面で重要と考えられることを</a:t>
            </a:r>
            <a:r>
              <a:rPr lang="ja-JP" altLang="en-US" sz="1050" b="1" dirty="0" smtClean="0">
                <a:latin typeface="メイリオ" pitchFamily="50" charset="-128"/>
                <a:ea typeface="メイリオ" pitchFamily="50" charset="-128"/>
                <a:cs typeface="メイリオ" pitchFamily="50" charset="-128"/>
              </a:rPr>
              <a:t>抽出した。それが満たされない時の問題点と対処を分析</a:t>
            </a:r>
            <a:r>
              <a:rPr lang="en-US" altLang="ja-JP" sz="1050" b="1" dirty="0" smtClean="0">
                <a:latin typeface="メイリオ" pitchFamily="50" charset="-128"/>
                <a:ea typeface="メイリオ" pitchFamily="50" charset="-128"/>
                <a:cs typeface="メイリオ" pitchFamily="50" charset="-128"/>
              </a:rPr>
              <a:t>.</a:t>
            </a:r>
            <a:r>
              <a:rPr lang="ja-JP" altLang="en-US" sz="1050" b="1" dirty="0" smtClean="0">
                <a:latin typeface="メイリオ" pitchFamily="50" charset="-128"/>
                <a:ea typeface="メイリオ" pitchFamily="50" charset="-128"/>
                <a:cs typeface="メイリオ" pitchFamily="50" charset="-128"/>
              </a:rPr>
              <a:t>対応する技術要素は詳細は</a:t>
            </a:r>
            <a:r>
              <a:rPr lang="en-US" altLang="ja-JP" sz="1050" b="1" dirty="0" smtClean="0">
                <a:latin typeface="メイリオ" pitchFamily="50" charset="-128"/>
                <a:ea typeface="メイリオ" pitchFamily="50" charset="-128"/>
                <a:cs typeface="メイリオ" pitchFamily="50" charset="-128"/>
              </a:rPr>
              <a:t>p5</a:t>
            </a:r>
            <a:r>
              <a:rPr lang="ja-JP" altLang="en-US" sz="1050" b="1" dirty="0" smtClean="0">
                <a:latin typeface="メイリオ" pitchFamily="50" charset="-128"/>
                <a:ea typeface="メイリオ" pitchFamily="50" charset="-128"/>
                <a:cs typeface="メイリオ" pitchFamily="50" charset="-128"/>
              </a:rPr>
              <a:t>参照</a:t>
            </a:r>
            <a:endParaRPr lang="ja-JP" altLang="en-US" sz="1050" b="1" dirty="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321939482"/>
              </p:ext>
            </p:extLst>
          </p:nvPr>
        </p:nvGraphicFramePr>
        <p:xfrm>
          <a:off x="4559871" y="6204369"/>
          <a:ext cx="2882670" cy="3188943"/>
        </p:xfrm>
        <a:graphic>
          <a:graphicData uri="http://schemas.openxmlformats.org/drawingml/2006/table">
            <a:tbl>
              <a:tblPr firstRow="1" bandRow="1">
                <a:tableStyleId>{5C22544A-7EE6-4342-B048-85BDC9FD1C3A}</a:tableStyleId>
              </a:tblPr>
              <a:tblGrid>
                <a:gridCol w="806443"/>
                <a:gridCol w="2076227"/>
              </a:tblGrid>
              <a:tr h="379282">
                <a:tc gridSpan="2">
                  <a:txBody>
                    <a:bodyPr/>
                    <a:lstStyle/>
                    <a:p>
                      <a:pPr indent="133350" algn="ctr">
                        <a:spcAft>
                          <a:spcPts val="0"/>
                        </a:spcAft>
                      </a:pPr>
                      <a:r>
                        <a:rPr lang="ja-JP" sz="1100" kern="100" dirty="0">
                          <a:effectLst/>
                        </a:rPr>
                        <a:t>ユースケース記述</a:t>
                      </a:r>
                      <a:endParaRPr lang="ja-JP" sz="11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493060">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solidFill>
                      <a:schemeClr val="bg2"/>
                    </a:solidFill>
                  </a:tcPr>
                </a:tc>
              </a:tr>
              <a:tr h="344365">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solidFill>
                      <a:schemeClr val="bg2"/>
                    </a:solidFill>
                  </a:tcPr>
                </a:tc>
              </a:tr>
              <a:tr h="493060">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ガレージイン区間で完全停止状態になっている</a:t>
                      </a:r>
                      <a:endParaRPr lang="ja-JP" sz="1050" kern="100" dirty="0">
                        <a:effectLst/>
                        <a:latin typeface="Century"/>
                        <a:ea typeface="ＭＳ 明朝"/>
                        <a:cs typeface="Times New Roman"/>
                      </a:endParaRPr>
                    </a:p>
                  </a:txBody>
                  <a:tcPr marL="66709" marR="66709" marT="0" marB="0" anchor="ctr">
                    <a:solidFill>
                      <a:schemeClr val="bg2"/>
                    </a:solidFill>
                  </a:tcPr>
                </a:tc>
              </a:tr>
              <a:tr h="1479176">
                <a:tc>
                  <a:txBody>
                    <a:bodyPr/>
                    <a:lstStyle/>
                    <a:p>
                      <a:pPr algn="just">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6081791"/>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59" y="1936779"/>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750809" y="2285852"/>
            <a:ext cx="2162599" cy="1423467"/>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400" dirty="0" smtClean="0"/>
              <a:t>・高速かつ正確な</a:t>
            </a:r>
            <a:endParaRPr lang="en-US" altLang="ja-JP" sz="1400" dirty="0"/>
          </a:p>
          <a:p>
            <a:pPr>
              <a:lnSpc>
                <a:spcPct val="150000"/>
              </a:lnSpc>
            </a:pPr>
            <a:r>
              <a:rPr lang="ja-JP" altLang="en-US" sz="1400" dirty="0" smtClean="0"/>
              <a:t>　ライントレース</a:t>
            </a:r>
            <a:endParaRPr lang="en-US" altLang="ja-JP" sz="1400" dirty="0" smtClean="0"/>
          </a:p>
          <a:p>
            <a:r>
              <a:rPr kumimoji="1" lang="ja-JP" altLang="en-US" sz="1400" dirty="0" smtClean="0"/>
              <a:t>・区間に応じた走行</a:t>
            </a:r>
            <a:r>
              <a:rPr kumimoji="1" lang="en-US" altLang="ja-JP" sz="1400" dirty="0" smtClean="0"/>
              <a:t/>
            </a:r>
            <a:br>
              <a:rPr kumimoji="1" lang="en-US" altLang="ja-JP" sz="1400" dirty="0" smtClean="0"/>
            </a:br>
            <a:r>
              <a:rPr lang="ja-JP" altLang="en-US" sz="1400" dirty="0"/>
              <a:t>・</a:t>
            </a:r>
            <a:r>
              <a:rPr lang="ja-JP" altLang="en-US" sz="1400" dirty="0" smtClean="0"/>
              <a:t>全難所のクリア</a:t>
            </a:r>
            <a:endParaRPr lang="en-US" altLang="ja-JP" sz="1400" dirty="0"/>
          </a:p>
        </p:txBody>
      </p:sp>
      <p:sp>
        <p:nvSpPr>
          <p:cNvPr id="20" name="角丸四角形吹き出し 19"/>
          <p:cNvSpPr/>
          <p:nvPr/>
        </p:nvSpPr>
        <p:spPr>
          <a:xfrm>
            <a:off x="750809" y="4008512"/>
            <a:ext cx="1504806" cy="1368153"/>
          </a:xfrm>
          <a:prstGeom prst="wedgeRoundRectCallout">
            <a:avLst>
              <a:gd name="adj1" fmla="val 95273"/>
              <a:gd name="adj2" fmla="val -73629"/>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57884" y="1157034"/>
            <a:ext cx="2428832"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　</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57884" y="5719766"/>
            <a:ext cx="740947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3086716" y="1157034"/>
            <a:ext cx="10504216"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229" y="1551765"/>
            <a:ext cx="10792565" cy="406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4176" t="12136" r="2151" b="10374"/>
          <a:stretch/>
        </p:blipFill>
        <p:spPr bwMode="auto">
          <a:xfrm>
            <a:off x="780511" y="6766238"/>
            <a:ext cx="3193275" cy="1994802"/>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5" name="テキスト ボックス 24"/>
          <p:cNvSpPr txBox="1"/>
          <p:nvPr/>
        </p:nvSpPr>
        <p:spPr>
          <a:xfrm>
            <a:off x="891246" y="6204369"/>
            <a:ext cx="3603964" cy="325089"/>
          </a:xfrm>
          <a:prstGeom prst="rect">
            <a:avLst/>
          </a:prstGeom>
          <a:noFill/>
        </p:spPr>
        <p:txBody>
          <a:bodyPr wrap="square" rtlCol="0">
            <a:spAutoFit/>
          </a:bodyPr>
          <a:lstStyle/>
          <a:p>
            <a:pPr>
              <a:lnSpc>
                <a:spcPct val="150000"/>
              </a:lnSpc>
            </a:pPr>
            <a:r>
              <a:rPr lang="ja-JP" altLang="en-US" sz="1100" dirty="0">
                <a:latin typeface="メイリオ" pitchFamily="50" charset="-128"/>
                <a:ea typeface="メイリオ" pitchFamily="50" charset="-128"/>
                <a:cs typeface="メイリオ" pitchFamily="50" charset="-128"/>
              </a:rPr>
              <a:t>要求の中からシステムの機能とされるものを</a:t>
            </a:r>
            <a:r>
              <a:rPr lang="ja-JP" altLang="en-US" sz="1100" dirty="0" smtClean="0">
                <a:latin typeface="メイリオ" pitchFamily="50" charset="-128"/>
                <a:ea typeface="メイリオ" pitchFamily="50" charset="-128"/>
                <a:cs typeface="メイリオ" pitchFamily="50" charset="-128"/>
              </a:rPr>
              <a:t>抽出した。</a:t>
            </a:r>
            <a:endParaRPr lang="ja-JP" altLang="en-US" sz="1100" dirty="0">
              <a:latin typeface="メイリオ" pitchFamily="50" charset="-128"/>
              <a:ea typeface="メイリオ" pitchFamily="50" charset="-128"/>
              <a:cs typeface="メイリオ" pitchFamily="50" charset="-128"/>
            </a:endParaRPr>
          </a:p>
        </p:txBody>
      </p:sp>
      <p:pic>
        <p:nvPicPr>
          <p:cNvPr id="1026" name="Picture 2" descr="C:\Users\HOMMA\Downloads\ロボコン\ロボコンロゴ.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4926" y="-310853"/>
            <a:ext cx="3983805" cy="12057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MA\Downloads\ロボコン\ロボコンロゴhomm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2957" y="-310853"/>
            <a:ext cx="3911969" cy="1184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p:cNvGraphicFramePr>
            <a:graphicFrameLocks noGrp="1"/>
          </p:cNvGraphicFramePr>
          <p:nvPr>
            <p:extLst>
              <p:ext uri="{D42A27DB-BD31-4B8C-83A1-F6EECF244321}">
                <p14:modId xmlns:p14="http://schemas.microsoft.com/office/powerpoint/2010/main" val="1366837747"/>
              </p:ext>
            </p:extLst>
          </p:nvPr>
        </p:nvGraphicFramePr>
        <p:xfrm>
          <a:off x="8880351" y="6822356"/>
          <a:ext cx="4272055" cy="2357513"/>
        </p:xfrm>
        <a:graphic>
          <a:graphicData uri="http://schemas.openxmlformats.org/drawingml/2006/table">
            <a:tbl>
              <a:tblPr firstRow="1" bandRow="1">
                <a:tableStyleId>{5C22544A-7EE6-4342-B048-85BDC9FD1C3A}</a:tableStyleId>
              </a:tblPr>
              <a:tblGrid>
                <a:gridCol w="1132958"/>
                <a:gridCol w="1132958"/>
                <a:gridCol w="813282"/>
                <a:gridCol w="1192857"/>
              </a:tblGrid>
              <a:tr h="380924">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対応する要素技術</a:t>
                      </a:r>
                      <a:endParaRPr kumimoji="1" lang="ja-JP" altLang="en-US" sz="1100" dirty="0"/>
                    </a:p>
                  </a:txBody>
                  <a:tcPr/>
                </a:tc>
              </a:tr>
              <a:tr h="642310">
                <a:tc>
                  <a:txBody>
                    <a:bodyPr/>
                    <a:lstStyle/>
                    <a:p>
                      <a:r>
                        <a:rPr kumimoji="1" lang="ja-JP" altLang="en-US" sz="1100" dirty="0" smtClean="0"/>
                        <a:t>高速走行実現</a:t>
                      </a:r>
                      <a:endParaRPr kumimoji="1" lang="ja-JP" altLang="en-US" sz="1100" dirty="0"/>
                    </a:p>
                  </a:txBody>
                  <a:tcPr/>
                </a:tc>
                <a:tc>
                  <a:txBody>
                    <a:bodyPr/>
                    <a:lstStyle/>
                    <a:p>
                      <a:r>
                        <a:rPr kumimoji="1" lang="ja-JP" altLang="en-US" sz="1100" dirty="0" smtClean="0"/>
                        <a:t>モータ性能の飽和</a:t>
                      </a:r>
                      <a:endParaRPr kumimoji="1" lang="en-US" altLang="ja-JP" sz="1100" dirty="0" smtClean="0"/>
                    </a:p>
                  </a:txBody>
                  <a:tcPr/>
                </a:tc>
                <a:tc>
                  <a:txBody>
                    <a:bodyPr/>
                    <a:lstStyle/>
                    <a:p>
                      <a:r>
                        <a:rPr kumimoji="1" lang="ja-JP" altLang="en-US" sz="1100" dirty="0" smtClean="0"/>
                        <a:t>モータ性能を引き出す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526483">
                <a:tc>
                  <a:txBody>
                    <a:bodyPr/>
                    <a:lstStyle/>
                    <a:p>
                      <a:r>
                        <a:rPr kumimoji="1" lang="ja-JP" altLang="en-US" sz="1100" dirty="0" smtClean="0"/>
                        <a:t>急カーブを曲がりきれる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758136">
                <a:tc>
                  <a:txBody>
                    <a:bodyPr/>
                    <a:lstStyle/>
                    <a:p>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適切なしっぽ角度制御</a:t>
                      </a:r>
                      <a:endParaRPr kumimoji="1" lang="ja-JP" altLang="en-US" sz="1100" dirty="0"/>
                    </a:p>
                  </a:txBody>
                  <a:tcPr/>
                </a:tc>
                <a:tc>
                  <a:txBody>
                    <a:bodyPr/>
                    <a:lstStyle/>
                    <a:p>
                      <a:r>
                        <a:rPr kumimoji="1" lang="ja-JP" altLang="en-US" sz="1100" dirty="0" smtClean="0"/>
                        <a:t>車体仰角制御安定化</a:t>
                      </a:r>
                      <a:endParaRPr kumimoji="1" lang="ja-JP" altLang="en-US" sz="1100" dirty="0"/>
                    </a:p>
                  </a:txBody>
                  <a:tcPr/>
                </a:tc>
              </a:tr>
            </a:tbl>
          </a:graphicData>
        </a:graphic>
      </p:graphicFrame>
      <p:sp>
        <p:nvSpPr>
          <p:cNvPr id="30" name="角丸四角形吹き出し 29"/>
          <p:cNvSpPr/>
          <p:nvPr/>
        </p:nvSpPr>
        <p:spPr>
          <a:xfrm>
            <a:off x="7590523" y="6529458"/>
            <a:ext cx="1104438" cy="1680828"/>
          </a:xfrm>
          <a:prstGeom prst="wedgeRoundRectCallout">
            <a:avLst>
              <a:gd name="adj1" fmla="val 85935"/>
              <a:gd name="adj2" fmla="val 467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a:latin typeface="メイリオ" pitchFamily="50" charset="-128"/>
                <a:ea typeface="メイリオ" pitchFamily="50" charset="-128"/>
                <a:cs typeface="メイリオ" pitchFamily="50" charset="-128"/>
              </a:rPr>
              <a:t>コースの形状に合わせた旋回量を求める必要がある。</a:t>
            </a:r>
            <a:r>
              <a:rPr lang="ja-JP" altLang="en-US" sz="1050" dirty="0" smtClean="0">
                <a:latin typeface="メイリオ" pitchFamily="50" charset="-128"/>
                <a:ea typeface="メイリオ" pitchFamily="50" charset="-128"/>
                <a:cs typeface="メイリオ" pitchFamily="50" charset="-128"/>
              </a:rPr>
              <a:t>２</a:t>
            </a:r>
            <a:r>
              <a:rPr lang="en-US" altLang="ja-JP" sz="1050" dirty="0" smtClean="0">
                <a:latin typeface="メイリオ" pitchFamily="50" charset="-128"/>
                <a:ea typeface="メイリオ" pitchFamily="50" charset="-128"/>
                <a:cs typeface="メイリオ" pitchFamily="50" charset="-128"/>
              </a:rPr>
              <a:t>P.</a:t>
            </a:r>
            <a:r>
              <a:rPr lang="ja-JP" altLang="en-US" sz="1050" dirty="0" smtClean="0">
                <a:latin typeface="メイリオ" pitchFamily="50" charset="-128"/>
                <a:ea typeface="メイリオ" pitchFamily="50" charset="-128"/>
                <a:cs typeface="メイリオ" pitchFamily="50" charset="-128"/>
              </a:rPr>
              <a:t>で</a:t>
            </a:r>
            <a:r>
              <a:rPr lang="ja-JP" altLang="en-US" sz="1050" dirty="0">
                <a:latin typeface="メイリオ" pitchFamily="50" charset="-128"/>
                <a:ea typeface="メイリオ" pitchFamily="50" charset="-128"/>
                <a:cs typeface="メイリオ" pitchFamily="50" charset="-128"/>
              </a:rPr>
              <a:t>コースをさらに</a:t>
            </a:r>
            <a:r>
              <a:rPr lang="ja-JP" altLang="en-US" sz="1050" dirty="0" smtClean="0">
                <a:latin typeface="メイリオ" pitchFamily="50" charset="-128"/>
                <a:ea typeface="メイリオ" pitchFamily="50" charset="-128"/>
                <a:cs typeface="メイリオ" pitchFamily="50" charset="-128"/>
              </a:rPr>
              <a:t>分析</a:t>
            </a:r>
            <a:endParaRPr lang="en-US" altLang="ja-JP" sz="105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8062941" y="5717854"/>
            <a:ext cx="5521297"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1" y="5172757"/>
            <a:ext cx="12725553" cy="420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490925" y="3838008"/>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035105" y="2386156"/>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a:t>
            </a:r>
            <a:r>
              <a:rPr lang="ja-JP" altLang="en-US" sz="1050" dirty="0" smtClean="0"/>
              <a:t>ある</a:t>
            </a:r>
            <a:endParaRPr lang="ja-JP" altLang="en-US" sz="1050" dirty="0"/>
          </a:p>
        </p:txBody>
      </p:sp>
      <p:grpSp>
        <p:nvGrpSpPr>
          <p:cNvPr id="18" name="グループ化 17"/>
          <p:cNvGrpSpPr/>
          <p:nvPr/>
        </p:nvGrpSpPr>
        <p:grpSpPr>
          <a:xfrm>
            <a:off x="798710" y="2423096"/>
            <a:ext cx="4265217" cy="2298066"/>
            <a:chOff x="939358" y="6268139"/>
            <a:chExt cx="4309544" cy="3021356"/>
          </a:xfrm>
        </p:grpSpPr>
        <p:grpSp>
          <p:nvGrpSpPr>
            <p:cNvPr id="104" name="グループ化 103"/>
            <p:cNvGrpSpPr/>
            <p:nvPr/>
          </p:nvGrpSpPr>
          <p:grpSpPr>
            <a:xfrm>
              <a:off x="939358" y="6268139"/>
              <a:ext cx="4309544" cy="3021356"/>
              <a:chOff x="4856321" y="5032323"/>
              <a:chExt cx="4309544" cy="3021356"/>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754326"/>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は区間の切り替えを検知し、司令部に通知する役割を持つ。この構成により、開発者は区間の情報を設計することに専念でき、かつ、それらは他に影響を及ぼさないのでチームでの開発が用意になった。来年度も似たような区間が存在すれば使い回し、異なる区間があっても、区間情報を設計すれば新しい迅速に新規約に対応することが可能となる。</a:t>
            </a:r>
            <a:endParaRPr lang="en-US" altLang="ja-JP" sz="1200" dirty="0" smtClean="0"/>
          </a:p>
        </p:txBody>
      </p:sp>
      <p:sp>
        <p:nvSpPr>
          <p:cNvPr id="103" name="テキスト ボックス 102"/>
          <p:cNvSpPr txBox="1"/>
          <p:nvPr/>
        </p:nvSpPr>
        <p:spPr>
          <a:xfrm>
            <a:off x="674049" y="1592100"/>
            <a:ext cx="8246157" cy="830997"/>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6916" y="3348389"/>
            <a:ext cx="2528914" cy="13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9" name="グループ化 8"/>
          <p:cNvGrpSpPr/>
          <p:nvPr/>
        </p:nvGrpSpPr>
        <p:grpSpPr>
          <a:xfrm>
            <a:off x="8376295" y="5256777"/>
            <a:ext cx="1296144" cy="2496151"/>
            <a:chOff x="7296175" y="6618851"/>
            <a:chExt cx="1296144" cy="2496151"/>
          </a:xfrm>
        </p:grpSpPr>
        <p:sp>
          <p:nvSpPr>
            <p:cNvPr id="97" name="角丸四角形吹き出し 96"/>
            <p:cNvSpPr/>
            <p:nvPr/>
          </p:nvSpPr>
          <p:spPr>
            <a:xfrm>
              <a:off x="7656215" y="6618851"/>
              <a:ext cx="936104" cy="774037"/>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走行モードとは倒立走行か尻尾走行かを</a:t>
              </a:r>
              <a:r>
                <a:rPr lang="ja-JP" altLang="en-US" sz="900" dirty="0"/>
                <a:t>表す</a:t>
              </a:r>
              <a:r>
                <a:rPr lang="ja-JP" altLang="en-US" sz="900" dirty="0" smtClean="0"/>
                <a:t>モード</a:t>
              </a:r>
              <a:endParaRPr lang="ja-JP" altLang="en-US" sz="900" dirty="0"/>
            </a:p>
          </p:txBody>
        </p:sp>
        <p:cxnSp>
          <p:nvCxnSpPr>
            <p:cNvPr id="7" name="直線コネクタ 6"/>
            <p:cNvCxnSpPr/>
            <p:nvPr/>
          </p:nvCxnSpPr>
          <p:spPr>
            <a:xfrm flipH="1">
              <a:off x="7296175" y="7392888"/>
              <a:ext cx="432048" cy="172211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9" name="角丸四角形吹き出し 188"/>
          <p:cNvSpPr/>
          <p:nvPr/>
        </p:nvSpPr>
        <p:spPr>
          <a:xfrm>
            <a:off x="10157420" y="8956025"/>
            <a:ext cx="1310675" cy="451638"/>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790684" y="5678308"/>
            <a:ext cx="1440160" cy="705012"/>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駆動パラメータの設定は区間が切り替わった時のみに行われる。</a:t>
            </a:r>
            <a:r>
              <a:rPr lang="en-US" altLang="ja-JP" sz="900" dirty="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p:nvPr/>
        </p:nvCxnSpPr>
        <p:spPr>
          <a:xfrm flipH="1">
            <a:off x="9096376" y="6168752"/>
            <a:ext cx="795286" cy="858019"/>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254115"/>
            <a:ext cx="3275761" cy="2498813"/>
            <a:chOff x="5423967" y="7094396"/>
            <a:chExt cx="3275761" cy="2733221"/>
          </a:xfrm>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882609" y="5397640"/>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された区間切替条件を元に、区間の切替を判断し通知する</a:t>
            </a:r>
            <a:r>
              <a:rPr lang="ja-JP" altLang="en-US" sz="900" dirty="0" smtClean="0"/>
              <a:t>。青色のクラスで示された、各検出器</a:t>
            </a:r>
            <a:r>
              <a:rPr lang="ja-JP" altLang="en-US" sz="900" dirty="0"/>
              <a:t>に一定周期</a:t>
            </a:r>
            <a:r>
              <a:rPr lang="ja-JP" altLang="en-US" sz="900" dirty="0" smtClean="0"/>
              <a:t>でポ検知</a:t>
            </a:r>
            <a:r>
              <a:rPr lang="ja-JP" altLang="en-US" sz="900" dirty="0"/>
              <a:t>したか確認する。</a:t>
            </a:r>
          </a:p>
        </p:txBody>
      </p:sp>
      <p:cxnSp>
        <p:nvCxnSpPr>
          <p:cNvPr id="199" name="直線コネクタ 198"/>
          <p:cNvCxnSpPr/>
          <p:nvPr/>
        </p:nvCxnSpPr>
        <p:spPr>
          <a:xfrm>
            <a:off x="1733240" y="6247466"/>
            <a:ext cx="1093168" cy="102902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282317"/>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ライン復帰のような複雑な動作もパラメータと区間の切替条件を持たせることにより実現可能詳しくは</a:t>
            </a:r>
            <a:r>
              <a:rPr lang="en-US" altLang="ja-JP" sz="900" dirty="0" smtClean="0"/>
              <a:t>P.5</a:t>
            </a:r>
            <a:r>
              <a:rPr lang="ja-JP" altLang="en-US" sz="900" dirty="0" smtClean="0"/>
              <a:t>要素技術にて</a:t>
            </a:r>
            <a:endParaRPr lang="ja-JP" altLang="en-US" sz="900" dirty="0"/>
          </a:p>
        </p:txBody>
      </p:sp>
      <p:cxnSp>
        <p:nvCxnSpPr>
          <p:cNvPr id="190" name="直線コネクタ 189"/>
          <p:cNvCxnSpPr/>
          <p:nvPr/>
        </p:nvCxnSpPr>
        <p:spPr>
          <a:xfrm>
            <a:off x="4616643" y="6030814"/>
            <a:ext cx="1527404" cy="15780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　</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618" y="8776222"/>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2455" y="4048142"/>
            <a:ext cx="2248205" cy="973909"/>
          </a:xfrm>
          <a:prstGeom prst="rect">
            <a:avLst/>
          </a:prstGeom>
        </p:spPr>
      </p:pic>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8807" y="6975501"/>
            <a:ext cx="3843099" cy="1007261"/>
          </a:xfrm>
          <a:prstGeom prst="rect">
            <a:avLst/>
          </a:prstGeom>
        </p:spPr>
      </p:pic>
      <p:sp>
        <p:nvSpPr>
          <p:cNvPr id="26" name="角丸四角形 25"/>
          <p:cNvSpPr/>
          <p:nvPr/>
        </p:nvSpPr>
        <p:spPr>
          <a:xfrm>
            <a:off x="815457" y="1608091"/>
            <a:ext cx="4129300" cy="117844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59891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817752" y="5657694"/>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033714" y="5614074"/>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5549320"/>
            <a:ext cx="2459676" cy="12069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6056899" y="8645705"/>
            <a:ext cx="1167267" cy="80735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前方障害物検知，方位計測</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5363" y="4020769"/>
            <a:ext cx="3040732" cy="1038147"/>
          </a:xfrm>
          <a:prstGeom prst="rect">
            <a:avLst/>
          </a:prstGeom>
        </p:spPr>
      </p:pic>
      <p:sp>
        <p:nvSpPr>
          <p:cNvPr id="30" name="角丸四角形 29"/>
          <p:cNvSpPr/>
          <p:nvPr/>
        </p:nvSpPr>
        <p:spPr>
          <a:xfrm>
            <a:off x="8285619" y="5551160"/>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0" y="7195027"/>
            <a:ext cx="6621646" cy="188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0907" y="6733455"/>
            <a:ext cx="2690950" cy="202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8" y="2786534"/>
            <a:ext cx="3170953" cy="217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3461" y="2144534"/>
            <a:ext cx="2966195" cy="15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が頻繁にある．そこで，ラインを探し出し復帰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3853</TotalTime>
  <Words>1723</Words>
  <Application>Microsoft Office PowerPoint</Application>
  <PresentationFormat>ユーザー設定</PresentationFormat>
  <Paragraphs>273</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　</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155</cp:revision>
  <cp:lastPrinted>2012-09-08T11:05:19Z</cp:lastPrinted>
  <dcterms:created xsi:type="dcterms:W3CDTF">2012-09-03T09:45:52Z</dcterms:created>
  <dcterms:modified xsi:type="dcterms:W3CDTF">2012-09-08T18:06:09Z</dcterms:modified>
</cp:coreProperties>
</file>