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801600" cy="9601200" type="A3"/>
  <p:notesSz cx="6797675" cy="9872663"/>
  <p:defaultTextStyle>
    <a:defPPr>
      <a:defRPr lang="ja-JP"/>
    </a:defPPr>
    <a:lvl1pPr marL="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966" autoAdjust="0"/>
  </p:normalViewPr>
  <p:slideViewPr>
    <p:cSldViewPr>
      <p:cViewPr>
        <p:scale>
          <a:sx n="100" d="100"/>
          <a:sy n="100" d="100"/>
        </p:scale>
        <p:origin x="-72" y="2646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270A06-F2D3-45A5-8CBA-0AAA8C67E922}" type="datetimeFigureOut">
              <a:rPr kumimoji="1" lang="ja-JP" altLang="en-US" smtClean="0"/>
              <a:t>2012/9/7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450" y="4689475"/>
            <a:ext cx="5438775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49688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0BF9C-EE01-4023-9F4A-05B89A3D4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6670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0BF9C-EE01-4023-9F4A-05B89A3D472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5326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60120" y="2982596"/>
            <a:ext cx="10881360" cy="205803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3579-71A0-4B81-AD3A-70821F25B07F}" type="datetimeFigureOut">
              <a:rPr kumimoji="1" lang="ja-JP" altLang="en-US" smtClean="0"/>
              <a:t>2012/9/7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0187-7179-4B7F-BFB3-BAFC4C1817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3500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3579-71A0-4B81-AD3A-70821F25B07F}" type="datetimeFigureOut">
              <a:rPr kumimoji="1" lang="ja-JP" altLang="en-US" smtClean="0"/>
              <a:t>2012/9/7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0187-7179-4B7F-BFB3-BAFC4C1817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9217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9281160" y="384494"/>
            <a:ext cx="2880360" cy="819213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40080" y="384494"/>
            <a:ext cx="8427720" cy="819213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3579-71A0-4B81-AD3A-70821F25B07F}" type="datetimeFigureOut">
              <a:rPr kumimoji="1" lang="ja-JP" altLang="en-US" smtClean="0"/>
              <a:t>2012/9/7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0187-7179-4B7F-BFB3-BAFC4C1817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2975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3579-71A0-4B81-AD3A-70821F25B07F}" type="datetimeFigureOut">
              <a:rPr kumimoji="1" lang="ja-JP" altLang="en-US" smtClean="0"/>
              <a:t>2012/9/7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0187-7179-4B7F-BFB3-BAFC4C1817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6506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11238" y="6169661"/>
            <a:ext cx="10881360" cy="1906905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11238" y="4069399"/>
            <a:ext cx="10881360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3579-71A0-4B81-AD3A-70821F25B07F}" type="datetimeFigureOut">
              <a:rPr kumimoji="1" lang="ja-JP" altLang="en-US" smtClean="0"/>
              <a:t>2012/9/7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0187-7179-4B7F-BFB3-BAFC4C1817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1379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400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5074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3579-71A0-4B81-AD3A-70821F25B07F}" type="datetimeFigureOut">
              <a:rPr kumimoji="1" lang="ja-JP" altLang="en-US" smtClean="0"/>
              <a:t>2012/9/7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0187-7179-4B7F-BFB3-BAFC4C1817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7039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263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263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503036" y="2149158"/>
            <a:ext cx="5658485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503036" y="3044825"/>
            <a:ext cx="5658485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3579-71A0-4B81-AD3A-70821F25B07F}" type="datetimeFigureOut">
              <a:rPr kumimoji="1" lang="ja-JP" altLang="en-US" smtClean="0"/>
              <a:t>2012/9/7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0187-7179-4B7F-BFB3-BAFC4C1817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2308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3579-71A0-4B81-AD3A-70821F25B07F}" type="datetimeFigureOut">
              <a:rPr kumimoji="1" lang="ja-JP" altLang="en-US" smtClean="0"/>
              <a:t>2012/9/7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0187-7179-4B7F-BFB3-BAFC4C1817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5951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3579-71A0-4B81-AD3A-70821F25B07F}" type="datetimeFigureOut">
              <a:rPr kumimoji="1" lang="ja-JP" altLang="en-US" smtClean="0"/>
              <a:t>2012/9/7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0187-7179-4B7F-BFB3-BAFC4C1817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6494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40081" y="382270"/>
            <a:ext cx="4211638" cy="162687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005070" y="382271"/>
            <a:ext cx="7156450" cy="819435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40081" y="2009141"/>
            <a:ext cx="4211638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3579-71A0-4B81-AD3A-70821F25B07F}" type="datetimeFigureOut">
              <a:rPr kumimoji="1" lang="ja-JP" altLang="en-US" smtClean="0"/>
              <a:t>2012/9/7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0187-7179-4B7F-BFB3-BAFC4C1817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5619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09203" y="6720840"/>
            <a:ext cx="7680960" cy="79343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509203" y="7514273"/>
            <a:ext cx="7680960" cy="1126807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3579-71A0-4B81-AD3A-70821F25B07F}" type="datetimeFigureOut">
              <a:rPr kumimoji="1" lang="ja-JP" altLang="en-US" smtClean="0"/>
              <a:t>2012/9/7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0187-7179-4B7F-BFB3-BAFC4C1817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7625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C3579-71A0-4B81-AD3A-70821F25B07F}" type="datetimeFigureOut">
              <a:rPr kumimoji="1" lang="ja-JP" altLang="en-US" smtClean="0"/>
              <a:t>2012/9/7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40187-7179-4B7F-BFB3-BAFC4C1817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4975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kumimoji="1"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itchFamily="34" charset="0"/>
        <a:buChar char="•"/>
        <a:defRPr kumimoji="1"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itchFamily="34" charset="0"/>
        <a:buChar char="–"/>
        <a:defRPr kumimoji="1"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kumimoji="1"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itchFamily="34" charset="0"/>
        <a:buChar char="»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280120" y="875592"/>
            <a:ext cx="7128792" cy="39604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grpSp>
        <p:nvGrpSpPr>
          <p:cNvPr id="16" name="グループ化 15"/>
          <p:cNvGrpSpPr/>
          <p:nvPr/>
        </p:nvGrpSpPr>
        <p:grpSpPr>
          <a:xfrm>
            <a:off x="441923" y="2695655"/>
            <a:ext cx="2574501" cy="2123494"/>
            <a:chOff x="297906" y="1575435"/>
            <a:chExt cx="2574501" cy="2123494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906" y="1575435"/>
              <a:ext cx="2574501" cy="21234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3" name="テキスト ボックス 62"/>
            <p:cNvSpPr txBox="1"/>
            <p:nvPr/>
          </p:nvSpPr>
          <p:spPr>
            <a:xfrm>
              <a:off x="385782" y="1669718"/>
              <a:ext cx="19701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5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1</a:t>
              </a:r>
              <a:endParaRPr kumimoji="1" lang="ja-JP" altLang="en-US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64" name="テキスト ボックス 63"/>
            <p:cNvSpPr txBox="1"/>
            <p:nvPr/>
          </p:nvSpPr>
          <p:spPr>
            <a:xfrm>
              <a:off x="347875" y="2109981"/>
              <a:ext cx="2728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050" dirty="0" smtClean="0">
                  <a:solidFill>
                    <a:srgbClr val="00B050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2</a:t>
              </a:r>
              <a:endParaRPr kumimoji="1" lang="ja-JP" altLang="en-US" sz="1050" dirty="0">
                <a:solidFill>
                  <a:srgbClr val="00B05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65" name="テキスト ボックス 64"/>
            <p:cNvSpPr txBox="1"/>
            <p:nvPr/>
          </p:nvSpPr>
          <p:spPr>
            <a:xfrm>
              <a:off x="354488" y="2641786"/>
              <a:ext cx="26802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050" dirty="0" smtClean="0">
                  <a:solidFill>
                    <a:srgbClr val="FF0000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3</a:t>
              </a:r>
              <a:endParaRPr kumimoji="1" lang="ja-JP" altLang="en-US" sz="105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66" name="テキスト ボックス 65"/>
            <p:cNvSpPr txBox="1"/>
            <p:nvPr/>
          </p:nvSpPr>
          <p:spPr>
            <a:xfrm>
              <a:off x="1266546" y="1815150"/>
              <a:ext cx="2728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050" dirty="0" smtClean="0">
                  <a:solidFill>
                    <a:srgbClr val="FF33CC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4</a:t>
              </a:r>
              <a:endParaRPr kumimoji="1" lang="ja-JP" altLang="en-US" sz="1050" dirty="0">
                <a:solidFill>
                  <a:srgbClr val="FF33CC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67" name="テキスト ボックス 66"/>
            <p:cNvSpPr txBox="1"/>
            <p:nvPr/>
          </p:nvSpPr>
          <p:spPr>
            <a:xfrm>
              <a:off x="1270826" y="2332241"/>
              <a:ext cx="2728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050" dirty="0" smtClean="0">
                  <a:solidFill>
                    <a:srgbClr val="FFC000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5</a:t>
              </a:r>
              <a:endParaRPr kumimoji="1" lang="ja-JP" altLang="en-US" sz="1050" dirty="0">
                <a:solidFill>
                  <a:srgbClr val="FFC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68" name="テキスト ボックス 67"/>
            <p:cNvSpPr txBox="1"/>
            <p:nvPr/>
          </p:nvSpPr>
          <p:spPr>
            <a:xfrm>
              <a:off x="1280612" y="2746276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 smtClean="0">
                  <a:solidFill>
                    <a:srgbClr val="92D050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6</a:t>
              </a:r>
              <a:endParaRPr kumimoji="1" lang="ja-JP" altLang="en-US" sz="1050" dirty="0">
                <a:solidFill>
                  <a:srgbClr val="92D05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69" name="テキスト ボックス 68"/>
            <p:cNvSpPr txBox="1"/>
            <p:nvPr/>
          </p:nvSpPr>
          <p:spPr>
            <a:xfrm>
              <a:off x="2094243" y="1805357"/>
              <a:ext cx="2728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050" dirty="0">
                  <a:solidFill>
                    <a:srgbClr val="7030A0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7</a:t>
              </a:r>
              <a:endParaRPr kumimoji="1" lang="ja-JP" altLang="en-US" sz="1050" dirty="0">
                <a:solidFill>
                  <a:srgbClr val="7030A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70" name="テキスト ボックス 69"/>
            <p:cNvSpPr txBox="1"/>
            <p:nvPr/>
          </p:nvSpPr>
          <p:spPr>
            <a:xfrm>
              <a:off x="2095521" y="2189157"/>
              <a:ext cx="2728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050" dirty="0">
                  <a:solidFill>
                    <a:schemeClr val="accent6">
                      <a:lumMod val="75000"/>
                    </a:schemeClr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8</a:t>
              </a:r>
              <a:endPara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71" name="テキスト ボックス 70"/>
            <p:cNvSpPr txBox="1"/>
            <p:nvPr/>
          </p:nvSpPr>
          <p:spPr>
            <a:xfrm>
              <a:off x="2094243" y="2693070"/>
              <a:ext cx="2728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050" dirty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9</a:t>
              </a:r>
              <a:endParaRPr kumimoji="1" lang="ja-JP" altLang="en-US" sz="105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</p:grpSp>
      <p:sp>
        <p:nvSpPr>
          <p:cNvPr id="19" name="正方形/長方形 18"/>
          <p:cNvSpPr/>
          <p:nvPr/>
        </p:nvSpPr>
        <p:spPr>
          <a:xfrm>
            <a:off x="7408912" y="875592"/>
            <a:ext cx="5112568" cy="39848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650" y="2496344"/>
            <a:ext cx="2701971" cy="2208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正方形/長方形 19"/>
          <p:cNvSpPr/>
          <p:nvPr/>
        </p:nvSpPr>
        <p:spPr>
          <a:xfrm>
            <a:off x="7408912" y="4836032"/>
            <a:ext cx="5112568" cy="45010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280120" y="120080"/>
            <a:ext cx="1224136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ctr" anchorCtr="0"/>
          <a:lstStyle/>
          <a:p>
            <a:r>
              <a:rPr kumimoji="1" lang="en-US" altLang="ja-JP" sz="3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4.</a:t>
            </a:r>
            <a:r>
              <a:rPr kumimoji="1" lang="ja-JP" altLang="en-US" sz="3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走行戦略</a:t>
            </a:r>
            <a:r>
              <a:rPr kumimoji="1" lang="en-US" altLang="ja-JP" sz="3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						</a:t>
            </a:r>
            <a:r>
              <a:rPr kumimoji="1" lang="ja-JP" altLang="en-US" sz="3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r>
              <a:rPr kumimoji="1" lang="ja-JP" altLang="en-US" sz="3600" dirty="0" err="1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良いこん</a:t>
            </a:r>
            <a:r>
              <a:rPr kumimoji="1" lang="ja-JP" altLang="en-US" sz="3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ぶ</a:t>
            </a:r>
            <a:endParaRPr kumimoji="1" lang="ja-JP" altLang="en-US" sz="36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80120" y="4838699"/>
            <a:ext cx="7128792" cy="44984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280120" y="4832538"/>
            <a:ext cx="2034512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ドリフトターン</a:t>
            </a:r>
            <a:endParaRPr kumimoji="1" lang="ja-JP" altLang="en-US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352128" y="6600800"/>
            <a:ext cx="2682584" cy="25202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アクティビティ図</a:t>
            </a:r>
            <a:endParaRPr kumimoji="1" lang="en-US" altLang="ja-JP" dirty="0" smtClean="0"/>
          </a:p>
          <a:p>
            <a:pPr algn="ctr"/>
            <a:r>
              <a:rPr lang="ja-JP" altLang="en-US" smtClean="0"/>
              <a:t>（未確定）</a:t>
            </a:r>
            <a:endParaRPr lang="en-US" altLang="ja-JP" dirty="0" smtClean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872" y="8488190"/>
            <a:ext cx="2754592" cy="776906"/>
          </a:xfrm>
          <a:prstGeom prst="rect">
            <a:avLst/>
          </a:prstGeom>
        </p:spPr>
      </p:pic>
      <p:sp>
        <p:nvSpPr>
          <p:cNvPr id="14" name="正方形/長方形 13"/>
          <p:cNvSpPr/>
          <p:nvPr/>
        </p:nvSpPr>
        <p:spPr>
          <a:xfrm>
            <a:off x="7390624" y="840160"/>
            <a:ext cx="2538568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ルックアップゲート</a:t>
            </a:r>
            <a:endParaRPr kumimoji="1" lang="ja-JP" altLang="en-US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794" y="3826691"/>
            <a:ext cx="2118678" cy="973909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440" y="8112968"/>
            <a:ext cx="4166884" cy="1158891"/>
          </a:xfrm>
          <a:prstGeom prst="rect">
            <a:avLst/>
          </a:prstGeom>
        </p:spPr>
      </p:pic>
      <p:sp>
        <p:nvSpPr>
          <p:cNvPr id="34" name="角丸四角形 33"/>
          <p:cNvSpPr/>
          <p:nvPr/>
        </p:nvSpPr>
        <p:spPr>
          <a:xfrm>
            <a:off x="361609" y="1272208"/>
            <a:ext cx="4022967" cy="126358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ja-JP" sz="1200" dirty="0" smtClean="0">
                <a:ln w="3175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-</a:t>
            </a:r>
            <a:r>
              <a:rPr lang="ja-JP" altLang="en-US" sz="1200" dirty="0">
                <a:ln w="3175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危険</a:t>
            </a:r>
            <a:r>
              <a:rPr lang="ja-JP" altLang="en-US" sz="1200" dirty="0" smtClean="0">
                <a:ln w="3175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ポイント</a:t>
            </a:r>
            <a:r>
              <a:rPr lang="en-US" altLang="ja-JP" sz="1200" dirty="0" smtClean="0">
                <a:ln w="3175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-</a:t>
            </a:r>
            <a:endParaRPr lang="en-US" altLang="ja-JP" sz="1200" dirty="0">
              <a:ln w="3175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>
              <a:buFont typeface="+mj-lt"/>
              <a:buAutoNum type="arabicPeriod"/>
            </a:pP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段差衝突時に車体が不安定</a:t>
            </a:r>
            <a:r>
              <a:rPr lang="en-US" altLang="ja-JP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:</a:t>
            </a: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転倒</a:t>
            </a:r>
            <a:endParaRPr lang="en-US" altLang="ja-JP" sz="105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>
              <a:buFont typeface="+mj-lt"/>
              <a:buAutoNum type="arabicPeriod"/>
            </a:pP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段差突破後に車体がライン上にいない</a:t>
            </a:r>
            <a:r>
              <a:rPr lang="en-US" altLang="ja-JP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:</a:t>
            </a: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コースアウト</a:t>
            </a:r>
            <a:endParaRPr lang="ja-JP" altLang="en-US" sz="105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>
              <a:buFont typeface="+mj-lt"/>
              <a:buAutoNum type="arabicPeriod"/>
            </a:pP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階段上とコースの輝度値の違いに対応できない</a:t>
            </a:r>
            <a:r>
              <a:rPr lang="en-US" altLang="ja-JP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:</a:t>
            </a: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コースアウト</a:t>
            </a:r>
            <a:endParaRPr lang="ja-JP" altLang="en-US" sz="105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>
              <a:buFont typeface="+mj-lt"/>
              <a:buAutoNum type="arabicPeriod"/>
            </a:pP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直角部分を曲がり切れない</a:t>
            </a:r>
            <a:r>
              <a:rPr lang="en-US" altLang="ja-JP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:</a:t>
            </a: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コースアウト</a:t>
            </a:r>
            <a:endParaRPr lang="en-US" altLang="ja-JP" sz="105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>
              <a:buFont typeface="+mj-lt"/>
              <a:buAutoNum type="arabicPeriod"/>
            </a:pP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段差落下時に車体が不安定</a:t>
            </a:r>
            <a:r>
              <a:rPr lang="en-US" altLang="ja-JP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:</a:t>
            </a: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転倒</a:t>
            </a:r>
            <a:endParaRPr lang="en-US" altLang="ja-JP" sz="105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>
              <a:buFont typeface="+mj-lt"/>
              <a:buAutoNum type="arabicPeriod"/>
            </a:pP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段差落下後に車体がライン上にいない</a:t>
            </a:r>
            <a:r>
              <a:rPr lang="en-US" altLang="ja-JP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:</a:t>
            </a: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コースアウト</a:t>
            </a:r>
            <a:endParaRPr lang="en-US" altLang="ja-JP" sz="105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4423227" y="1034692"/>
            <a:ext cx="2938060" cy="18216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ln w="3175">
                  <a:solidFill>
                    <a:srgbClr val="0070C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-</a:t>
            </a:r>
            <a:r>
              <a:rPr lang="ja-JP" altLang="en-US" sz="1200" dirty="0" smtClean="0">
                <a:ln w="3175">
                  <a:solidFill>
                    <a:srgbClr val="0070C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危険回避実現</a:t>
            </a:r>
            <a:r>
              <a:rPr lang="en-US" altLang="ja-JP" sz="1200" dirty="0" smtClean="0">
                <a:ln w="3175">
                  <a:solidFill>
                    <a:srgbClr val="0070C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-</a:t>
            </a:r>
          </a:p>
          <a:p>
            <a:pPr marL="228600" indent="-228600">
              <a:buFont typeface="+mj-lt"/>
              <a:buAutoNum type="arabicPeriod"/>
            </a:pP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適切な速度で上ることで、ブレを防ぐ</a:t>
            </a:r>
            <a:endParaRPr lang="ja-JP" altLang="en-US" sz="105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>
              <a:buFont typeface="+mj-lt"/>
              <a:buAutoNum type="arabicPeriod"/>
            </a:pP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上る際にブレを防ぐことでライン上に留まることが可能</a:t>
            </a:r>
            <a:endParaRPr lang="ja-JP" altLang="en-US" sz="105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>
              <a:buFont typeface="+mj-lt"/>
              <a:buAutoNum type="arabicPeriod"/>
            </a:pP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調査の結果、特に対策する必要無し</a:t>
            </a:r>
            <a:endParaRPr lang="en-US" altLang="ja-JP" sz="105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>
              <a:buFont typeface="+mj-lt"/>
              <a:buAutoNum type="arabicPeriod"/>
            </a:pP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左下参照</a:t>
            </a:r>
            <a:endParaRPr lang="en-US" altLang="ja-JP" sz="105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>
              <a:buFont typeface="+mj-lt"/>
              <a:buAutoNum type="arabicPeriod"/>
            </a:pP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低速で落下することで衝撃を軽減。</a:t>
            </a:r>
            <a:r>
              <a:rPr lang="en-US" altLang="ja-JP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/>
            </a:r>
            <a:br>
              <a:rPr lang="en-US" altLang="ja-JP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</a:b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また、落下時に衝撃吸収動作を実行</a:t>
            </a:r>
            <a:endParaRPr lang="en-US" altLang="ja-JP" sz="105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>
              <a:buFont typeface="+mj-lt"/>
              <a:buAutoNum type="arabicPeriod"/>
            </a:pPr>
            <a:r>
              <a:rPr lang="ja-JP" altLang="en-US" sz="105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ライン</a:t>
            </a: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復帰動作を行い、</a:t>
            </a:r>
            <a:r>
              <a:rPr lang="en-US" altLang="ja-JP" sz="105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/>
            </a:r>
            <a:br>
              <a:rPr lang="en-US" altLang="ja-JP" sz="105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</a:b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ライン上に復帰</a:t>
            </a:r>
            <a:endParaRPr lang="en-US" altLang="ja-JP" sz="105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312382" y="5304656"/>
            <a:ext cx="4206630" cy="119583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ln w="3175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-</a:t>
            </a:r>
            <a:r>
              <a:rPr lang="ja-JP" altLang="en-US" sz="1200" dirty="0">
                <a:ln w="3175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危険</a:t>
            </a:r>
            <a:r>
              <a:rPr lang="ja-JP" altLang="en-US" sz="1200" dirty="0" smtClean="0">
                <a:ln w="3175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ポイント</a:t>
            </a:r>
            <a:r>
              <a:rPr lang="en-US" altLang="ja-JP" sz="1200" dirty="0" smtClean="0">
                <a:ln w="3175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-</a:t>
            </a:r>
            <a:endParaRPr lang="en-US" altLang="ja-JP" sz="1200" dirty="0">
              <a:ln w="3175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 algn="ctr">
              <a:buFont typeface="+mj-lt"/>
              <a:buAutoNum type="arabicPeriod"/>
            </a:pPr>
            <a:r>
              <a:rPr lang="ja-JP" altLang="en-US" sz="1050" u="sng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ペットボトル検知</a:t>
            </a: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で誤検知</a:t>
            </a:r>
            <a:r>
              <a:rPr lang="en-US" altLang="ja-JP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:</a:t>
            </a:r>
            <a:br>
              <a:rPr lang="en-US" altLang="ja-JP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</a:b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ライン消滅エリアでのコース選択ミス→</a:t>
            </a:r>
            <a:r>
              <a:rPr lang="ja-JP" altLang="en-US" sz="1050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タイム増加</a:t>
            </a:r>
            <a:endParaRPr lang="ja-JP" altLang="en-US" sz="1050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 algn="ctr">
              <a:buFont typeface="+mj-lt"/>
              <a:buAutoNum type="arabicPeriod"/>
            </a:pP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ペットボトル</a:t>
            </a: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検知後に車体がライン上にいない</a:t>
            </a:r>
            <a:r>
              <a:rPr lang="en-US" altLang="ja-JP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:</a:t>
            </a: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コースアウト</a:t>
            </a:r>
            <a:endParaRPr lang="ja-JP" altLang="en-US" sz="105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 algn="ctr">
              <a:buFont typeface="+mj-lt"/>
              <a:buAutoNum type="arabicPeriod"/>
            </a:pPr>
            <a:r>
              <a:rPr lang="ja-JP" altLang="en-US" sz="1050" u="sng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ターンエリアでの走行失敗</a:t>
            </a:r>
            <a:r>
              <a:rPr lang="en-US" altLang="ja-JP" sz="1050" u="sng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:</a:t>
            </a:r>
            <a:r>
              <a:rPr lang="ja-JP" altLang="en-US" sz="1050" u="sng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コースアウト</a:t>
            </a:r>
            <a:endParaRPr lang="en-US" altLang="ja-JP" sz="105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 algn="ctr">
              <a:buFont typeface="+mj-lt"/>
              <a:buAutoNum type="arabicPeriod"/>
            </a:pP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ターン</a:t>
            </a: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エリア終了後に車体がライン上にいない</a:t>
            </a:r>
            <a:r>
              <a:rPr lang="en-US" altLang="ja-JP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:</a:t>
            </a: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コースアウト</a:t>
            </a:r>
            <a:endParaRPr lang="ja-JP" altLang="en-US" sz="105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4600600" y="5219759"/>
            <a:ext cx="2736304" cy="14530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ln w="3175">
                  <a:solidFill>
                    <a:srgbClr val="0070C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-</a:t>
            </a:r>
            <a:r>
              <a:rPr lang="ja-JP" altLang="en-US" sz="1200" dirty="0" smtClean="0">
                <a:ln w="3175">
                  <a:solidFill>
                    <a:srgbClr val="0070C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危険回避実現</a:t>
            </a:r>
            <a:r>
              <a:rPr lang="en-US" altLang="ja-JP" sz="1200" dirty="0" smtClean="0">
                <a:ln w="3175">
                  <a:solidFill>
                    <a:srgbClr val="0070C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-</a:t>
            </a:r>
            <a:endParaRPr lang="ja-JP" altLang="en-US" sz="105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 algn="ctr">
              <a:buFont typeface="+mj-lt"/>
              <a:buAutoNum type="arabicPeriod"/>
            </a:pP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左下参照</a:t>
            </a:r>
            <a:endParaRPr lang="ja-JP" altLang="en-US" sz="105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 algn="ctr">
              <a:buFont typeface="+mj-lt"/>
              <a:buAutoNum type="arabicPeriod"/>
            </a:pP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左下参照</a:t>
            </a:r>
            <a:endParaRPr lang="en-US" altLang="ja-JP" sz="105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 algn="ctr">
              <a:buFont typeface="+mj-lt"/>
              <a:buAutoNum type="arabicPeriod"/>
            </a:pP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曲率制御に</a:t>
            </a: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よって</a:t>
            </a:r>
            <a:r>
              <a:rPr lang="en-US" altLang="ja-JP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/>
            </a:r>
            <a:br>
              <a:rPr lang="en-US" altLang="ja-JP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</a:b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擬似</a:t>
            </a: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ライントレースを実現</a:t>
            </a:r>
            <a:endParaRPr lang="en-US" altLang="ja-JP" sz="105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 algn="ctr">
              <a:buFont typeface="+mj-lt"/>
              <a:buAutoNum type="arabicPeriod"/>
            </a:pP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擬似ライントレース終了後</a:t>
            </a:r>
            <a:r>
              <a:rPr lang="en-US" altLang="ja-JP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/>
            </a:r>
            <a:br>
              <a:rPr lang="en-US" altLang="ja-JP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</a:b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車体はライン上にいるためそのまま再開可能</a:t>
            </a:r>
            <a:endParaRPr lang="en-US" altLang="ja-JP" sz="105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7480920" y="5304656"/>
            <a:ext cx="4968552" cy="119583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ln w="3175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-</a:t>
            </a:r>
            <a:r>
              <a:rPr lang="ja-JP" altLang="en-US" sz="1200" dirty="0">
                <a:ln w="3175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危険</a:t>
            </a:r>
            <a:r>
              <a:rPr lang="ja-JP" altLang="en-US" sz="1200" dirty="0" smtClean="0">
                <a:ln w="3175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ポイント</a:t>
            </a:r>
            <a:r>
              <a:rPr lang="en-US" altLang="ja-JP" sz="1200" dirty="0" smtClean="0">
                <a:ln w="3175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-</a:t>
            </a:r>
            <a:endParaRPr lang="en-US" altLang="ja-JP" sz="1200" dirty="0">
              <a:ln w="3175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 algn="ctr">
              <a:buFont typeface="+mj-lt"/>
              <a:buAutoNum type="arabicPeriod"/>
            </a:pPr>
            <a:r>
              <a:rPr lang="ja-JP" altLang="en-US" sz="1050" u="sng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シーソー</a:t>
            </a:r>
            <a:r>
              <a:rPr lang="ja-JP" altLang="en-US" sz="1050" u="sng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突入</a:t>
            </a: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時に車体が不安定</a:t>
            </a:r>
            <a:r>
              <a:rPr lang="en-US" altLang="ja-JP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:</a:t>
            </a: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転倒</a:t>
            </a:r>
            <a:endParaRPr lang="ja-JP" altLang="en-US" sz="105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 algn="ctr">
              <a:buFont typeface="+mj-lt"/>
              <a:buAutoNum type="arabicPeriod"/>
            </a:pPr>
            <a:r>
              <a:rPr lang="ja-JP" altLang="en-US" sz="1050" u="sng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シーソーの傾きによって車体が不安定</a:t>
            </a:r>
            <a:r>
              <a:rPr lang="en-US" altLang="ja-JP" sz="1050" u="sng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:</a:t>
            </a:r>
            <a:r>
              <a:rPr lang="ja-JP" altLang="en-US" sz="1050" u="sng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落下及び転倒</a:t>
            </a:r>
            <a:endParaRPr lang="en-US" altLang="ja-JP" sz="1050" u="sng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 algn="ctr">
              <a:buFont typeface="+mj-lt"/>
              <a:buAutoNum type="arabicPeriod"/>
            </a:pPr>
            <a:r>
              <a:rPr lang="ja-JP" altLang="en-US" sz="1050" u="sng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シーソー上とコース上の輝度値の違いに対応できない</a:t>
            </a:r>
            <a:r>
              <a:rPr lang="en-US" altLang="ja-JP" sz="1050" u="sng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:</a:t>
            </a:r>
            <a:r>
              <a:rPr lang="ja-JP" altLang="en-US" sz="1050" u="sng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コースアウト</a:t>
            </a:r>
            <a:endParaRPr lang="en-US" altLang="ja-JP" sz="105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 algn="ctr">
              <a:buFont typeface="+mj-lt"/>
              <a:buAutoNum type="arabicPeriod"/>
            </a:pPr>
            <a:r>
              <a:rPr lang="ja-JP" altLang="en-US" sz="1050" u="sng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シーソー降下</a:t>
            </a: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時に車体が不安定</a:t>
            </a:r>
            <a:r>
              <a:rPr lang="en-US" altLang="ja-JP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:</a:t>
            </a: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落下及び転倒</a:t>
            </a:r>
            <a:endParaRPr lang="ja-JP" altLang="en-US" sz="105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 algn="ctr">
              <a:buFont typeface="+mj-lt"/>
              <a:buAutoNum type="arabicPeriod"/>
            </a:pPr>
            <a:r>
              <a:rPr lang="ja-JP" altLang="en-US" sz="1050" u="sng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シーソー</a:t>
            </a: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落下時に車体が不安定</a:t>
            </a:r>
            <a:r>
              <a:rPr lang="en-US" altLang="ja-JP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:</a:t>
            </a: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転倒</a:t>
            </a:r>
            <a:endParaRPr lang="en-US" altLang="ja-JP" sz="105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 algn="ctr">
              <a:buFont typeface="+mj-lt"/>
              <a:buAutoNum type="arabicPeriod"/>
            </a:pP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シーソー落下後に車体がライン上にいない</a:t>
            </a:r>
            <a:r>
              <a:rPr lang="en-US" altLang="ja-JP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:</a:t>
            </a: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コースアウト</a:t>
            </a:r>
            <a:endParaRPr lang="en-US" altLang="ja-JP" sz="105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9622872" y="6600800"/>
            <a:ext cx="2826600" cy="151216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36000" rIns="0" rtlCol="0" anchor="ctr"/>
          <a:lstStyle/>
          <a:p>
            <a:pPr algn="ctr"/>
            <a:r>
              <a:rPr lang="en-US" altLang="ja-JP" sz="1200" dirty="0" smtClean="0">
                <a:ln w="3175">
                  <a:solidFill>
                    <a:srgbClr val="0070C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-</a:t>
            </a:r>
            <a:r>
              <a:rPr lang="ja-JP" altLang="en-US" sz="1200" dirty="0" smtClean="0">
                <a:ln w="3175">
                  <a:solidFill>
                    <a:srgbClr val="0070C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難関クリア</a:t>
            </a:r>
            <a:r>
              <a:rPr lang="en-US" altLang="ja-JP" sz="1200" dirty="0" smtClean="0">
                <a:ln w="3175">
                  <a:solidFill>
                    <a:srgbClr val="0070C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-</a:t>
            </a:r>
          </a:p>
          <a:p>
            <a:pPr marL="228600" indent="-228600" algn="ctr">
              <a:buFont typeface="+mj-lt"/>
              <a:buAutoNum type="arabicPeriod"/>
            </a:pP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段差</a:t>
            </a:r>
            <a:r>
              <a:rPr lang="en-US" altLang="ja-JP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と</a:t>
            </a: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同様</a:t>
            </a:r>
            <a:endParaRPr lang="ja-JP" altLang="en-US" sz="105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 algn="ctr">
              <a:buFont typeface="+mj-lt"/>
              <a:buAutoNum type="arabicPeriod"/>
            </a:pP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倒立制御でのジャイロオフセット値を</a:t>
            </a:r>
            <a:r>
              <a:rPr lang="en-US" altLang="ja-JP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/>
            </a:r>
            <a:br>
              <a:rPr lang="en-US" altLang="ja-JP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</a:b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変更し、斜面に合った倒立制御を実行</a:t>
            </a:r>
            <a:endParaRPr lang="en-US" altLang="ja-JP" sz="105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 algn="ctr">
              <a:buFont typeface="+mj-lt"/>
              <a:buAutoNum type="arabicPeriod"/>
            </a:pP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ライントレースせず</a:t>
            </a: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に</a:t>
            </a:r>
            <a:r>
              <a:rPr lang="en-US" altLang="ja-JP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/>
            </a:r>
            <a:br>
              <a:rPr lang="en-US" altLang="ja-JP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</a:b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直進することでコースアウトを回避</a:t>
            </a:r>
            <a:endParaRPr lang="en-US" altLang="ja-JP" sz="105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 algn="ctr">
              <a:buFont typeface="+mj-lt"/>
              <a:buAutoNum type="arabicPeriod"/>
            </a:pP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衝撃吸収動作を実行</a:t>
            </a:r>
            <a:endParaRPr lang="en-US" altLang="ja-JP" sz="105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 algn="ctr">
              <a:buFont typeface="+mj-lt"/>
              <a:buAutoNum type="arabicPeriod"/>
            </a:pP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段差</a:t>
            </a:r>
            <a:r>
              <a:rPr lang="en-US" altLang="ja-JP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5</a:t>
            </a: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と同様</a:t>
            </a:r>
            <a:endParaRPr lang="en-US" altLang="ja-JP" sz="105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 algn="ctr">
              <a:buFont typeface="+mj-lt"/>
              <a:buAutoNum type="arabicPeriod"/>
            </a:pP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段差</a:t>
            </a:r>
            <a:r>
              <a:rPr lang="en-US" altLang="ja-JP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6</a:t>
            </a: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と同様</a:t>
            </a:r>
            <a:endParaRPr lang="en-US" altLang="ja-JP" sz="105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000" y="6688729"/>
            <a:ext cx="1765136" cy="2288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正方形/長方形 14"/>
          <p:cNvSpPr/>
          <p:nvPr/>
        </p:nvSpPr>
        <p:spPr>
          <a:xfrm>
            <a:off x="7408912" y="4832538"/>
            <a:ext cx="2673140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シーソー（シングル</a:t>
            </a:r>
            <a:r>
              <a:rPr lang="en-US" altLang="ja-JP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)</a:t>
            </a: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7554596" y="8813303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3</a:t>
            </a:r>
            <a:endParaRPr kumimoji="1" lang="ja-JP" altLang="en-US" sz="1400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7452616" y="1344216"/>
            <a:ext cx="2980632" cy="122413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ja-JP" sz="1200" dirty="0" smtClean="0">
                <a:ln w="3175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-</a:t>
            </a:r>
            <a:r>
              <a:rPr lang="ja-JP" altLang="en-US" sz="1200" dirty="0">
                <a:ln w="3175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危険</a:t>
            </a:r>
            <a:r>
              <a:rPr lang="ja-JP" altLang="en-US" sz="1200" dirty="0" smtClean="0">
                <a:ln w="3175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ポイント</a:t>
            </a:r>
            <a:r>
              <a:rPr lang="en-US" altLang="ja-JP" sz="1200" dirty="0" smtClean="0">
                <a:ln w="3175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-</a:t>
            </a:r>
            <a:endParaRPr lang="en-US" altLang="ja-JP" sz="1200" dirty="0">
              <a:ln w="3175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 algn="ctr">
              <a:buFont typeface="+mj-lt"/>
              <a:buAutoNum type="arabicPeriod"/>
            </a:pPr>
            <a:r>
              <a:rPr lang="ja-JP" altLang="en-US" sz="105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ゲート</a:t>
            </a: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検知を失敗</a:t>
            </a:r>
            <a:r>
              <a:rPr lang="en-US" altLang="ja-JP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:</a:t>
            </a: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ゲートに衝突</a:t>
            </a:r>
            <a:endParaRPr lang="ja-JP" altLang="en-US" sz="105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 algn="ctr">
              <a:buFont typeface="+mj-lt"/>
              <a:buAutoNum type="arabicPeriod"/>
            </a:pP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ゲート通過角度への尻尾角度制御失敗</a:t>
            </a:r>
            <a:r>
              <a:rPr lang="en-US" altLang="ja-JP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:</a:t>
            </a: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転倒</a:t>
            </a:r>
            <a:endParaRPr lang="en-US" altLang="ja-JP" sz="105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 algn="ctr">
              <a:buFont typeface="+mj-lt"/>
              <a:buAutoNum type="arabicPeriod"/>
            </a:pP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通常走行角度とゲート</a:t>
            </a:r>
            <a:r>
              <a:rPr lang="ja-JP" altLang="en-US" sz="105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通過角度で</a:t>
            </a: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</a:t>
            </a:r>
            <a:r>
              <a:rPr lang="en-US" altLang="ja-JP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/>
            </a:r>
            <a:br>
              <a:rPr lang="en-US" altLang="ja-JP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</a:b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輝度値の違いに対応出来ない</a:t>
            </a:r>
            <a:r>
              <a:rPr lang="en-US" altLang="ja-JP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:</a:t>
            </a: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コースアウト</a:t>
            </a:r>
            <a:endParaRPr lang="ja-JP" altLang="en-US" sz="105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 algn="ctr">
              <a:buFont typeface="+mj-lt"/>
              <a:buAutoNum type="arabicPeriod"/>
            </a:pP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ゲート通過角度から通常走行角度への</a:t>
            </a:r>
            <a:r>
              <a:rPr lang="en-US" altLang="ja-JP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/>
            </a:r>
            <a:br>
              <a:rPr lang="en-US" altLang="ja-JP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</a:b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尻尾角度制御</a:t>
            </a: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失敗</a:t>
            </a:r>
            <a:r>
              <a:rPr lang="en-US" altLang="ja-JP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:</a:t>
            </a: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転倒</a:t>
            </a:r>
            <a:endParaRPr lang="en-US" altLang="ja-JP" sz="105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505256" y="1077488"/>
            <a:ext cx="1944216" cy="17068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ln w="3175">
                  <a:solidFill>
                    <a:srgbClr val="0070C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-</a:t>
            </a:r>
            <a:r>
              <a:rPr lang="ja-JP" altLang="en-US" sz="1200" dirty="0" smtClean="0">
                <a:ln w="3175">
                  <a:solidFill>
                    <a:srgbClr val="0070C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難関クリア</a:t>
            </a:r>
            <a:r>
              <a:rPr lang="en-US" altLang="ja-JP" sz="1200" dirty="0" smtClean="0">
                <a:ln w="3175">
                  <a:solidFill>
                    <a:srgbClr val="0070C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-</a:t>
            </a:r>
            <a:endParaRPr lang="en-US" altLang="ja-JP" sz="1200" dirty="0">
              <a:ln w="3175">
                <a:solidFill>
                  <a:srgbClr val="0070C0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 algn="ctr">
              <a:buFont typeface="+mj-lt"/>
              <a:buAutoNum type="arabicPeriod"/>
            </a:pP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ゲートを検知する適切な距離を調査し、実装</a:t>
            </a:r>
            <a:endParaRPr lang="ja-JP" altLang="en-US" sz="105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 algn="ctr">
              <a:buFont typeface="+mj-lt"/>
              <a:buAutoNum type="arabicPeriod"/>
            </a:pP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車体仰角制御で</a:t>
            </a:r>
            <a:r>
              <a:rPr lang="en-US" altLang="ja-JP" sz="105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/>
            </a:r>
            <a:br>
              <a:rPr lang="en-US" altLang="ja-JP" sz="105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</a:b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安定性実現</a:t>
            </a:r>
            <a:endParaRPr lang="ja-JP" altLang="en-US" sz="105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 algn="ctr">
              <a:buFont typeface="+mj-lt"/>
              <a:buAutoNum type="arabicPeriod"/>
            </a:pP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ゲート通過角度での</a:t>
            </a:r>
            <a:r>
              <a:rPr lang="en-US" altLang="ja-JP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/>
            </a:r>
            <a:br>
              <a:rPr lang="en-US" altLang="ja-JP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</a:b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目標輝度値設定を</a:t>
            </a:r>
            <a:r>
              <a:rPr lang="en-US" altLang="ja-JP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/>
            </a:r>
            <a:br>
              <a:rPr lang="en-US" altLang="ja-JP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</a:b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行うことで対応</a:t>
            </a:r>
            <a:endParaRPr lang="en-US" altLang="ja-JP" sz="105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 algn="ctr">
              <a:buFont typeface="+mj-lt"/>
              <a:buAutoNum type="arabicPeriod"/>
            </a:pPr>
            <a:r>
              <a:rPr lang="en-US" altLang="ja-JP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と同様</a:t>
            </a:r>
            <a:endParaRPr lang="ja-JP" altLang="en-US" sz="105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569152" y="8237239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rgbClr val="92D05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6</a:t>
            </a:r>
            <a:endParaRPr kumimoji="1" lang="ja-JP" altLang="en-US" sz="1400" dirty="0">
              <a:solidFill>
                <a:srgbClr val="92D05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7480473" y="2640360"/>
            <a:ext cx="197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endParaRPr kumimoji="1" lang="ja-JP" altLang="en-US" sz="1400" dirty="0">
              <a:solidFill>
                <a:schemeClr val="tx2">
                  <a:lumMod val="60000"/>
                  <a:lumOff val="40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7444703" y="3200386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 smtClean="0">
                <a:solidFill>
                  <a:srgbClr val="00B05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endParaRPr kumimoji="1" lang="ja-JP" altLang="en-US" sz="1400" dirty="0">
              <a:solidFill>
                <a:srgbClr val="00B05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7474607" y="3816089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3</a:t>
            </a:r>
            <a:endParaRPr kumimoji="1" lang="ja-JP" altLang="en-US" sz="1400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9929192" y="2764631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 smtClean="0">
                <a:solidFill>
                  <a:srgbClr val="FF33CC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4</a:t>
            </a:r>
            <a:endParaRPr kumimoji="1" lang="ja-JP" altLang="en-US" sz="1400" dirty="0">
              <a:solidFill>
                <a:srgbClr val="FF33CC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9785176" y="3816088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 smtClean="0">
                <a:solidFill>
                  <a:srgbClr val="FFC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5</a:t>
            </a:r>
            <a:endParaRPr kumimoji="1" lang="ja-JP" altLang="en-US" sz="1400" dirty="0">
              <a:solidFill>
                <a:srgbClr val="FFC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36687" y="840160"/>
            <a:ext cx="1224136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階段</a:t>
            </a:r>
            <a:endParaRPr kumimoji="1" lang="ja-JP" altLang="en-US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391" y="3661384"/>
            <a:ext cx="3144521" cy="113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89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08112" y="4368552"/>
            <a:ext cx="3888432" cy="50405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algn="ctr"/>
            <a:r>
              <a:rPr lang="ja-JP" altLang="en-US" sz="1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しっぽ</a:t>
            </a:r>
            <a:r>
              <a:rPr lang="ja-JP" altLang="en-US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を用いた車体仰角制御</a:t>
            </a:r>
            <a:endParaRPr lang="en-US" altLang="ja-JP" sz="1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ルックアップゲート</a:t>
            </a:r>
            <a:r>
              <a:rPr lang="ja-JP" altLang="en-US" sz="105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を通過するため</a:t>
            </a: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にはしっぽの角度を下げて車体を傾け、</a:t>
            </a:r>
            <a:r>
              <a:rPr lang="ja-JP" altLang="en-US" sz="105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通過後に元の角度に戻す必要がある。しかし、</a:t>
            </a:r>
            <a:r>
              <a:rPr lang="ja-JP" altLang="en-US" sz="105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しっぽの角度の急激な変化によって、</a:t>
            </a:r>
            <a:r>
              <a:rPr lang="ja-JP" altLang="en-US" sz="105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車体が倒</a:t>
            </a:r>
            <a:r>
              <a:rPr lang="ja-JP" altLang="en-US" sz="105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れて</a:t>
            </a: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しまう</a:t>
            </a:r>
            <a:r>
              <a:rPr lang="ja-JP" altLang="en-US" sz="105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などの</a:t>
            </a: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問題</a:t>
            </a:r>
            <a:r>
              <a:rPr lang="ja-JP" altLang="en-US" sz="105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があった</a:t>
            </a: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。　</a:t>
            </a:r>
            <a:endParaRPr lang="ja-JP" altLang="en-US" sz="105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そこで、</a:t>
            </a:r>
            <a:r>
              <a:rPr lang="ja-JP" altLang="en-US" sz="1050" u="sng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しっぽ制御の目標</a:t>
            </a:r>
            <a:r>
              <a:rPr lang="ja-JP" altLang="en-US" sz="1050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角度自体を最終的な目標角度に達するまで</a:t>
            </a:r>
            <a:r>
              <a:rPr lang="ja-JP" altLang="en-US" sz="1050" u="sng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、</a:t>
            </a:r>
            <a:r>
              <a:rPr lang="en-US" altLang="ja-JP" sz="1050" u="sng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1°</a:t>
            </a:r>
            <a:r>
              <a:rPr lang="ja-JP" altLang="en-US" sz="1050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ずつ</a:t>
            </a:r>
            <a:r>
              <a:rPr lang="ja-JP" altLang="en-US" sz="1050" u="sng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変化</a:t>
            </a:r>
            <a:r>
              <a:rPr lang="ja-JP" altLang="en-US" sz="1050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させる</a:t>
            </a:r>
            <a:r>
              <a:rPr lang="ja-JP" altLang="en-US" sz="105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ことにより、急激</a:t>
            </a: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な角度の変化</a:t>
            </a:r>
            <a:r>
              <a:rPr lang="ja-JP" altLang="en-US" sz="105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を抑えることが出来た</a:t>
            </a: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。</a:t>
            </a:r>
            <a:endParaRPr lang="en-US" altLang="ja-JP" sz="105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105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105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</a:p>
          <a:p>
            <a:pPr algn="ctr"/>
            <a:endParaRPr lang="en-US" altLang="ja-JP" sz="12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7048872" y="1490564"/>
            <a:ext cx="4464496" cy="50405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ja-JP" altLang="en-US" sz="16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ジャイロセンサ</a:t>
            </a:r>
            <a:endParaRPr lang="en-US" altLang="ja-JP" sz="16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/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階段やシーソーを通過するためには、段差を上らなくてはならない。</a:t>
            </a:r>
            <a:endParaRPr lang="en-US" altLang="ja-JP" sz="105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/>
            <a:endParaRPr lang="en-US" altLang="ja-JP" sz="1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/>
            <a:endParaRPr lang="en-US" altLang="ja-JP" sz="1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/>
            <a:endParaRPr lang="en-US" altLang="ja-JP" sz="1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36" y="6360393"/>
            <a:ext cx="2157130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110" y="7968952"/>
            <a:ext cx="2157130" cy="139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下矢印 14"/>
          <p:cNvSpPr/>
          <p:nvPr/>
        </p:nvSpPr>
        <p:spPr>
          <a:xfrm>
            <a:off x="1802123" y="7709495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349277" y="7709495"/>
            <a:ext cx="1675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緩やか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な制御を実現</a:t>
            </a:r>
            <a:endParaRPr kumimoji="1" lang="ja-JP" altLang="en-US" sz="12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7" name="線吹き出し 1 (枠付き) 16"/>
          <p:cNvSpPr/>
          <p:nvPr/>
        </p:nvSpPr>
        <p:spPr>
          <a:xfrm>
            <a:off x="1033888" y="6370786"/>
            <a:ext cx="1061045" cy="302022"/>
          </a:xfrm>
          <a:prstGeom prst="borderCallout1">
            <a:avLst>
              <a:gd name="adj1" fmla="val 102872"/>
              <a:gd name="adj2" fmla="val 24205"/>
              <a:gd name="adj3" fmla="val 198117"/>
              <a:gd name="adj4" fmla="val 215"/>
            </a:avLst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8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急激な角度変化で車体が転倒する危険が</a:t>
            </a:r>
            <a:endParaRPr kumimoji="1" lang="ja-JP" altLang="en-US" sz="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8" name="線吹き出し 1 (枠付き) 37"/>
          <p:cNvSpPr/>
          <p:nvPr/>
        </p:nvSpPr>
        <p:spPr>
          <a:xfrm>
            <a:off x="202854" y="7629847"/>
            <a:ext cx="1185022" cy="295672"/>
          </a:xfrm>
          <a:prstGeom prst="borderCallout1">
            <a:avLst>
              <a:gd name="adj1" fmla="val 4014"/>
              <a:gd name="adj2" fmla="val 97100"/>
              <a:gd name="adj3" fmla="val -99127"/>
              <a:gd name="adj4" fmla="val 93237"/>
            </a:avLst>
          </a:prstGeom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8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姿勢が低く、車体の重みで角度制御が不安定に</a:t>
            </a:r>
            <a:endParaRPr kumimoji="1" lang="ja-JP" altLang="en-US" sz="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9" name="線吹き出し 1 (枠付き) 38"/>
          <p:cNvSpPr/>
          <p:nvPr/>
        </p:nvSpPr>
        <p:spPr>
          <a:xfrm>
            <a:off x="2329238" y="6744816"/>
            <a:ext cx="1152128" cy="288032"/>
          </a:xfrm>
          <a:prstGeom prst="borderCallout1">
            <a:avLst>
              <a:gd name="adj1" fmla="val -939"/>
              <a:gd name="adj2" fmla="val 19356"/>
              <a:gd name="adj3" fmla="val -41576"/>
              <a:gd name="adj4" fmla="val -3668"/>
            </a:avLst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8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急激な角度変化で角度が目標角度を突破している</a:t>
            </a:r>
            <a:endParaRPr kumimoji="1" lang="ja-JP" altLang="en-US" sz="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0" name="線吹き出し 1 (枠付き) 39"/>
          <p:cNvSpPr/>
          <p:nvPr/>
        </p:nvSpPr>
        <p:spPr>
          <a:xfrm>
            <a:off x="1605174" y="8038354"/>
            <a:ext cx="1125662" cy="290638"/>
          </a:xfrm>
          <a:prstGeom prst="borderCallout1">
            <a:avLst>
              <a:gd name="adj1" fmla="val 96564"/>
              <a:gd name="adj2" fmla="val 25418"/>
              <a:gd name="adj3" fmla="val 213700"/>
              <a:gd name="adj4" fmla="val 6044"/>
            </a:avLst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8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緩やかに角度を変化させることで転倒を回避</a:t>
            </a:r>
            <a:endParaRPr kumimoji="1" lang="ja-JP" altLang="en-US" sz="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1" name="線吹き出し 1 (枠付き) 40"/>
          <p:cNvSpPr/>
          <p:nvPr/>
        </p:nvSpPr>
        <p:spPr>
          <a:xfrm>
            <a:off x="434075" y="9055496"/>
            <a:ext cx="1199626" cy="291632"/>
          </a:xfrm>
          <a:prstGeom prst="borderCallout1">
            <a:avLst>
              <a:gd name="adj1" fmla="val 4014"/>
              <a:gd name="adj2" fmla="val 97100"/>
              <a:gd name="adj3" fmla="val -12004"/>
              <a:gd name="adj4" fmla="val 114468"/>
            </a:avLst>
          </a:prstGeom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8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車体の重みにも耐えられる安定した制御が可能に</a:t>
            </a:r>
            <a:endParaRPr kumimoji="1" lang="ja-JP" altLang="en-US" sz="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2" name="線吹き出し 1 (枠付き) 41"/>
          <p:cNvSpPr/>
          <p:nvPr/>
        </p:nvSpPr>
        <p:spPr>
          <a:xfrm>
            <a:off x="2905302" y="8761040"/>
            <a:ext cx="1051210" cy="294456"/>
          </a:xfrm>
          <a:prstGeom prst="borderCallout1">
            <a:avLst>
              <a:gd name="adj1" fmla="val 14492"/>
              <a:gd name="adj2" fmla="val 616"/>
              <a:gd name="adj3" fmla="val -155651"/>
              <a:gd name="adj4" fmla="val -4582"/>
            </a:avLst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z="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目標</a:t>
            </a:r>
            <a:r>
              <a:rPr lang="ja-JP" altLang="en-US" sz="8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角度への素早い収束が可能に</a:t>
            </a:r>
            <a:endParaRPr kumimoji="1" lang="ja-JP" altLang="en-US" sz="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0463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2175</TotalTime>
  <Words>398</Words>
  <Application>Microsoft Office PowerPoint</Application>
  <PresentationFormat>A3 297x420 mm</PresentationFormat>
  <Paragraphs>87</Paragraphs>
  <Slides>2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​​テーマ</vt:lpstr>
      <vt:lpstr>PowerPoint プレゼンテーション</vt:lpstr>
      <vt:lpstr>PowerPoint プレゼンテーション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N_MURA</dc:creator>
  <cp:lastModifiedBy>N_MURA</cp:lastModifiedBy>
  <cp:revision>63</cp:revision>
  <cp:lastPrinted>2012-09-07T10:29:57Z</cp:lastPrinted>
  <dcterms:created xsi:type="dcterms:W3CDTF">2012-09-04T00:13:29Z</dcterms:created>
  <dcterms:modified xsi:type="dcterms:W3CDTF">2012-09-07T13:02:27Z</dcterms:modified>
</cp:coreProperties>
</file>