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801600" cy="9601200" type="A3"/>
  <p:notesSz cx="6797675" cy="9872663"/>
  <p:defaultTextStyle>
    <a:defPPr>
      <a:defRPr lang="ja-JP"/>
    </a:defPPr>
    <a:lvl1pPr marL="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779" autoAdjust="0"/>
  </p:normalViewPr>
  <p:slideViewPr>
    <p:cSldViewPr>
      <p:cViewPr>
        <p:scale>
          <a:sx n="150" d="100"/>
          <a:sy n="150" d="100"/>
        </p:scale>
        <p:origin x="2652" y="3540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4CA-5347-4033-9CF6-D10F59E92A5D}" type="datetimeFigureOut">
              <a:rPr kumimoji="1" lang="ja-JP" altLang="en-US" smtClean="0"/>
              <a:t>2012/9/7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D815-427B-453B-BCD8-E231BFAF5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263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4CA-5347-4033-9CF6-D10F59E92A5D}" type="datetimeFigureOut">
              <a:rPr kumimoji="1" lang="ja-JP" altLang="en-US" smtClean="0"/>
              <a:t>2012/9/7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D815-427B-453B-BCD8-E231BFAF5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66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27720" cy="819213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4CA-5347-4033-9CF6-D10F59E92A5D}" type="datetimeFigureOut">
              <a:rPr kumimoji="1" lang="ja-JP" altLang="en-US" smtClean="0"/>
              <a:t>2012/9/7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D815-427B-453B-BCD8-E231BFAF5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279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4CA-5347-4033-9CF6-D10F59E92A5D}" type="datetimeFigureOut">
              <a:rPr kumimoji="1" lang="ja-JP" altLang="en-US" smtClean="0"/>
              <a:t>2012/9/7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D815-427B-453B-BCD8-E231BFAF5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7801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4CA-5347-4033-9CF6-D10F59E92A5D}" type="datetimeFigureOut">
              <a:rPr kumimoji="1" lang="ja-JP" altLang="en-US" smtClean="0"/>
              <a:t>2012/9/7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D815-427B-453B-BCD8-E231BFAF5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4527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5074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4CA-5347-4033-9CF6-D10F59E92A5D}" type="datetimeFigureOut">
              <a:rPr kumimoji="1" lang="ja-JP" altLang="en-US" smtClean="0"/>
              <a:t>2012/9/7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D815-427B-453B-BCD8-E231BFAF5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7721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4CA-5347-4033-9CF6-D10F59E92A5D}" type="datetimeFigureOut">
              <a:rPr kumimoji="1" lang="ja-JP" altLang="en-US" smtClean="0"/>
              <a:t>2012/9/7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D815-427B-453B-BCD8-E231BFAF5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08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4CA-5347-4033-9CF6-D10F59E92A5D}" type="datetimeFigureOut">
              <a:rPr kumimoji="1" lang="ja-JP" altLang="en-US" smtClean="0"/>
              <a:t>2012/9/7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D815-427B-453B-BCD8-E231BFAF5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0410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4CA-5347-4033-9CF6-D10F59E92A5D}" type="datetimeFigureOut">
              <a:rPr kumimoji="1" lang="ja-JP" altLang="en-US" smtClean="0"/>
              <a:t>2012/9/7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D815-427B-453B-BCD8-E231BFAF5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14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4CA-5347-4033-9CF6-D10F59E92A5D}" type="datetimeFigureOut">
              <a:rPr kumimoji="1" lang="ja-JP" altLang="en-US" smtClean="0"/>
              <a:t>2012/9/7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D815-427B-453B-BCD8-E231BFAF5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634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4CA-5347-4033-9CF6-D10F59E92A5D}" type="datetimeFigureOut">
              <a:rPr kumimoji="1" lang="ja-JP" altLang="en-US" smtClean="0"/>
              <a:t>2012/9/7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D815-427B-453B-BCD8-E231BFAF5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54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4B4CA-5347-4033-9CF6-D10F59E92A5D}" type="datetimeFigureOut">
              <a:rPr kumimoji="1" lang="ja-JP" altLang="en-US" smtClean="0"/>
              <a:t>2012/9/7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9D815-427B-453B-BCD8-E231BFAF5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51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kumimoji="1"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kumimoji="1"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AutoShape 4" descr="https://mail-attachment.googleusercontent.com/attachment/u/0/?ui=2&amp;ik=877ad86120&amp;view=att&amp;th=1399c23513ebfc40&amp;attid=0.1&amp;disp=inline&amp;realattid=f_h6rzu9dm0&amp;safe=1&amp;zw&amp;saduie=AG9B_P__3uaOvH3J3r6FIq7EvWYr&amp;sadet=1346944401212&amp;sads=pbVCxJMUxmlQQlCN8LctOAYwT_E&amp;sadssc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86607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288" y="2280320"/>
            <a:ext cx="10236224" cy="6600800"/>
          </a:xfrm>
          <a:prstGeom prst="rect">
            <a:avLst/>
          </a:prstGeom>
        </p:spPr>
      </p:pic>
      <p:sp>
        <p:nvSpPr>
          <p:cNvPr id="5" name="AutoShape 4" descr="https://mail-attachment.googleusercontent.com/attachment/u/0/?ui=2&amp;ik=877ad86120&amp;view=att&amp;th=1399c23513ebfc40&amp;attid=0.1&amp;disp=inline&amp;realattid=f_h6rzu9dm0&amp;safe=1&amp;zw&amp;saduie=AG9B_P__3uaOvH3J3r6FIq7EvWYr&amp;sadet=1346944401212&amp;sads=pbVCxJMUxmlQQlCN8LctOAYwT_E&amp;sadssc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5564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459320" y="653667"/>
            <a:ext cx="36724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目標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：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全国大会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出場</a:t>
            </a:r>
            <a:endParaRPr lang="en-US" altLang="ja-JP" sz="16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そのために・・・</a:t>
            </a:r>
            <a:endParaRPr lang="en-US" altLang="ja-JP" sz="16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・全難所をクリア</a:t>
            </a:r>
            <a:endParaRPr lang="en-US" altLang="ja-JP" sz="16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・高速かつ正確なライントレース</a:t>
            </a:r>
            <a:endParaRPr kumimoji="1" lang="en-US" altLang="ja-JP" sz="16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・区間に応じた走行ができる</a:t>
            </a:r>
            <a:endParaRPr kumimoji="1" lang="ja-JP" altLang="en-US" sz="16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35492" y="760376"/>
            <a:ext cx="677108" cy="19458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１</a:t>
            </a:r>
            <a:r>
              <a:rPr kumimoji="1" lang="ja-JP" altLang="en-US" sz="32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r>
              <a:rPr kumimoji="1"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要求分析</a:t>
            </a:r>
            <a:endParaRPr kumimoji="1" lang="ja-JP" altLang="en-US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440088" y="6548018"/>
            <a:ext cx="208823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ユースケース記述</a:t>
            </a:r>
            <a:endParaRPr kumimoji="1"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kumimoji="1"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634120" y="7171928"/>
            <a:ext cx="29523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・高速走行を実現するためには、コースの形状に合わせた旋回量を求める必要がある　</a:t>
            </a:r>
            <a:r>
              <a:rPr lang="en-US" altLang="ja-JP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P.5</a:t>
            </a:r>
            <a:r>
              <a:rPr lang="ja-JP" altLang="en-US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要素技術</a:t>
            </a:r>
            <a:endParaRPr lang="en-US" altLang="ja-JP" sz="11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sz="11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kumimoji="1" lang="ja-JP" altLang="en-US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・</a:t>
            </a:r>
            <a:r>
              <a:rPr kumimoji="1" lang="en-US" altLang="ja-JP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ET</a:t>
            </a:r>
            <a:r>
              <a:rPr kumimoji="1" lang="ja-JP" altLang="en-US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ロボコンにおいて、転倒は致命的である。そのために車体の安定化を図る必要がある。車体のぶれを防ぐ工夫が必要　</a:t>
            </a:r>
            <a:r>
              <a:rPr kumimoji="1" lang="en-US" altLang="ja-JP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P.5</a:t>
            </a:r>
            <a:r>
              <a:rPr lang="ja-JP" altLang="en-US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要素技術</a:t>
            </a:r>
            <a:endParaRPr lang="en-US" altLang="ja-JP" sz="11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1026" name="Picture 2" descr="C:\Users\HOMMA\Desktop\要求図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288" y="2128941"/>
            <a:ext cx="9794160" cy="353318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HOMMA\Desktop\ユースケース図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270" y="6291781"/>
            <a:ext cx="3492633" cy="180513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角丸四角形吹き出し 6"/>
          <p:cNvSpPr/>
          <p:nvPr/>
        </p:nvSpPr>
        <p:spPr>
          <a:xfrm>
            <a:off x="8896647" y="1914183"/>
            <a:ext cx="2016224" cy="1079656"/>
          </a:xfrm>
          <a:prstGeom prst="wedgeRoundRect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ja-JP" altLang="en-US" sz="105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この目標を実現するために要求されることを</a:t>
            </a:r>
            <a:r>
              <a:rPr lang="en-US" altLang="ja-JP" sz="1050" b="1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SysML</a:t>
            </a:r>
            <a:r>
              <a:rPr lang="ja-JP" altLang="en-US" sz="105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の要求図を使って抽出</a:t>
            </a:r>
          </a:p>
        </p:txBody>
      </p:sp>
      <p:sp>
        <p:nvSpPr>
          <p:cNvPr id="12" name="角丸四角形吹き出し 11"/>
          <p:cNvSpPr/>
          <p:nvPr/>
        </p:nvSpPr>
        <p:spPr>
          <a:xfrm>
            <a:off x="9893454" y="5088468"/>
            <a:ext cx="2016224" cy="618907"/>
          </a:xfrm>
          <a:prstGeom prst="wedgeRoundRect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ja-JP" altLang="en-US" sz="105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要求図から抽出された機能要件</a:t>
            </a:r>
            <a:endParaRPr lang="ja-JP" altLang="en-US" sz="105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3" name="角丸四角形吹き出し 12"/>
          <p:cNvSpPr/>
          <p:nvPr/>
        </p:nvSpPr>
        <p:spPr>
          <a:xfrm>
            <a:off x="7977708" y="6332627"/>
            <a:ext cx="1440160" cy="539828"/>
          </a:xfrm>
          <a:prstGeom prst="wedgeRoundRect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ja-JP" altLang="en-US" sz="105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非機能</a:t>
            </a:r>
            <a:r>
              <a:rPr lang="ja-JP" altLang="en-US" sz="105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要件の抽出</a:t>
            </a:r>
            <a:endParaRPr lang="ja-JP" altLang="en-US" sz="105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705056" y="6602541"/>
            <a:ext cx="324036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要求図から非機能要件として安全性や、性能面で重要と考えられることを抽出</a:t>
            </a:r>
            <a:endParaRPr kumimoji="1"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右矢印 7"/>
          <p:cNvSpPr/>
          <p:nvPr/>
        </p:nvSpPr>
        <p:spPr>
          <a:xfrm rot="5400000">
            <a:off x="5320680" y="5196480"/>
            <a:ext cx="936104" cy="7200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672608" y="6332627"/>
            <a:ext cx="3672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目標を詳細に分析</a:t>
            </a:r>
            <a:endParaRPr lang="en-US" altLang="ja-JP" sz="16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sz="16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374333"/>
              </p:ext>
            </p:extLst>
          </p:nvPr>
        </p:nvGraphicFramePr>
        <p:xfrm>
          <a:off x="13864024" y="5679001"/>
          <a:ext cx="2412268" cy="37605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5822"/>
                <a:gridCol w="107959"/>
                <a:gridCol w="1898487"/>
              </a:tblGrid>
              <a:tr h="614018">
                <a:tc gridSpan="3"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ja-JP" sz="1200" kern="100" dirty="0">
                          <a:effectLst/>
                        </a:rPr>
                        <a:t>ユースケース記述</a:t>
                      </a:r>
                      <a:endParaRPr lang="ja-JP" sz="12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2865" marR="62865" marT="0" marB="0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786641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>
                          <a:effectLst/>
                        </a:rPr>
                        <a:t>ユースケース名</a:t>
                      </a:r>
                      <a:endParaRPr lang="ja-JP" sz="12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2865" marR="62865" marT="0" marB="0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 dirty="0">
                          <a:effectLst/>
                        </a:rPr>
                        <a:t>コースを完走する</a:t>
                      </a:r>
                      <a:endParaRPr lang="ja-JP" sz="12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2865" marR="62865" marT="0" marB="0"/>
                </a:tc>
              </a:tr>
              <a:tr h="393321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>
                          <a:effectLst/>
                        </a:rPr>
                        <a:t>事前条件</a:t>
                      </a:r>
                      <a:endParaRPr lang="ja-JP" sz="12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2865" marR="62865" marT="0" marB="0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 dirty="0">
                          <a:effectLst/>
                        </a:rPr>
                        <a:t>キャリブレーションが終わっている</a:t>
                      </a:r>
                      <a:endParaRPr lang="ja-JP" sz="12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2865" marR="62865" marT="0" marB="0"/>
                </a:tc>
              </a:tr>
              <a:tr h="393321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 dirty="0">
                          <a:effectLst/>
                        </a:rPr>
                        <a:t>事後条件</a:t>
                      </a:r>
                      <a:endParaRPr lang="ja-JP" sz="12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2865" marR="62865" marT="0" marB="0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 dirty="0">
                          <a:effectLst/>
                        </a:rPr>
                        <a:t>ガレージイン区間で完全停止状態になっている</a:t>
                      </a:r>
                      <a:endParaRPr lang="ja-JP" sz="12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2865" marR="62865" marT="0" marB="0"/>
                </a:tc>
              </a:tr>
              <a:tr h="15732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 dirty="0">
                          <a:effectLst/>
                        </a:rPr>
                        <a:t>基本フロー</a:t>
                      </a:r>
                      <a:endParaRPr lang="ja-JP" sz="12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2865" marR="62865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1. </a:t>
                      </a:r>
                      <a:r>
                        <a:rPr lang="ja-JP" sz="1200" kern="100" dirty="0">
                          <a:effectLst/>
                        </a:rPr>
                        <a:t>競技者は走行体をスタート位置に設置する。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2. </a:t>
                      </a:r>
                      <a:r>
                        <a:rPr lang="ja-JP" sz="1200" kern="100" dirty="0">
                          <a:effectLst/>
                        </a:rPr>
                        <a:t>競技者は走行体に無線で走行スタートを指示する。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3.</a:t>
                      </a:r>
                      <a:r>
                        <a:rPr lang="ja-JP" sz="1200" kern="100" dirty="0">
                          <a:effectLst/>
                        </a:rPr>
                        <a:t>走行体がコースを走行する。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4.</a:t>
                      </a:r>
                      <a:r>
                        <a:rPr lang="ja-JP" sz="1200" kern="100" dirty="0">
                          <a:effectLst/>
                        </a:rPr>
                        <a:t>走行体がガレージで停止する。</a:t>
                      </a:r>
                      <a:endParaRPr lang="ja-JP" sz="12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2865" marR="62865" marT="0" marB="0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984625" y="4687888"/>
            <a:ext cx="1280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33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4440088" y="5495773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ユースケース記述の例</a:t>
            </a:r>
            <a:endParaRPr lang="en-US" altLang="ja-JP" sz="16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sz="16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992" y="6605020"/>
            <a:ext cx="3985717" cy="2645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871992" y="6070964"/>
            <a:ext cx="2288448" cy="5278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ドメイン分析</a:t>
            </a:r>
            <a:endParaRPr kumimoji="1" lang="ja-JP" altLang="en-US" dirty="0"/>
          </a:p>
        </p:txBody>
      </p:sp>
      <p:pic>
        <p:nvPicPr>
          <p:cNvPr id="18" name="Picture 2" descr="C:\Users\HOMMA\Downloads\ロボコン\ロボコンロゴ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896" y="433650"/>
            <a:ext cx="4998154" cy="15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289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232" y="762314"/>
            <a:ext cx="2576657" cy="1787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76" y="2856384"/>
            <a:ext cx="10402243" cy="6503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7553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923333"/>
              </p:ext>
            </p:extLst>
          </p:nvPr>
        </p:nvGraphicFramePr>
        <p:xfrm>
          <a:off x="2152327" y="2712368"/>
          <a:ext cx="8640961" cy="2448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305"/>
                <a:gridCol w="1239421"/>
                <a:gridCol w="1531047"/>
                <a:gridCol w="3756188"/>
              </a:tblGrid>
              <a:tr h="389364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タスク名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優先度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周期 </a:t>
                      </a:r>
                      <a:r>
                        <a:rPr kumimoji="1" lang="en-US" altLang="ja-JP" sz="1600" dirty="0" smtClean="0"/>
                        <a:t>[</a:t>
                      </a:r>
                      <a:r>
                        <a:rPr kumimoji="1" lang="en-US" altLang="ja-JP" sz="1600" dirty="0" err="1" smtClean="0"/>
                        <a:t>ms</a:t>
                      </a:r>
                      <a:r>
                        <a:rPr kumimoji="1" lang="en-US" altLang="ja-JP" sz="1600" dirty="0" smtClean="0"/>
                        <a:t>]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理由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955711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駆動タスク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１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制約条件より</a:t>
                      </a:r>
                      <a:r>
                        <a:rPr kumimoji="1" lang="en-US" altLang="ja-JP" sz="1600" dirty="0" smtClean="0"/>
                        <a:t>4ms</a:t>
                      </a:r>
                      <a:r>
                        <a:rPr kumimoji="1" lang="ja-JP" altLang="en-US" sz="1600" dirty="0" smtClean="0"/>
                        <a:t>で実行する必要があるバランサーとそれに関連する処理をまとめた。</a:t>
                      </a:r>
                      <a:endParaRPr kumimoji="1" lang="en-US" altLang="ja-JP" sz="1600" dirty="0" smtClean="0"/>
                    </a:p>
                  </a:txBody>
                  <a:tcPr/>
                </a:tc>
              </a:tr>
              <a:tr h="430660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外部状況監視タスク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２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50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外部状況は急激な変化をしない。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672537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ログ送信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３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50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走行に直接関係しないため、優先度は一番低い。</a:t>
                      </a:r>
                      <a:endParaRPr kumimoji="1" lang="en-US" altLang="ja-JP" sz="16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3232448" y="1063735"/>
            <a:ext cx="40324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設計方針</a:t>
            </a:r>
            <a:endParaRPr kumimoji="1" lang="en-US" altLang="ja-JP" sz="1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①　オーバヘッドを考慮し、タスクの数は最小限に</a:t>
            </a:r>
            <a:endParaRPr lang="en-US" altLang="ja-JP" sz="1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kumimoji="1"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②　駆動タスクへの影響を最小限に抑える。</a:t>
            </a:r>
            <a:endParaRPr kumimoji="1" lang="en-US" altLang="ja-JP" sz="1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③　走行体の動作スピードを考慮した周期決定</a:t>
            </a:r>
            <a:endParaRPr kumimoji="1" lang="ja-JP" altLang="en-US" sz="1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552928" y="740569"/>
            <a:ext cx="44644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制約</a:t>
            </a:r>
            <a:endParaRPr kumimoji="1" lang="en-US" altLang="ja-JP" sz="1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①　</a:t>
            </a:r>
            <a:r>
              <a:rPr lang="en-US" altLang="ja-JP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API</a:t>
            </a:r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の仕様上、倒立制御は</a:t>
            </a:r>
            <a:r>
              <a:rPr lang="en-US" altLang="ja-JP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4ms</a:t>
            </a:r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周期で実行しなければならない。</a:t>
            </a:r>
            <a:endParaRPr lang="en-US" altLang="ja-JP" sz="1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kumimoji="1"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②　超音波センサの</a:t>
            </a:r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特性上、</a:t>
            </a:r>
            <a:r>
              <a:rPr lang="en-US" altLang="ja-JP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50m</a:t>
            </a:r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周期以上でセンサ</a:t>
            </a:r>
            <a:r>
              <a:rPr lang="en-US" altLang="ja-JP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API</a:t>
            </a:r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にアクセスしなければならない。</a:t>
            </a:r>
            <a:endParaRPr lang="en-US" altLang="ja-JP" sz="1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kumimoji="1" lang="ja-JP" altLang="en-US" sz="1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5159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1867</TotalTime>
  <Words>245</Words>
  <Application>Microsoft Office PowerPoint</Application>
  <PresentationFormat>A3 297x420 mm</PresentationFormat>
  <Paragraphs>54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HOMMA</dc:creator>
  <cp:lastModifiedBy>HOMMA</cp:lastModifiedBy>
  <cp:revision>22</cp:revision>
  <cp:lastPrinted>2012-09-07T00:42:03Z</cp:lastPrinted>
  <dcterms:created xsi:type="dcterms:W3CDTF">2012-09-03T09:45:52Z</dcterms:created>
  <dcterms:modified xsi:type="dcterms:W3CDTF">2012-09-07T00:44:06Z</dcterms:modified>
</cp:coreProperties>
</file>