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9" r:id="rId3"/>
    <p:sldId id="266" r:id="rId4"/>
    <p:sldId id="263" r:id="rId5"/>
    <p:sldId id="264" r:id="rId6"/>
    <p:sldId id="265" r:id="rId7"/>
  </p:sldIdLst>
  <p:sldSz cx="13584238" cy="9601200"/>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779" autoAdjust="0"/>
  </p:normalViewPr>
  <p:slideViewPr>
    <p:cSldViewPr>
      <p:cViewPr>
        <p:scale>
          <a:sx n="125" d="100"/>
          <a:sy n="125" d="100"/>
        </p:scale>
        <p:origin x="-120" y="4128"/>
      </p:cViewPr>
      <p:guideLst>
        <p:guide orient="horz" pos="3024"/>
        <p:guide pos="427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tx2">
                  <a:lumMod val="75000"/>
                </a:schemeClr>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340821120"/>
        <c:axId val="340823424"/>
      </c:scatterChart>
      <c:valAx>
        <c:axId val="340821120"/>
        <c:scaling>
          <c:orientation val="minMax"/>
        </c:scaling>
        <c:delete val="1"/>
        <c:axPos val="b"/>
        <c:numFmt formatCode="General" sourceLinked="1"/>
        <c:majorTickMark val="out"/>
        <c:minorTickMark val="none"/>
        <c:tickLblPos val="nextTo"/>
        <c:crossAx val="340823424"/>
        <c:crosses val="autoZero"/>
        <c:crossBetween val="midCat"/>
      </c:valAx>
      <c:valAx>
        <c:axId val="340823424"/>
        <c:scaling>
          <c:orientation val="minMax"/>
        </c:scaling>
        <c:delete val="1"/>
        <c:axPos val="l"/>
        <c:numFmt formatCode="General" sourceLinked="1"/>
        <c:majorTickMark val="out"/>
        <c:minorTickMark val="none"/>
        <c:tickLblPos val="nextTo"/>
        <c:crossAx val="340821120"/>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107393792"/>
        <c:axId val="127457536"/>
      </c:lineChart>
      <c:catAx>
        <c:axId val="107393792"/>
        <c:scaling>
          <c:orientation val="minMax"/>
        </c:scaling>
        <c:delete val="1"/>
        <c:axPos val="b"/>
        <c:majorTickMark val="out"/>
        <c:minorTickMark val="none"/>
        <c:tickLblPos val="nextTo"/>
        <c:crossAx val="127457536"/>
        <c:crosses val="autoZero"/>
        <c:auto val="1"/>
        <c:lblAlgn val="ctr"/>
        <c:lblOffset val="100"/>
        <c:noMultiLvlLbl val="0"/>
      </c:catAx>
      <c:valAx>
        <c:axId val="127457536"/>
        <c:scaling>
          <c:orientation val="minMax"/>
        </c:scaling>
        <c:delete val="0"/>
        <c:axPos val="l"/>
        <c:majorGridlines/>
        <c:numFmt formatCode="General" sourceLinked="1"/>
        <c:majorTickMark val="out"/>
        <c:minorTickMark val="none"/>
        <c:tickLblPos val="nextTo"/>
        <c:crossAx val="107393792"/>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8" y="0"/>
            <a:ext cx="2946400" cy="493713"/>
          </a:xfrm>
          <a:prstGeom prst="rect">
            <a:avLst/>
          </a:prstGeom>
        </p:spPr>
        <p:txBody>
          <a:bodyPr vert="horz" lIns="91440" tIns="45720" rIns="91440" bIns="45720" rtlCol="0"/>
          <a:lstStyle>
            <a:lvl1pPr algn="r">
              <a:defRPr sz="1200"/>
            </a:lvl1pPr>
          </a:lstStyle>
          <a:p>
            <a:fld id="{813C8227-C5FA-4F90-9691-3E218BF9FA91}" type="datetimeFigureOut">
              <a:rPr kumimoji="1" lang="ja-JP" altLang="en-US" smtClean="0"/>
              <a:t>2012/9/7</a:t>
            </a:fld>
            <a:endParaRPr kumimoji="1" lang="ja-JP" altLang="en-US"/>
          </a:p>
        </p:txBody>
      </p:sp>
      <p:sp>
        <p:nvSpPr>
          <p:cNvPr id="4" name="スライド イメージ プレースホルダー 3"/>
          <p:cNvSpPr>
            <a:spLocks noGrp="1" noRot="1" noChangeAspect="1"/>
          </p:cNvSpPr>
          <p:nvPr>
            <p:ph type="sldImg" idx="2"/>
          </p:nvPr>
        </p:nvSpPr>
        <p:spPr>
          <a:xfrm>
            <a:off x="779463" y="739775"/>
            <a:ext cx="5238750" cy="370363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450" y="4689475"/>
            <a:ext cx="5438775" cy="4443413"/>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8" y="9377363"/>
            <a:ext cx="2946400" cy="493712"/>
          </a:xfrm>
          <a:prstGeom prst="rect">
            <a:avLst/>
          </a:prstGeom>
        </p:spPr>
        <p:txBody>
          <a:bodyPr vert="horz" lIns="91440" tIns="45720" rIns="91440" bIns="45720"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79463" y="739775"/>
            <a:ext cx="5238750" cy="370363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kumimoji="1" lang="ja-JP" altLang="en-US" smtClean="0"/>
              <a:t>2</a:t>
            </a:fld>
            <a:endParaRPr kumimoji="1" lang="ja-JP" altLang="en-US"/>
          </a:p>
        </p:txBody>
      </p:sp>
    </p:spTree>
    <p:extLst>
      <p:ext uri="{BB962C8B-B14F-4D97-AF65-F5344CB8AC3E}">
        <p14:creationId xmlns:p14="http://schemas.microsoft.com/office/powerpoint/2010/main" val="2054311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4"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18" y="2982599"/>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7"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2"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2"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2"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2"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2"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2"/>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6"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5" y="206377"/>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7"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400" dirty="0">
                <a:solidFill>
                  <a:schemeClr val="tx1"/>
                </a:solidFill>
                <a:latin typeface="あくあフォント" pitchFamily="1" charset="-128"/>
                <a:ea typeface="あくあフォント" pitchFamily="1" charset="-128"/>
              </a:rPr>
              <a:t>良いこん</a:t>
            </a:r>
            <a:r>
              <a:rPr lang="ja-JP" altLang="en-US" sz="2400" dirty="0">
                <a:solidFill>
                  <a:schemeClr val="tx1"/>
                </a:solidFill>
                <a:latin typeface="あくあフォント" pitchFamily="1" charset="-128"/>
                <a:ea typeface="あくあフォント" pitchFamily="1" charset="-128"/>
              </a:rPr>
              <a:t>ぶ</a:t>
            </a:r>
            <a:endParaRPr lang="en-US" altLang="ja-JP" sz="2400" dirty="0">
              <a:solidFill>
                <a:schemeClr val="tx1"/>
              </a:solidFill>
              <a:latin typeface="あくあフォント" pitchFamily="1" charset="-128"/>
              <a:ea typeface="あくあフォント" pitchFamily="1"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7"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496"/>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3" y="384496"/>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a:t>
            </a:r>
            <a:r>
              <a:rPr kumimoji="1" lang="ja-JP" altLang="en-US" dirty="0" smtClean="0"/>
              <a:t>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0" y="6169664"/>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0"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a:t>
            </a:r>
            <a:r>
              <a:rPr kumimoji="1" lang="ja-JP" altLang="en-US" dirty="0" smtClean="0"/>
              <a:t>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lvl1pPr>
              <a:defRPr/>
            </a:lvl1pPr>
          </a:lstStyle>
          <a:p>
            <a:r>
              <a:rPr kumimoji="1" lang="ja-JP" altLang="en-US" dirty="0" smtClean="0"/>
              <a:t>■マスター </a:t>
            </a:r>
            <a:r>
              <a:rPr kumimoji="1" lang="ja-JP" altLang="en-US" dirty="0" smtClean="0"/>
              <a:t>タイトルの書式設定</a:t>
            </a:r>
            <a:endParaRPr kumimoji="1" lang="ja-JP" altLang="en-US" dirty="0"/>
          </a:p>
        </p:txBody>
      </p:sp>
      <p:sp>
        <p:nvSpPr>
          <p:cNvPr id="3" name="テキスト プレースホルダー 2"/>
          <p:cNvSpPr>
            <a:spLocks noGrp="1"/>
          </p:cNvSpPr>
          <p:nvPr>
            <p:ph type="body" idx="1"/>
          </p:nvPr>
        </p:nvSpPr>
        <p:spPr>
          <a:xfrm>
            <a:off x="679212" y="2149161"/>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6" y="2149161"/>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6"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a:t>
            </a:r>
            <a:r>
              <a:rPr kumimoji="1" lang="ja-JP" altLang="en-US" dirty="0" smtClean="0"/>
              <a:t>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3"/>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76"/>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4"/>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3"/>
          </p:nvPr>
        </p:nvSpPr>
        <p:spPr>
          <a:xfrm>
            <a:off x="4641282" y="8898894"/>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4"/>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0" y="2"/>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2"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2"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2"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2"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2"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7"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a:t>
            </a:r>
            <a:r>
              <a:rPr kumimoji="1" lang="ja-JP" altLang="en-US" dirty="0" smtClean="0"/>
              <a:t>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9.emf"/><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emf"/><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5.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png"/><Relationship Id="rId7" Type="http://schemas.openxmlformats.org/officeDocument/2006/relationships/image" Target="../media/image25.emf"/><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emf"/></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chart" Target="../charts/chart2.xml"/><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6"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506" y="7532802"/>
            <a:ext cx="6049955" cy="172562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650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2000" b="1" dirty="0"/>
              <a:t>☆モデルの概要</a:t>
            </a:r>
          </a:p>
          <a:p>
            <a:pPr marL="481013" indent="-481013" defTabSz="1279525">
              <a:lnSpc>
                <a:spcPct val="80000"/>
              </a:lnSpc>
              <a:spcBef>
                <a:spcPct val="20000"/>
              </a:spcBef>
            </a:pPr>
            <a:r>
              <a:rPr lang="ja-JP" altLang="en-US" sz="2000" dirty="0"/>
              <a:t>	</a:t>
            </a:r>
            <a:r>
              <a:rPr lang="ja-JP" altLang="en-US" sz="1800" dirty="0"/>
              <a:t>（作成したモデルの構成や</a:t>
            </a:r>
            <a:r>
              <a:rPr lang="ja-JP" altLang="en-US" sz="1800" dirty="0" smtClean="0"/>
              <a:t>読み解き方，記述</a:t>
            </a:r>
            <a:r>
              <a:rPr lang="ja-JP" altLang="en-US" sz="1800" dirty="0"/>
              <a:t>の特徴などを記入　</a:t>
            </a:r>
            <a:r>
              <a:rPr lang="en-US" altLang="ja-JP" sz="1800" dirty="0"/>
              <a:t>※</a:t>
            </a:r>
            <a:r>
              <a:rPr lang="ja-JP" altLang="en-US" sz="1800" dirty="0"/>
              <a:t>モデルの書き方に関する説明として使用してください）</a:t>
            </a:r>
            <a:endParaRPr lang="en-US" altLang="ja-JP"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☆設計思想</a:t>
            </a:r>
            <a:endParaRPr lang="en-US" altLang="ja-JP" sz="2000" b="1" dirty="0"/>
          </a:p>
          <a:p>
            <a:pPr marL="481013" indent="-481013" defTabSz="1279525">
              <a:lnSpc>
                <a:spcPct val="80000"/>
              </a:lnSpc>
              <a:spcBef>
                <a:spcPct val="20000"/>
              </a:spcBef>
            </a:pPr>
            <a:r>
              <a:rPr lang="en-US" altLang="ja-JP" sz="2300" b="1" dirty="0"/>
              <a:t>	</a:t>
            </a:r>
            <a:r>
              <a:rPr lang="ja-JP" altLang="en-US" sz="1800" dirty="0"/>
              <a:t>モデルの再利用性の</a:t>
            </a:r>
            <a:r>
              <a:rPr lang="ja-JP" altLang="en-US" sz="1800" dirty="0" smtClean="0"/>
              <a:t>向上，メッセージ</a:t>
            </a:r>
            <a:r>
              <a:rPr lang="ja-JP" altLang="en-US" sz="1800" dirty="0"/>
              <a:t>の流れをわかりやすくするために役割を明確にしたパッケージに分割することに</a:t>
            </a:r>
            <a:r>
              <a:rPr lang="ja-JP" altLang="en-US" sz="1800" dirty="0" smtClean="0"/>
              <a:t>より，設計</a:t>
            </a:r>
            <a:r>
              <a:rPr lang="ja-JP" altLang="en-US" sz="1800" dirty="0"/>
              <a:t>に一貫性を</a:t>
            </a:r>
            <a:r>
              <a:rPr lang="ja-JP" altLang="en-US" sz="1800" dirty="0" smtClean="0"/>
              <a:t>持たせました．</a:t>
            </a:r>
            <a:r>
              <a:rPr lang="en-US" altLang="ja-JP" sz="1800" dirty="0"/>
              <a:t/>
            </a:r>
            <a:br>
              <a:rPr lang="en-US" altLang="ja-JP" sz="1800" dirty="0"/>
            </a:br>
            <a:r>
              <a:rPr lang="ja-JP" altLang="en-US" sz="1800" dirty="0"/>
              <a:t>ロボットは要は目標値を制御！だから我々は目標値生成の流れに注力</a:t>
            </a:r>
            <a:r>
              <a:rPr lang="ja-JP" altLang="en-US" sz="1800" dirty="0" smtClean="0"/>
              <a:t>した．目標値</a:t>
            </a:r>
            <a:r>
              <a:rPr lang="ja-JP" altLang="en-US" sz="1800" dirty="0"/>
              <a:t>から制御量への生成</a:t>
            </a:r>
            <a:r>
              <a:rPr lang="ja-JP" altLang="en-US" sz="1800" dirty="0" smtClean="0"/>
              <a:t>は，ひとつ</a:t>
            </a:r>
            <a:r>
              <a:rPr lang="ja-JP" altLang="en-US" sz="1800" dirty="0"/>
              <a:t>のパッケージに</a:t>
            </a:r>
            <a:r>
              <a:rPr lang="ja-JP" altLang="en-US" sz="1800" dirty="0" smtClean="0"/>
              <a:t>まかせた．</a:t>
            </a:r>
            <a:endParaRPr lang="ja-JP" altLang="en-US"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☆モデルのここに注目！</a:t>
            </a:r>
          </a:p>
          <a:p>
            <a:pPr marL="481013" indent="-481013" defTabSz="1279525">
              <a:lnSpc>
                <a:spcPct val="80000"/>
              </a:lnSpc>
              <a:spcBef>
                <a:spcPct val="20000"/>
              </a:spcBef>
            </a:pPr>
            <a:r>
              <a:rPr lang="ja-JP" altLang="en-US" sz="1800" dirty="0"/>
              <a:t>	</a:t>
            </a:r>
            <a:r>
              <a:rPr lang="en-US" altLang="ja-JP" sz="1800" dirty="0"/>
              <a:t>ET</a:t>
            </a:r>
            <a:r>
              <a:rPr lang="ja-JP" altLang="en-US" sz="1800" dirty="0"/>
              <a:t>ロボコンはコースを分割した区間の</a:t>
            </a:r>
            <a:r>
              <a:rPr lang="ja-JP" altLang="en-US" sz="1800" dirty="0" smtClean="0"/>
              <a:t>連続．その</a:t>
            </a:r>
            <a:r>
              <a:rPr lang="ja-JP" altLang="en-US" sz="1800" dirty="0"/>
              <a:t>区間に応じたパラメータを設計すれば完走することが</a:t>
            </a:r>
            <a:r>
              <a:rPr lang="ja-JP" altLang="en-US" sz="1800" dirty="0" smtClean="0"/>
              <a:t>できる．その</a:t>
            </a:r>
            <a:r>
              <a:rPr lang="ja-JP" altLang="en-US" sz="1800" dirty="0"/>
              <a:t>流れを取り出してモデルに</a:t>
            </a:r>
            <a:r>
              <a:rPr lang="ja-JP" altLang="en-US" sz="1800" dirty="0" smtClean="0"/>
              <a:t>しました．</a:t>
            </a:r>
            <a:r>
              <a:rPr lang="en-US" altLang="ja-JP" sz="2300" dirty="0"/>
              <a:t/>
            </a:r>
            <a:br>
              <a:rPr lang="en-US" altLang="ja-JP" sz="2300" dirty="0"/>
            </a:br>
            <a:endParaRPr lang="en-US" altLang="ja-JP" sz="1900" dirty="0"/>
          </a:p>
          <a:p>
            <a:pPr marL="481013" indent="-481013" defTabSz="1279525">
              <a:lnSpc>
                <a:spcPct val="80000"/>
              </a:lnSpc>
              <a:spcBef>
                <a:spcPct val="20000"/>
              </a:spcBef>
            </a:pPr>
            <a:r>
              <a:rPr lang="ja-JP" altLang="en-US" sz="2000" b="1" dirty="0"/>
              <a:t>☆追加課題への取り組み</a:t>
            </a:r>
          </a:p>
          <a:p>
            <a:pPr marL="481013" indent="-481013" defTabSz="1279525">
              <a:lnSpc>
                <a:spcPct val="80000"/>
              </a:lnSpc>
              <a:spcBef>
                <a:spcPct val="20000"/>
              </a:spcBef>
            </a:pPr>
            <a:r>
              <a:rPr lang="ja-JP" altLang="en-US" sz="2400" dirty="0"/>
              <a:t>	</a:t>
            </a:r>
            <a:r>
              <a:rPr lang="ja-JP" altLang="en-US" sz="1800" dirty="0"/>
              <a:t>並行性</a:t>
            </a:r>
            <a:r>
              <a:rPr lang="ja-JP" altLang="en-US" sz="1800" dirty="0" smtClean="0"/>
              <a:t>設計，要求モデル</a:t>
            </a:r>
            <a:endParaRPr lang="ja-JP" altLang="en-US" sz="2300" dirty="0"/>
          </a:p>
        </p:txBody>
      </p:sp>
      <p:sp>
        <p:nvSpPr>
          <p:cNvPr id="26" name="Rectangle 3"/>
          <p:cNvSpPr>
            <a:spLocks noChangeArrowheads="1"/>
          </p:cNvSpPr>
          <p:nvPr/>
        </p:nvSpPr>
        <p:spPr bwMode="auto">
          <a:xfrm>
            <a:off x="1033463" y="1533798"/>
            <a:ext cx="5757862" cy="597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チーム紹介</a:t>
            </a:r>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defTabSz="1279525">
              <a:lnSpc>
                <a:spcPct val="80000"/>
              </a:lnSpc>
              <a:spcBef>
                <a:spcPct val="20000"/>
              </a:spcBef>
            </a:pPr>
            <a:endParaRPr lang="en-US" altLang="ja-JP" sz="1800" b="1" dirty="0" smtClean="0"/>
          </a:p>
          <a:p>
            <a:pPr marL="481013" indent="-481013" algn="ctr" defTabSz="1279525">
              <a:lnSpc>
                <a:spcPct val="80000"/>
              </a:lnSpc>
              <a:spcBef>
                <a:spcPct val="20000"/>
              </a:spcBef>
            </a:pPr>
            <a:endParaRPr lang="en-US" altLang="ja-JP" sz="1800" dirty="0" smtClean="0"/>
          </a:p>
          <a:p>
            <a:pPr marL="481013" indent="-481013" defTabSz="1279525">
              <a:lnSpc>
                <a:spcPct val="80000"/>
              </a:lnSpc>
              <a:spcBef>
                <a:spcPct val="20000"/>
              </a:spcBef>
            </a:pPr>
            <a:r>
              <a:rPr lang="en-US" altLang="ja-JP" sz="1800" b="1" dirty="0" smtClean="0"/>
              <a:t>	</a:t>
            </a:r>
            <a:r>
              <a:rPr lang="ja-JP" altLang="en-US" sz="1800" dirty="0" smtClean="0"/>
              <a:t>Ｓ藤　懸垂系タイ人</a:t>
            </a:r>
            <a:endParaRPr lang="en-US" altLang="ja-JP" sz="1800" dirty="0" smtClean="0"/>
          </a:p>
          <a:p>
            <a:pPr marL="481013" indent="-481013" defTabSz="1279525">
              <a:lnSpc>
                <a:spcPct val="80000"/>
              </a:lnSpc>
              <a:spcBef>
                <a:spcPct val="20000"/>
              </a:spcBef>
            </a:pPr>
            <a:r>
              <a:rPr lang="en-US" altLang="ja-JP" sz="1800" dirty="0" smtClean="0"/>
              <a:t>	</a:t>
            </a:r>
            <a:r>
              <a:rPr lang="ja-JP" altLang="en-US" sz="1800" dirty="0" smtClean="0"/>
              <a:t>Ｈ</a:t>
            </a:r>
            <a:r>
              <a:rPr lang="ja-JP" altLang="en-US" sz="1800" dirty="0"/>
              <a:t>間</a:t>
            </a:r>
            <a:r>
              <a:rPr lang="ja-JP" altLang="en-US" sz="1800" dirty="0" smtClean="0"/>
              <a:t>　スニーキング画伯</a:t>
            </a:r>
            <a:r>
              <a:rPr lang="ja-JP" altLang="en-US" sz="1800" dirty="0"/>
              <a:t>　</a:t>
            </a:r>
            <a:r>
              <a:rPr lang="ja-JP" altLang="en-US" sz="1800" dirty="0" smtClean="0"/>
              <a:t>　</a:t>
            </a:r>
            <a:endParaRPr lang="en-US" altLang="ja-JP" sz="1800" dirty="0" smtClean="0"/>
          </a:p>
          <a:p>
            <a:pPr marL="481013" indent="-481013" defTabSz="1279525">
              <a:lnSpc>
                <a:spcPct val="80000"/>
              </a:lnSpc>
              <a:spcBef>
                <a:spcPct val="20000"/>
              </a:spcBef>
            </a:pPr>
            <a:r>
              <a:rPr lang="en-US" altLang="ja-JP" sz="1800" dirty="0" smtClean="0"/>
              <a:t>	</a:t>
            </a:r>
            <a:r>
              <a:rPr lang="ja-JP" altLang="en-US" sz="1800" dirty="0" smtClean="0"/>
              <a:t>Ｎ村　ツボ押しギタリスト　ラブ＆甘栗</a:t>
            </a:r>
            <a:endParaRPr lang="en-US" altLang="ja-JP" sz="1800" dirty="0"/>
          </a:p>
          <a:p>
            <a:pPr marL="481013" indent="-481013" defTabSz="1279525">
              <a:lnSpc>
                <a:spcPct val="80000"/>
              </a:lnSpc>
              <a:spcBef>
                <a:spcPct val="20000"/>
              </a:spcBef>
            </a:pPr>
            <a:endParaRPr lang="en-US" altLang="ja-JP" sz="2000" b="1" dirty="0" smtClean="0"/>
          </a:p>
          <a:p>
            <a:pPr marL="481013" indent="-481013" defTabSz="1279525">
              <a:lnSpc>
                <a:spcPct val="80000"/>
              </a:lnSpc>
              <a:spcBef>
                <a:spcPct val="20000"/>
              </a:spcBef>
            </a:pPr>
            <a:r>
              <a:rPr lang="ja-JP" altLang="en-US" sz="2000" b="1" dirty="0" smtClean="0"/>
              <a:t>☆組込み，そして</a:t>
            </a:r>
            <a:r>
              <a:rPr lang="ja-JP" altLang="en-US" sz="2000" b="1" dirty="0"/>
              <a:t>モデリングの未来へ一言</a:t>
            </a:r>
          </a:p>
          <a:p>
            <a:pPr marL="481013" indent="-481013" defTabSz="1279525">
              <a:lnSpc>
                <a:spcPct val="80000"/>
              </a:lnSpc>
              <a:spcBef>
                <a:spcPct val="20000"/>
              </a:spcBef>
            </a:pPr>
            <a:r>
              <a:rPr lang="en-US" altLang="ja-JP" sz="1800" dirty="0"/>
              <a:t>	</a:t>
            </a:r>
            <a:r>
              <a:rPr lang="ja-JP" altLang="en-US" sz="1800" dirty="0" smtClean="0"/>
              <a:t>（</a:t>
            </a:r>
            <a:r>
              <a:rPr lang="ja-JP" altLang="en-US" sz="1800" dirty="0"/>
              <a:t>組込みソフトウェアにおけるモデリングは</a:t>
            </a:r>
          </a:p>
          <a:p>
            <a:pPr marL="481013" indent="-481013" defTabSz="1279525">
              <a:lnSpc>
                <a:spcPct val="80000"/>
              </a:lnSpc>
              <a:spcBef>
                <a:spcPct val="20000"/>
              </a:spcBef>
            </a:pPr>
            <a:r>
              <a:rPr lang="ja-JP" altLang="en-US" sz="1800" dirty="0"/>
              <a:t>　　　　今後どのような存在となっていくか）</a:t>
            </a:r>
            <a:endParaRPr lang="ja-JP" altLang="en-US" sz="1800" b="1" dirty="0"/>
          </a:p>
          <a:p>
            <a:pPr marL="481013" indent="-481013" defTabSz="1279525">
              <a:lnSpc>
                <a:spcPct val="80000"/>
              </a:lnSpc>
              <a:spcBef>
                <a:spcPct val="20000"/>
              </a:spcBef>
            </a:pPr>
            <a:endParaRPr lang="ja-JP" altLang="en-US" sz="1800" b="1" dirty="0"/>
          </a:p>
          <a:p>
            <a:pPr marL="481013" indent="-481013" defTabSz="1279525">
              <a:lnSpc>
                <a:spcPct val="80000"/>
              </a:lnSpc>
              <a:spcBef>
                <a:spcPct val="20000"/>
              </a:spcBef>
            </a:pPr>
            <a:r>
              <a:rPr lang="ja-JP" altLang="en-US" sz="2000" b="1" dirty="0"/>
              <a:t>☆コンテストにかける</a:t>
            </a:r>
            <a:r>
              <a:rPr lang="ja-JP" altLang="en-US" sz="2000" b="1" dirty="0" smtClean="0"/>
              <a:t>意気込み，アピール</a:t>
            </a:r>
            <a:endParaRPr lang="ja-JP" altLang="en-US" sz="2000" b="1" dirty="0"/>
          </a:p>
          <a:p>
            <a:pPr marL="481013" indent="-481013" defTabSz="1279525">
              <a:lnSpc>
                <a:spcPct val="80000"/>
              </a:lnSpc>
              <a:spcBef>
                <a:spcPct val="20000"/>
              </a:spcBef>
            </a:pPr>
            <a:r>
              <a:rPr lang="en-US" altLang="ja-JP" sz="1900" dirty="0"/>
              <a:t>	</a:t>
            </a:r>
            <a:r>
              <a:rPr lang="ja-JP" altLang="en-US" sz="1800" dirty="0">
                <a:latin typeface="+mj-ea"/>
                <a:ea typeface="+mj-ea"/>
              </a:rPr>
              <a:t>昨年果たせなかった悲願の全国大会出場</a:t>
            </a:r>
            <a:r>
              <a:rPr lang="ja-JP" altLang="en-US" sz="1800" dirty="0" smtClean="0">
                <a:latin typeface="+mj-ea"/>
                <a:ea typeface="+mj-ea"/>
              </a:rPr>
              <a:t>を</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もぎ取る</a:t>
            </a:r>
            <a:r>
              <a:rPr lang="ja-JP" altLang="en-US" sz="1800" dirty="0">
                <a:latin typeface="+mj-ea"/>
                <a:ea typeface="+mj-ea"/>
              </a:rPr>
              <a:t>！</a:t>
            </a:r>
            <a:r>
              <a:rPr lang="ja-JP" altLang="en-US" sz="1800" dirty="0" smtClean="0">
                <a:latin typeface="+mj-ea"/>
                <a:ea typeface="+mj-ea"/>
              </a:rPr>
              <a:t>！</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高専生</a:t>
            </a:r>
            <a:r>
              <a:rPr lang="ja-JP" altLang="en-US" sz="1800" dirty="0">
                <a:latin typeface="+mj-ea"/>
                <a:ea typeface="+mj-ea"/>
              </a:rPr>
              <a:t>の実力をお見せします</a:t>
            </a:r>
            <a:r>
              <a:rPr lang="ja-JP" altLang="en-US" sz="1800" dirty="0" smtClean="0">
                <a:latin typeface="+mj-ea"/>
                <a:ea typeface="+mj-ea"/>
              </a:rPr>
              <a:t>☆</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こん</a:t>
            </a:r>
            <a:r>
              <a:rPr lang="ja-JP" altLang="en-US" sz="1800" dirty="0" err="1">
                <a:latin typeface="+mj-ea"/>
                <a:ea typeface="+mj-ea"/>
              </a:rPr>
              <a:t>ぶは</a:t>
            </a:r>
            <a:r>
              <a:rPr lang="ja-JP" altLang="en-US" sz="1800" dirty="0">
                <a:latin typeface="+mj-ea"/>
                <a:ea typeface="+mj-ea"/>
              </a:rPr>
              <a:t>頭の栄養！！いいこんぶ！</a:t>
            </a:r>
            <a:r>
              <a:rPr lang="en-US" altLang="ja-JP" sz="1900" dirty="0"/>
              <a:t>	</a:t>
            </a:r>
          </a:p>
        </p:txBody>
      </p:sp>
      <p:pic>
        <p:nvPicPr>
          <p:cNvPr id="4100" name="Picture 4" descr="https://fbcdn-sphotos-b-a.akamaihd.net/hphotos-ak-ash4/251820_473882899290853_1029388214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81"/>
          <a:stretch/>
        </p:blipFill>
        <p:spPr bwMode="auto">
          <a:xfrm>
            <a:off x="4272328" y="1920280"/>
            <a:ext cx="1139231"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1"/>
          <a:stretch/>
        </p:blipFill>
        <p:spPr bwMode="auto">
          <a:xfrm>
            <a:off x="1993867" y="1920281"/>
            <a:ext cx="1139230"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281"/>
          <a:stretch/>
        </p:blipFill>
        <p:spPr bwMode="auto">
          <a:xfrm>
            <a:off x="3133097" y="1920281"/>
            <a:ext cx="1139231" cy="11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607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直線コネクタ 45"/>
          <p:cNvCxnSpPr/>
          <p:nvPr/>
        </p:nvCxnSpPr>
        <p:spPr>
          <a:xfrm flipH="1">
            <a:off x="6792691" y="1196694"/>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p:txBody>
          <a:bodyPr/>
          <a:lstStyle/>
          <a:p>
            <a:r>
              <a:rPr lang="ja-JP" altLang="en-US" dirty="0" smtClean="0">
                <a:solidFill>
                  <a:schemeClr val="accent1"/>
                </a:solidFill>
              </a:rPr>
              <a:t>■ </a:t>
            </a:r>
            <a:r>
              <a:rPr lang="ja-JP" altLang="en-US" dirty="0" smtClean="0"/>
              <a:t>要求分析</a:t>
            </a:r>
            <a:endParaRPr kumimoji="1" lang="ja-JP" altLang="en-US" dirty="0"/>
          </a:p>
        </p:txBody>
      </p:sp>
      <p:sp>
        <p:nvSpPr>
          <p:cNvPr id="14" name="テキスト ボックス 13"/>
          <p:cNvSpPr txBox="1"/>
          <p:nvPr/>
        </p:nvSpPr>
        <p:spPr>
          <a:xfrm>
            <a:off x="2"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１</a:t>
            </a:r>
            <a:r>
              <a:rPr lang="ja-JP" altLang="en-US" sz="2000" dirty="0" smtClean="0">
                <a:latin typeface="メイリオ" pitchFamily="50" charset="-128"/>
                <a:ea typeface="メイリオ" pitchFamily="50" charset="-128"/>
                <a:cs typeface="メイリオ" pitchFamily="50" charset="-128"/>
              </a:rPr>
              <a:t> </a:t>
            </a:r>
            <a:r>
              <a:rPr kumimoji="1" lang="ja-JP" altLang="en-US" sz="2000" dirty="0" smtClean="0">
                <a:latin typeface="メイリオ" pitchFamily="50" charset="-128"/>
                <a:ea typeface="メイリオ" pitchFamily="50" charset="-128"/>
                <a:cs typeface="メイリオ" pitchFamily="50" charset="-128"/>
              </a:rPr>
              <a:t>要求</a:t>
            </a:r>
            <a:r>
              <a:rPr kumimoji="1" lang="ja-JP" altLang="en-US" sz="2000" dirty="0" smtClean="0">
                <a:latin typeface="メイリオ" pitchFamily="50" charset="-128"/>
                <a:ea typeface="メイリオ" pitchFamily="50" charset="-128"/>
                <a:cs typeface="メイリオ" pitchFamily="50" charset="-128"/>
              </a:rPr>
              <a:t>分析</a:t>
            </a:r>
            <a:endParaRPr kumimoji="1" lang="en-US" altLang="ja-JP" sz="2000" dirty="0" smtClean="0">
              <a:latin typeface="メイリオ" pitchFamily="50" charset="-128"/>
              <a:ea typeface="メイリオ" pitchFamily="50" charset="-128"/>
              <a:cs typeface="メイリオ" pitchFamily="50" charset="-128"/>
            </a:endParaRPr>
          </a:p>
        </p:txBody>
      </p:sp>
      <p:sp>
        <p:nvSpPr>
          <p:cNvPr id="18" name="テキスト ボックス 17"/>
          <p:cNvSpPr txBox="1"/>
          <p:nvPr/>
        </p:nvSpPr>
        <p:spPr>
          <a:xfrm>
            <a:off x="11040592" y="6744817"/>
            <a:ext cx="3132821" cy="1277273"/>
          </a:xfrm>
          <a:prstGeom prst="rect">
            <a:avLst/>
          </a:prstGeom>
          <a:noFill/>
        </p:spPr>
        <p:txBody>
          <a:bodyPr wrap="square" rtlCol="0">
            <a:spAutoFit/>
          </a:bodyPr>
          <a:lstStyle/>
          <a:p>
            <a:r>
              <a:rPr lang="ja-JP" altLang="en-US" sz="1100" dirty="0" smtClean="0">
                <a:latin typeface="メイリオ" pitchFamily="50" charset="-128"/>
                <a:ea typeface="メイリオ" pitchFamily="50" charset="-128"/>
                <a:cs typeface="メイリオ" pitchFamily="50" charset="-128"/>
              </a:rPr>
              <a:t>・高速走行を実現するために</a:t>
            </a:r>
            <a:r>
              <a:rPr lang="ja-JP" altLang="en-US" sz="1100" dirty="0" smtClean="0">
                <a:latin typeface="メイリオ" pitchFamily="50" charset="-128"/>
                <a:ea typeface="メイリオ" pitchFamily="50" charset="-128"/>
                <a:cs typeface="メイリオ" pitchFamily="50" charset="-128"/>
              </a:rPr>
              <a:t>は，コース</a:t>
            </a:r>
            <a:r>
              <a:rPr lang="ja-JP" altLang="en-US" sz="1100" dirty="0" smtClean="0">
                <a:latin typeface="メイリオ" pitchFamily="50" charset="-128"/>
                <a:ea typeface="メイリオ" pitchFamily="50" charset="-128"/>
                <a:cs typeface="メイリオ" pitchFamily="50" charset="-128"/>
              </a:rPr>
              <a:t>の形状に合わせた旋回量を求める必要がある　</a:t>
            </a:r>
            <a:r>
              <a:rPr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要素技術</a:t>
            </a:r>
            <a:endParaRPr lang="en-US" altLang="ja-JP" sz="1100" dirty="0" smtClean="0">
              <a:latin typeface="メイリオ" pitchFamily="50" charset="-128"/>
              <a:ea typeface="メイリオ" pitchFamily="50" charset="-128"/>
              <a:cs typeface="メイリオ" pitchFamily="50" charset="-128"/>
            </a:endParaRPr>
          </a:p>
          <a:p>
            <a:endParaRPr lang="en-US" altLang="ja-JP" sz="1100" dirty="0" smtClean="0">
              <a:latin typeface="メイリオ" pitchFamily="50" charset="-128"/>
              <a:ea typeface="メイリオ" pitchFamily="50" charset="-128"/>
              <a:cs typeface="メイリオ" pitchFamily="50" charset="-128"/>
            </a:endParaRPr>
          </a:p>
          <a:p>
            <a:r>
              <a:rPr kumimoji="1" lang="ja-JP" altLang="en-US" sz="1100" dirty="0" smtClean="0">
                <a:latin typeface="メイリオ" pitchFamily="50" charset="-128"/>
                <a:ea typeface="メイリオ" pitchFamily="50" charset="-128"/>
                <a:cs typeface="メイリオ" pitchFamily="50" charset="-128"/>
              </a:rPr>
              <a:t>・</a:t>
            </a:r>
            <a:r>
              <a:rPr kumimoji="1" lang="en-US" altLang="ja-JP" sz="1100" dirty="0" smtClean="0">
                <a:latin typeface="メイリオ" pitchFamily="50" charset="-128"/>
                <a:ea typeface="メイリオ" pitchFamily="50" charset="-128"/>
                <a:cs typeface="メイリオ" pitchFamily="50" charset="-128"/>
              </a:rPr>
              <a:t>ET</a:t>
            </a:r>
            <a:r>
              <a:rPr kumimoji="1" lang="ja-JP" altLang="en-US" sz="1100" dirty="0" smtClean="0">
                <a:latin typeface="メイリオ" pitchFamily="50" charset="-128"/>
                <a:ea typeface="メイリオ" pitchFamily="50" charset="-128"/>
                <a:cs typeface="メイリオ" pitchFamily="50" charset="-128"/>
              </a:rPr>
              <a:t>ロボコンに</a:t>
            </a:r>
            <a:r>
              <a:rPr kumimoji="1" lang="ja-JP" altLang="en-US" sz="1100" dirty="0" smtClean="0">
                <a:latin typeface="メイリオ" pitchFamily="50" charset="-128"/>
                <a:ea typeface="メイリオ" pitchFamily="50" charset="-128"/>
                <a:cs typeface="メイリオ" pitchFamily="50" charset="-128"/>
              </a:rPr>
              <a:t>おいて，転倒</a:t>
            </a:r>
            <a:r>
              <a:rPr kumimoji="1" lang="ja-JP" altLang="en-US" sz="1100" dirty="0" smtClean="0">
                <a:latin typeface="メイリオ" pitchFamily="50" charset="-128"/>
                <a:ea typeface="メイリオ" pitchFamily="50" charset="-128"/>
                <a:cs typeface="メイリオ" pitchFamily="50" charset="-128"/>
              </a:rPr>
              <a:t>は致命的で</a:t>
            </a:r>
            <a:r>
              <a:rPr kumimoji="1" lang="ja-JP" altLang="en-US" sz="1100" dirty="0" smtClean="0">
                <a:latin typeface="メイリオ" pitchFamily="50" charset="-128"/>
                <a:ea typeface="メイリオ" pitchFamily="50" charset="-128"/>
                <a:cs typeface="メイリオ" pitchFamily="50" charset="-128"/>
              </a:rPr>
              <a:t>ある．その</a:t>
            </a:r>
            <a:r>
              <a:rPr kumimoji="1" lang="ja-JP" altLang="en-US" sz="1100" dirty="0" smtClean="0">
                <a:latin typeface="メイリオ" pitchFamily="50" charset="-128"/>
                <a:ea typeface="メイリオ" pitchFamily="50" charset="-128"/>
                <a:cs typeface="メイリオ" pitchFamily="50" charset="-128"/>
              </a:rPr>
              <a:t>ために車体の安定化を図る必要が</a:t>
            </a:r>
            <a:r>
              <a:rPr kumimoji="1" lang="ja-JP" altLang="en-US" sz="1100" dirty="0" smtClean="0">
                <a:latin typeface="メイリオ" pitchFamily="50" charset="-128"/>
                <a:ea typeface="メイリオ" pitchFamily="50" charset="-128"/>
                <a:cs typeface="メイリオ" pitchFamily="50" charset="-128"/>
              </a:rPr>
              <a:t>ある．車体</a:t>
            </a:r>
            <a:r>
              <a:rPr kumimoji="1" lang="ja-JP" altLang="en-US" sz="1100" dirty="0" smtClean="0">
                <a:latin typeface="メイリオ" pitchFamily="50" charset="-128"/>
                <a:ea typeface="メイリオ" pitchFamily="50" charset="-128"/>
                <a:cs typeface="メイリオ" pitchFamily="50" charset="-128"/>
              </a:rPr>
              <a:t>のぶれを防ぐ工夫が必要　</a:t>
            </a:r>
            <a:r>
              <a:rPr kumimoji="1"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要素技術</a:t>
            </a:r>
            <a:endParaRPr lang="en-US" altLang="ja-JP" sz="1100" dirty="0" smtClean="0">
              <a:latin typeface="メイリオ" pitchFamily="50" charset="-128"/>
              <a:ea typeface="メイリオ" pitchFamily="50" charset="-128"/>
              <a:cs typeface="メイリオ" pitchFamily="50" charset="-128"/>
            </a:endParaRPr>
          </a:p>
        </p:txBody>
      </p:sp>
      <p:sp>
        <p:nvSpPr>
          <p:cNvPr id="21" name="角丸四角形吹き出し 20"/>
          <p:cNvSpPr/>
          <p:nvPr/>
        </p:nvSpPr>
        <p:spPr>
          <a:xfrm>
            <a:off x="11760671" y="5788227"/>
            <a:ext cx="2139488" cy="618907"/>
          </a:xfrm>
          <a:prstGeom prst="wedgeRoundRectCallout">
            <a:avLst>
              <a:gd name="adj1" fmla="val -37840"/>
              <a:gd name="adj2" fmla="val 89176"/>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b="1" dirty="0" smtClean="0">
                <a:latin typeface="メイリオ" pitchFamily="50" charset="-128"/>
                <a:ea typeface="メイリオ" pitchFamily="50" charset="-128"/>
                <a:cs typeface="メイリオ" pitchFamily="50" charset="-128"/>
              </a:rPr>
              <a:t>要求図から抽出された機能要件</a:t>
            </a:r>
            <a:endParaRPr lang="ja-JP" altLang="en-US" sz="1050" b="1" dirty="0">
              <a:latin typeface="メイリオ" pitchFamily="50" charset="-128"/>
              <a:ea typeface="メイリオ" pitchFamily="50" charset="-128"/>
              <a:cs typeface="メイリオ" pitchFamily="50" charset="-128"/>
            </a:endParaRPr>
          </a:p>
        </p:txBody>
      </p:sp>
      <p:sp>
        <p:nvSpPr>
          <p:cNvPr id="22" name="角丸四角形吹き出し 21"/>
          <p:cNvSpPr/>
          <p:nvPr/>
        </p:nvSpPr>
        <p:spPr>
          <a:xfrm>
            <a:off x="1374996" y="9589364"/>
            <a:ext cx="1528206" cy="539828"/>
          </a:xfrm>
          <a:prstGeom prst="wedgeRoundRectCallout">
            <a:avLst>
              <a:gd name="adj1" fmla="val -39607"/>
              <a:gd name="adj2" fmla="val -151587"/>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b="1" dirty="0">
                <a:latin typeface="メイリオ" pitchFamily="50" charset="-128"/>
                <a:ea typeface="メイリオ" pitchFamily="50" charset="-128"/>
                <a:cs typeface="メイリオ" pitchFamily="50" charset="-128"/>
              </a:rPr>
              <a:t>非機能</a:t>
            </a:r>
            <a:r>
              <a:rPr lang="ja-JP" altLang="en-US" sz="1050" b="1" dirty="0" smtClean="0">
                <a:latin typeface="メイリオ" pitchFamily="50" charset="-128"/>
                <a:ea typeface="メイリオ" pitchFamily="50" charset="-128"/>
                <a:cs typeface="メイリオ" pitchFamily="50" charset="-128"/>
              </a:rPr>
              <a:t>要件の抽出</a:t>
            </a:r>
            <a:endParaRPr lang="ja-JP" altLang="en-US" sz="1050" b="1" dirty="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3239705" y="9481120"/>
            <a:ext cx="3438461" cy="523220"/>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要求図から非機能要件として安全性</a:t>
            </a:r>
            <a:r>
              <a:rPr lang="ja-JP" altLang="en-US" sz="1400" dirty="0" smtClean="0">
                <a:latin typeface="メイリオ" pitchFamily="50" charset="-128"/>
                <a:ea typeface="メイリオ" pitchFamily="50" charset="-128"/>
                <a:cs typeface="メイリオ" pitchFamily="50" charset="-128"/>
              </a:rPr>
              <a:t>や，性</a:t>
            </a:r>
            <a:r>
              <a:rPr lang="ja-JP" altLang="en-US" sz="1400" dirty="0" smtClean="0">
                <a:latin typeface="メイリオ" pitchFamily="50" charset="-128"/>
                <a:ea typeface="メイリオ" pitchFamily="50" charset="-128"/>
                <a:cs typeface="メイリオ" pitchFamily="50" charset="-128"/>
              </a:rPr>
              <a:t>能面で重要と考えられることを</a:t>
            </a:r>
            <a:r>
              <a:rPr lang="ja-JP" altLang="en-US" sz="1400" dirty="0" smtClean="0">
                <a:latin typeface="メイリオ" pitchFamily="50" charset="-128"/>
                <a:ea typeface="メイリオ" pitchFamily="50" charset="-128"/>
                <a:cs typeface="メイリオ" pitchFamily="50" charset="-128"/>
              </a:rPr>
              <a:t>抽出</a:t>
            </a:r>
            <a:endParaRPr kumimoji="1" lang="en-US" altLang="ja-JP" dirty="0" smtClean="0">
              <a:latin typeface="メイリオ" pitchFamily="50" charset="-128"/>
              <a:ea typeface="メイリオ" pitchFamily="50" charset="-128"/>
              <a:cs typeface="メイリオ" pitchFamily="50" charset="-128"/>
            </a:endParaRPr>
          </a:p>
        </p:txBody>
      </p:sp>
      <p:graphicFrame>
        <p:nvGraphicFramePr>
          <p:cNvPr id="26" name="表 25"/>
          <p:cNvGraphicFramePr>
            <a:graphicFrameLocks noGrp="1"/>
          </p:cNvGraphicFramePr>
          <p:nvPr>
            <p:extLst>
              <p:ext uri="{D42A27DB-BD31-4B8C-83A1-F6EECF244321}">
                <p14:modId xmlns:p14="http://schemas.microsoft.com/office/powerpoint/2010/main" val="2478127631"/>
              </p:ext>
            </p:extLst>
          </p:nvPr>
        </p:nvGraphicFramePr>
        <p:xfrm>
          <a:off x="8880351" y="1765669"/>
          <a:ext cx="4633135" cy="2465956"/>
        </p:xfrm>
        <a:graphic>
          <a:graphicData uri="http://schemas.openxmlformats.org/drawingml/2006/table">
            <a:tbl>
              <a:tblPr firstRow="1" bandRow="1">
                <a:tableStyleId>{5C22544A-7EE6-4342-B048-85BDC9FD1C3A}</a:tableStyleId>
              </a:tblPr>
              <a:tblGrid>
                <a:gridCol w="1296145"/>
                <a:gridCol w="3336990"/>
              </a:tblGrid>
              <a:tr h="395995">
                <a:tc gridSpan="2">
                  <a:txBody>
                    <a:bodyPr/>
                    <a:lstStyle/>
                    <a:p>
                      <a:pPr indent="133350" algn="ctr">
                        <a:spcAft>
                          <a:spcPts val="0"/>
                        </a:spcAft>
                      </a:pPr>
                      <a:r>
                        <a:rPr lang="ja-JP" sz="1400" kern="100" dirty="0">
                          <a:effectLst/>
                        </a:rPr>
                        <a:t>ユースケース記述</a:t>
                      </a:r>
                      <a:endParaRPr lang="ja-JP" sz="1400" kern="100" dirty="0">
                        <a:effectLst/>
                        <a:latin typeface="Century"/>
                        <a:ea typeface="ＭＳ 明朝"/>
                        <a:cs typeface="Times New Roman"/>
                      </a:endParaRPr>
                    </a:p>
                  </a:txBody>
                  <a:tcPr marL="66709" marR="66709" marT="0" marB="0" anchor="ctr">
                    <a:solidFill>
                      <a:schemeClr val="bg2">
                        <a:lumMod val="50000"/>
                      </a:schemeClr>
                    </a:solidFill>
                  </a:tcPr>
                </a:tc>
                <a:tc hMerge="1">
                  <a:txBody>
                    <a:bodyPr/>
                    <a:lstStyle/>
                    <a:p>
                      <a:endParaRPr kumimoji="1" lang="ja-JP" altLang="en-US"/>
                    </a:p>
                  </a:txBody>
                  <a:tcPr/>
                </a:tc>
              </a:tr>
              <a:tr h="309742">
                <a:tc>
                  <a:txBody>
                    <a:bodyPr/>
                    <a:lstStyle/>
                    <a:p>
                      <a:pPr algn="just">
                        <a:spcAft>
                          <a:spcPts val="0"/>
                        </a:spcAft>
                      </a:pPr>
                      <a:r>
                        <a:rPr lang="ja-JP" sz="1200" kern="100" dirty="0" smtClean="0">
                          <a:effectLst/>
                        </a:rPr>
                        <a:t>ユースケース名</a:t>
                      </a:r>
                      <a:endParaRPr lang="ja-JP" sz="120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l">
                        <a:spcAft>
                          <a:spcPts val="0"/>
                        </a:spcAft>
                      </a:pPr>
                      <a:r>
                        <a:rPr lang="ja-JP" sz="1200" kern="100" dirty="0">
                          <a:effectLst/>
                        </a:rPr>
                        <a:t>コースを完走する</a:t>
                      </a:r>
                      <a:endParaRPr lang="ja-JP" sz="1200" kern="100" dirty="0">
                        <a:effectLst/>
                        <a:latin typeface="Century"/>
                        <a:ea typeface="ＭＳ 明朝"/>
                        <a:cs typeface="Times New Roman"/>
                      </a:endParaRPr>
                    </a:p>
                  </a:txBody>
                  <a:tcPr marL="66709" marR="66709" marT="0" marB="0" anchor="ctr">
                    <a:solidFill>
                      <a:schemeClr val="bg2"/>
                    </a:solidFill>
                  </a:tcPr>
                </a:tc>
              </a:tr>
              <a:tr h="293370">
                <a:tc>
                  <a:txBody>
                    <a:bodyPr/>
                    <a:lstStyle/>
                    <a:p>
                      <a:pPr algn="just">
                        <a:spcAft>
                          <a:spcPts val="0"/>
                        </a:spcAft>
                      </a:pPr>
                      <a:r>
                        <a:rPr lang="ja-JP" sz="1200" kern="100" dirty="0">
                          <a:effectLst/>
                        </a:rPr>
                        <a:t>事前条件</a:t>
                      </a:r>
                      <a:endParaRPr lang="ja-JP" sz="120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ja-JP" sz="1200" kern="100" dirty="0">
                          <a:effectLst/>
                        </a:rPr>
                        <a:t>キャリブレーションが終わっている</a:t>
                      </a:r>
                      <a:endParaRPr lang="ja-JP" sz="1200" kern="100" dirty="0">
                        <a:effectLst/>
                        <a:latin typeface="Century"/>
                        <a:ea typeface="ＭＳ 明朝"/>
                        <a:cs typeface="Times New Roman"/>
                      </a:endParaRPr>
                    </a:p>
                  </a:txBody>
                  <a:tcPr marL="66709" marR="66709" marT="0" marB="0" anchor="ctr">
                    <a:solidFill>
                      <a:schemeClr val="bg2"/>
                    </a:solidFill>
                  </a:tcPr>
                </a:tc>
              </a:tr>
              <a:tr h="293370">
                <a:tc>
                  <a:txBody>
                    <a:bodyPr/>
                    <a:lstStyle/>
                    <a:p>
                      <a:pPr algn="just">
                        <a:spcAft>
                          <a:spcPts val="0"/>
                        </a:spcAft>
                      </a:pPr>
                      <a:r>
                        <a:rPr lang="ja-JP" sz="1200" kern="100" dirty="0">
                          <a:effectLst/>
                        </a:rPr>
                        <a:t>事後条件</a:t>
                      </a:r>
                      <a:endParaRPr lang="ja-JP" sz="120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ja-JP" sz="1200" kern="100" dirty="0">
                          <a:effectLst/>
                        </a:rPr>
                        <a:t>ガレージイン区間で完全停止状態になっている</a:t>
                      </a:r>
                      <a:endParaRPr lang="ja-JP" sz="1200" kern="100" dirty="0">
                        <a:effectLst/>
                        <a:latin typeface="Century"/>
                        <a:ea typeface="ＭＳ 明朝"/>
                        <a:cs typeface="Times New Roman"/>
                      </a:endParaRPr>
                    </a:p>
                  </a:txBody>
                  <a:tcPr marL="66709" marR="66709" marT="0" marB="0" anchor="ctr">
                    <a:solidFill>
                      <a:schemeClr val="bg2"/>
                    </a:solidFill>
                  </a:tcPr>
                </a:tc>
              </a:tr>
              <a:tr h="1173479">
                <a:tc>
                  <a:txBody>
                    <a:bodyPr/>
                    <a:lstStyle/>
                    <a:p>
                      <a:pPr algn="just">
                        <a:spcAft>
                          <a:spcPts val="0"/>
                        </a:spcAft>
                      </a:pPr>
                      <a:r>
                        <a:rPr lang="ja-JP" sz="1200" kern="100" dirty="0">
                          <a:effectLst/>
                        </a:rPr>
                        <a:t>基本フロー</a:t>
                      </a:r>
                      <a:endParaRPr lang="ja-JP" sz="120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en-US" sz="1200" kern="100" dirty="0">
                          <a:effectLst/>
                        </a:rPr>
                        <a:t>1. </a:t>
                      </a:r>
                      <a:r>
                        <a:rPr lang="ja-JP" sz="1200" kern="100" dirty="0">
                          <a:effectLst/>
                        </a:rPr>
                        <a:t>競技者は走行体をスタート位置に設置</a:t>
                      </a:r>
                      <a:r>
                        <a:rPr lang="ja-JP" sz="1200" kern="100" dirty="0" smtClean="0">
                          <a:effectLst/>
                        </a:rPr>
                        <a:t>する</a:t>
                      </a:r>
                      <a:r>
                        <a:rPr lang="ja-JP" altLang="en-US" sz="1200" kern="100" dirty="0" smtClean="0">
                          <a:effectLst/>
                        </a:rPr>
                        <a:t>．</a:t>
                      </a:r>
                      <a:endParaRPr lang="ja-JP" sz="1200" kern="100" dirty="0">
                        <a:effectLst/>
                      </a:endParaRPr>
                    </a:p>
                    <a:p>
                      <a:pPr algn="just">
                        <a:spcAft>
                          <a:spcPts val="0"/>
                        </a:spcAft>
                      </a:pPr>
                      <a:r>
                        <a:rPr lang="en-US" sz="1200" kern="100" dirty="0">
                          <a:effectLst/>
                        </a:rPr>
                        <a:t>2. </a:t>
                      </a:r>
                      <a:r>
                        <a:rPr lang="ja-JP" sz="1200" kern="100" dirty="0">
                          <a:effectLst/>
                        </a:rPr>
                        <a:t>競技者は走行体</a:t>
                      </a:r>
                      <a:r>
                        <a:rPr lang="ja-JP" sz="1200" kern="100" dirty="0" smtClean="0">
                          <a:effectLst/>
                        </a:rPr>
                        <a:t>に走行</a:t>
                      </a:r>
                      <a:r>
                        <a:rPr lang="ja-JP" sz="1200" kern="100" dirty="0">
                          <a:effectLst/>
                        </a:rPr>
                        <a:t>スタートを指示</a:t>
                      </a:r>
                      <a:r>
                        <a:rPr lang="ja-JP" sz="1200" kern="100" dirty="0" smtClean="0">
                          <a:effectLst/>
                        </a:rPr>
                        <a:t>する</a:t>
                      </a:r>
                      <a:r>
                        <a:rPr lang="ja-JP" altLang="en-US" sz="1200" kern="100" dirty="0" smtClean="0">
                          <a:effectLst/>
                        </a:rPr>
                        <a:t>．</a:t>
                      </a:r>
                      <a:endParaRPr lang="ja-JP" sz="1200" kern="100" dirty="0">
                        <a:effectLst/>
                      </a:endParaRPr>
                    </a:p>
                    <a:p>
                      <a:pPr algn="just">
                        <a:spcAft>
                          <a:spcPts val="0"/>
                        </a:spcAft>
                      </a:pPr>
                      <a:r>
                        <a:rPr lang="en-US" sz="1200" kern="100" dirty="0">
                          <a:effectLst/>
                        </a:rPr>
                        <a:t>3.</a:t>
                      </a:r>
                      <a:r>
                        <a:rPr lang="ja-JP" sz="1200" kern="100" dirty="0">
                          <a:effectLst/>
                        </a:rPr>
                        <a:t>走行体がコースを走行</a:t>
                      </a:r>
                      <a:r>
                        <a:rPr lang="ja-JP" sz="1200" kern="100" dirty="0" smtClean="0">
                          <a:effectLst/>
                        </a:rPr>
                        <a:t>する</a:t>
                      </a:r>
                      <a:r>
                        <a:rPr lang="ja-JP" altLang="en-US" sz="1200" kern="100" dirty="0" smtClean="0">
                          <a:effectLst/>
                        </a:rPr>
                        <a:t>．</a:t>
                      </a:r>
                      <a:endParaRPr lang="ja-JP" sz="1200" kern="100" dirty="0">
                        <a:effectLst/>
                      </a:endParaRPr>
                    </a:p>
                    <a:p>
                      <a:pPr algn="just">
                        <a:spcAft>
                          <a:spcPts val="0"/>
                        </a:spcAft>
                      </a:pPr>
                      <a:r>
                        <a:rPr lang="en-US" sz="1200" kern="100" dirty="0">
                          <a:effectLst/>
                        </a:rPr>
                        <a:t>4.</a:t>
                      </a:r>
                      <a:r>
                        <a:rPr lang="ja-JP" sz="1200" kern="100" dirty="0">
                          <a:effectLst/>
                        </a:rPr>
                        <a:t>走行体がガレージで停止</a:t>
                      </a:r>
                      <a:r>
                        <a:rPr lang="ja-JP" sz="1200" kern="100" dirty="0" smtClean="0">
                          <a:effectLst/>
                        </a:rPr>
                        <a:t>する</a:t>
                      </a:r>
                      <a:r>
                        <a:rPr lang="ja-JP" altLang="en-US" sz="1200" kern="100" dirty="0" smtClean="0">
                          <a:effectLst/>
                        </a:rPr>
                        <a:t>．</a:t>
                      </a:r>
                      <a:endParaRPr lang="ja-JP" sz="1200" kern="100" dirty="0">
                        <a:effectLst/>
                        <a:latin typeface="Century"/>
                        <a:ea typeface="ＭＳ 明朝"/>
                        <a:cs typeface="Times New Roman"/>
                      </a:endParaRPr>
                    </a:p>
                  </a:txBody>
                  <a:tcPr marL="66709" marR="66709" marT="0" marB="0" anchor="ctr">
                    <a:solidFill>
                      <a:schemeClr val="bg2"/>
                    </a:solidFill>
                  </a:tcPr>
                </a:tc>
              </a:tr>
            </a:tbl>
          </a:graphicData>
        </a:graphic>
      </p:graphicFrame>
      <p:sp>
        <p:nvSpPr>
          <p:cNvPr id="31" name="テキスト ボックス 30"/>
          <p:cNvSpPr txBox="1"/>
          <p:nvPr/>
        </p:nvSpPr>
        <p:spPr>
          <a:xfrm>
            <a:off x="1391520" y="5788227"/>
            <a:ext cx="184731" cy="477054"/>
          </a:xfrm>
          <a:prstGeom prst="rect">
            <a:avLst/>
          </a:prstGeom>
          <a:noFill/>
        </p:spPr>
        <p:txBody>
          <a:bodyPr wrap="none" rtlCol="0">
            <a:spAutoFit/>
          </a:bodyPr>
          <a:lstStyle/>
          <a:p>
            <a:endParaRPr kumimoji="1" lang="en-US" altLang="ja-JP" dirty="0" smtClean="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010" y="1911492"/>
            <a:ext cx="4310062"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9" name="テキスト ボックス 2048"/>
          <p:cNvSpPr txBox="1"/>
          <p:nvPr/>
        </p:nvSpPr>
        <p:spPr>
          <a:xfrm>
            <a:off x="681169" y="2628817"/>
            <a:ext cx="3262432" cy="1231106"/>
          </a:xfrm>
          <a:prstGeom prst="rect">
            <a:avLst/>
          </a:prstGeom>
          <a:noFill/>
        </p:spPr>
        <p:txBody>
          <a:bodyPr wrap="none" rtlCol="0">
            <a:spAutoFit/>
          </a:bodyPr>
          <a:lstStyle/>
          <a:p>
            <a:pPr>
              <a:lnSpc>
                <a:spcPct val="150000"/>
              </a:lnSpc>
            </a:pPr>
            <a:r>
              <a:rPr kumimoji="1" lang="ja-JP" altLang="en-US" sz="1200" dirty="0" smtClean="0"/>
              <a:t>そのために･･･</a:t>
            </a:r>
            <a:r>
              <a:rPr lang="en-US" altLang="ja-JP" sz="1200" dirty="0" smtClean="0"/>
              <a:t/>
            </a:r>
            <a:br>
              <a:rPr lang="en-US" altLang="ja-JP" sz="1200" dirty="0" smtClean="0"/>
            </a:br>
            <a:r>
              <a:rPr lang="ja-JP" altLang="en-US" sz="1600" dirty="0" smtClean="0"/>
              <a:t>・高速かつ正確なライントレース</a:t>
            </a:r>
            <a:endParaRPr lang="en-US" altLang="ja-JP" sz="1600" dirty="0" smtClean="0"/>
          </a:p>
          <a:p>
            <a:r>
              <a:rPr kumimoji="1" lang="ja-JP" altLang="en-US" sz="1600" dirty="0" smtClean="0"/>
              <a:t>・区間に応じた走行</a:t>
            </a:r>
            <a:r>
              <a:rPr kumimoji="1" lang="en-US" altLang="ja-JP" sz="1600" dirty="0" smtClean="0"/>
              <a:t/>
            </a:r>
            <a:br>
              <a:rPr kumimoji="1" lang="en-US" altLang="ja-JP" sz="1600" dirty="0" smtClean="0"/>
            </a:br>
            <a:r>
              <a:rPr lang="ja-JP" altLang="en-US" sz="1600" dirty="0"/>
              <a:t>・</a:t>
            </a:r>
            <a:r>
              <a:rPr lang="ja-JP" altLang="en-US" sz="1600" dirty="0" smtClean="0"/>
              <a:t>全難所のクリア</a:t>
            </a:r>
            <a:endParaRPr lang="en-US" altLang="ja-JP" sz="1600" dirty="0"/>
          </a:p>
        </p:txBody>
      </p:sp>
      <p:sp>
        <p:nvSpPr>
          <p:cNvPr id="20" name="角丸四角形吹き出し 19"/>
          <p:cNvSpPr/>
          <p:nvPr/>
        </p:nvSpPr>
        <p:spPr>
          <a:xfrm>
            <a:off x="3047703" y="3480218"/>
            <a:ext cx="2448272" cy="816326"/>
          </a:xfrm>
          <a:prstGeom prst="wedgeRoundRectCallout">
            <a:avLst>
              <a:gd name="adj1" fmla="val 69427"/>
              <a:gd name="adj2" fmla="val 28274"/>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200" dirty="0" smtClean="0">
                <a:latin typeface="メイリオ" pitchFamily="50" charset="-128"/>
                <a:ea typeface="メイリオ" pitchFamily="50" charset="-128"/>
                <a:cs typeface="メイリオ" pitchFamily="50" charset="-128"/>
              </a:rPr>
              <a:t>これらの</a:t>
            </a:r>
            <a:r>
              <a:rPr lang="ja-JP" altLang="en-US" sz="1200" dirty="0">
                <a:latin typeface="メイリオ" pitchFamily="50" charset="-128"/>
                <a:ea typeface="メイリオ" pitchFamily="50" charset="-128"/>
                <a:cs typeface="メイリオ" pitchFamily="50" charset="-128"/>
              </a:rPr>
              <a:t>目標を実現するため</a:t>
            </a:r>
            <a:r>
              <a:rPr lang="ja-JP" altLang="en-US" sz="1200" dirty="0" smtClean="0">
                <a:latin typeface="メイリオ" pitchFamily="50" charset="-128"/>
                <a:ea typeface="メイリオ" pitchFamily="50" charset="-128"/>
                <a:cs typeface="メイリオ" pitchFamily="50" charset="-128"/>
              </a:rPr>
              <a:t>にシステムに何が要求されるのか要求図</a:t>
            </a:r>
            <a:r>
              <a:rPr lang="en-US" altLang="ja-JP" sz="1200" dirty="0">
                <a:latin typeface="メイリオ" pitchFamily="50" charset="-128"/>
                <a:ea typeface="メイリオ" pitchFamily="50" charset="-128"/>
                <a:cs typeface="メイリオ" pitchFamily="50" charset="-128"/>
              </a:rPr>
              <a:t>(SysML)</a:t>
            </a:r>
            <a:r>
              <a:rPr lang="ja-JP" altLang="en-US" sz="1200" dirty="0" smtClean="0">
                <a:latin typeface="メイリオ" pitchFamily="50" charset="-128"/>
                <a:ea typeface="メイリオ" pitchFamily="50" charset="-128"/>
                <a:cs typeface="メイリオ" pitchFamily="50" charset="-128"/>
              </a:rPr>
              <a:t>を用いて分析．</a:t>
            </a:r>
            <a:endParaRPr lang="ja-JP" altLang="en-US" sz="1200" dirty="0">
              <a:latin typeface="メイリオ" pitchFamily="50" charset="-128"/>
              <a:ea typeface="メイリオ" pitchFamily="50" charset="-128"/>
              <a:cs typeface="メイリオ" pitchFamily="50" charset="-128"/>
            </a:endParaRPr>
          </a:p>
        </p:txBody>
      </p:sp>
      <p:sp>
        <p:nvSpPr>
          <p:cNvPr id="2048" name="テキスト ボックス 2047"/>
          <p:cNvSpPr txBox="1"/>
          <p:nvPr/>
        </p:nvSpPr>
        <p:spPr>
          <a:xfrm>
            <a:off x="680400" y="1195200"/>
            <a:ext cx="6111745"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目標</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3" name="テキスト ボックス 42"/>
          <p:cNvSpPr txBox="1"/>
          <p:nvPr/>
        </p:nvSpPr>
        <p:spPr>
          <a:xfrm>
            <a:off x="6792690" y="1196694"/>
            <a:ext cx="679154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ユースケース分析</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4" name="テキスト ボックス 43"/>
          <p:cNvSpPr txBox="1"/>
          <p:nvPr/>
        </p:nvSpPr>
        <p:spPr>
          <a:xfrm>
            <a:off x="680400" y="4394370"/>
            <a:ext cx="6111522"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2064" name="右矢印 2063"/>
          <p:cNvSpPr/>
          <p:nvPr/>
        </p:nvSpPr>
        <p:spPr>
          <a:xfrm rot="5400000">
            <a:off x="5465180" y="3856834"/>
            <a:ext cx="1246836" cy="8577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pic>
        <p:nvPicPr>
          <p:cNvPr id="206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455" y="5277654"/>
            <a:ext cx="10546287" cy="3707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3619" y="3968764"/>
            <a:ext cx="4032251" cy="226268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右矢印 52"/>
          <p:cNvSpPr/>
          <p:nvPr/>
        </p:nvSpPr>
        <p:spPr>
          <a:xfrm rot="16200000">
            <a:off x="6837941" y="4225386"/>
            <a:ext cx="1246836" cy="8577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5159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 name="直線コネクタ 101"/>
          <p:cNvCxnSpPr/>
          <p:nvPr/>
        </p:nvCxnSpPr>
        <p:spPr>
          <a:xfrm flipH="1">
            <a:off x="8919984" y="1195200"/>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2"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8113537" y="1743881"/>
            <a:ext cx="7934840" cy="938719"/>
          </a:xfrm>
          <a:prstGeom prst="rect">
            <a:avLst/>
          </a:prstGeom>
          <a:solidFill>
            <a:schemeClr val="tx2">
              <a:lumMod val="20000"/>
              <a:lumOff val="80000"/>
            </a:schemeClr>
          </a:solidFill>
        </p:spPr>
        <p:txBody>
          <a:bodyPr wrap="square" rtlCol="0">
            <a:spAutoFit/>
          </a:bodyPr>
          <a:lstStyle/>
          <a:p>
            <a:r>
              <a:rPr lang="ja-JP" altLang="en-US" sz="1100" dirty="0" smtClean="0">
                <a:latin typeface="メイリオ" pitchFamily="50" charset="-128"/>
                <a:ea typeface="メイリオ" pitchFamily="50" charset="-128"/>
                <a:cs typeface="メイリオ" pitchFamily="50" charset="-128"/>
              </a:rPr>
              <a:t> 好タイムを記録するためには区間に応じた旋回量の計算が必要である</a:t>
            </a:r>
            <a:r>
              <a:rPr lang="ja-JP" altLang="en-US" sz="1100" dirty="0">
                <a:latin typeface="メイリオ" pitchFamily="50" charset="-128"/>
                <a:ea typeface="メイリオ" pitchFamily="50" charset="-128"/>
                <a:cs typeface="メイリオ" pitchFamily="50" charset="-128"/>
              </a:rPr>
              <a:t>こと</a:t>
            </a:r>
            <a:r>
              <a:rPr lang="ja-JP" altLang="en-US" sz="1100" dirty="0" smtClean="0">
                <a:latin typeface="メイリオ" pitchFamily="50" charset="-128"/>
                <a:ea typeface="メイリオ" pitchFamily="50" charset="-128"/>
                <a:cs typeface="メイリオ" pitchFamily="50" charset="-128"/>
              </a:rPr>
              <a:t>が要求分析からわかった</a:t>
            </a:r>
            <a:r>
              <a:rPr lang="en-US" altLang="ja-JP" sz="1100" dirty="0" smtClean="0">
                <a:latin typeface="メイリオ" pitchFamily="50" charset="-128"/>
                <a:ea typeface="メイリオ" pitchFamily="50" charset="-128"/>
                <a:cs typeface="メイリオ" pitchFamily="50" charset="-128"/>
              </a:rPr>
              <a:t>.</a:t>
            </a:r>
            <a:r>
              <a:rPr lang="ja-JP" altLang="en-US" sz="1100" dirty="0" smtClean="0">
                <a:latin typeface="メイリオ" pitchFamily="50" charset="-128"/>
                <a:ea typeface="メイリオ" pitchFamily="50" charset="-128"/>
                <a:cs typeface="メイリオ" pitchFamily="50" charset="-128"/>
              </a:rPr>
              <a:t>そこで、私たちは</a:t>
            </a:r>
            <a:r>
              <a:rPr lang="en-US" altLang="ja-JP" sz="1100" dirty="0" smtClean="0">
                <a:latin typeface="メイリオ" pitchFamily="50" charset="-128"/>
                <a:ea typeface="メイリオ" pitchFamily="50" charset="-128"/>
                <a:cs typeface="メイリオ" pitchFamily="50" charset="-128"/>
              </a:rPr>
              <a:t>ET</a:t>
            </a:r>
            <a:r>
              <a:rPr lang="ja-JP" altLang="en-US" sz="1100" dirty="0" smtClean="0">
                <a:latin typeface="メイリオ" pitchFamily="50" charset="-128"/>
                <a:ea typeface="メイリオ" pitchFamily="50" charset="-128"/>
                <a:cs typeface="メイリオ" pitchFamily="50" charset="-128"/>
              </a:rPr>
              <a:t>ロボコンにおけるコースは以下のように分析した</a:t>
            </a:r>
            <a:r>
              <a:rPr lang="en-US" altLang="ja-JP" sz="1100" dirty="0" smtClean="0">
                <a:latin typeface="メイリオ" pitchFamily="50" charset="-128"/>
                <a:ea typeface="メイリオ" pitchFamily="50" charset="-128"/>
                <a:cs typeface="メイリオ" pitchFamily="50" charset="-128"/>
              </a:rPr>
              <a:t>.</a:t>
            </a:r>
            <a:br>
              <a:rPr lang="en-US" altLang="ja-JP" sz="1100" dirty="0" smtClean="0">
                <a:latin typeface="メイリオ" pitchFamily="50" charset="-128"/>
                <a:ea typeface="メイリオ" pitchFamily="50" charset="-128"/>
                <a:cs typeface="メイリオ" pitchFamily="50" charset="-128"/>
              </a:rPr>
            </a:br>
            <a:r>
              <a:rPr lang="ja-JP" altLang="en-US" sz="1100" dirty="0" smtClean="0">
                <a:latin typeface="メイリオ" pitchFamily="50" charset="-128"/>
                <a:ea typeface="メイリオ" pitchFamily="50" charset="-128"/>
                <a:cs typeface="メイリオ" pitchFamily="50" charset="-128"/>
              </a:rPr>
              <a:t>下図のようにコースは細かく分割された</a:t>
            </a:r>
            <a:r>
              <a:rPr lang="ja-JP" altLang="en-US" sz="1100" u="sng" dirty="0" smtClean="0">
                <a:latin typeface="メイリオ" pitchFamily="50" charset="-128"/>
                <a:ea typeface="メイリオ" pitchFamily="50" charset="-128"/>
                <a:cs typeface="メイリオ" pitchFamily="50" charset="-128"/>
              </a:rPr>
              <a:t>区間の連続</a:t>
            </a:r>
            <a:r>
              <a:rPr lang="ja-JP" altLang="en-US" sz="1100" dirty="0" smtClean="0">
                <a:latin typeface="メイリオ" pitchFamily="50" charset="-128"/>
                <a:ea typeface="メイリオ" pitchFamily="50" charset="-128"/>
                <a:cs typeface="メイリオ" pitchFamily="50" charset="-128"/>
              </a:rPr>
              <a:t>によって構成される．区間ごとに最適な前進量などの</a:t>
            </a:r>
            <a:r>
              <a:rPr lang="ja-JP" altLang="en-US" sz="1100" u="sng" dirty="0" smtClean="0">
                <a:latin typeface="メイリオ" pitchFamily="50" charset="-128"/>
                <a:ea typeface="メイリオ" pitchFamily="50" charset="-128"/>
                <a:cs typeface="メイリオ" pitchFamily="50" charset="-128"/>
              </a:rPr>
              <a:t>パラメータ</a:t>
            </a:r>
            <a:r>
              <a:rPr lang="ja-JP" altLang="en-US" sz="1100" dirty="0" smtClean="0">
                <a:latin typeface="メイリオ" pitchFamily="50" charset="-128"/>
                <a:ea typeface="メイリオ" pitchFamily="50" charset="-128"/>
                <a:cs typeface="メイリオ" pitchFamily="50" charset="-128"/>
              </a:rPr>
              <a:t>と</a:t>
            </a:r>
            <a:r>
              <a:rPr lang="ja-JP" altLang="en-US" sz="1100" u="sng" dirty="0" smtClean="0">
                <a:latin typeface="メイリオ" pitchFamily="50" charset="-128"/>
                <a:ea typeface="メイリオ" pitchFamily="50" charset="-128"/>
                <a:cs typeface="メイリオ" pitchFamily="50" charset="-128"/>
              </a:rPr>
              <a:t>区間の切替条件</a:t>
            </a:r>
            <a:r>
              <a:rPr lang="ja-JP" altLang="en-US" sz="1100" dirty="0">
                <a:latin typeface="メイリオ" pitchFamily="50" charset="-128"/>
                <a:ea typeface="メイリオ" pitchFamily="50" charset="-128"/>
                <a:cs typeface="メイリオ" pitchFamily="50" charset="-128"/>
              </a:rPr>
              <a:t>が</a:t>
            </a:r>
            <a:r>
              <a:rPr lang="ja-JP" altLang="en-US" sz="1100" dirty="0" smtClean="0">
                <a:latin typeface="メイリオ" pitchFamily="50" charset="-128"/>
                <a:ea typeface="メイリオ" pitchFamily="50" charset="-128"/>
                <a:cs typeface="メイリオ" pitchFamily="50" charset="-128"/>
              </a:rPr>
              <a:t>あり、それらは一対一対応している</a:t>
            </a:r>
            <a:r>
              <a:rPr lang="en-US" altLang="ja-JP" sz="1100" dirty="0" smtClean="0">
                <a:latin typeface="メイリオ" pitchFamily="50" charset="-128"/>
                <a:ea typeface="メイリオ" pitchFamily="50" charset="-128"/>
                <a:cs typeface="メイリオ" pitchFamily="50" charset="-128"/>
              </a:rPr>
              <a:t>.</a:t>
            </a:r>
            <a:r>
              <a:rPr lang="ja-JP" altLang="en-US" sz="1100" dirty="0" smtClean="0"/>
              <a:t>難所</a:t>
            </a:r>
            <a:r>
              <a:rPr lang="ja-JP" altLang="en-US" sz="1100" dirty="0"/>
              <a:t>エリアで</a:t>
            </a:r>
            <a:r>
              <a:rPr lang="ja-JP" altLang="en-US" sz="1100" dirty="0" smtClean="0"/>
              <a:t>は下図で</a:t>
            </a:r>
            <a:r>
              <a:rPr lang="ja-JP" altLang="en-US" sz="1100" dirty="0"/>
              <a:t>区切った区間よりも細かく区間が</a:t>
            </a:r>
            <a:r>
              <a:rPr lang="ja-JP" altLang="en-US" sz="1100" dirty="0" smtClean="0"/>
              <a:t>存在</a:t>
            </a:r>
            <a:r>
              <a:rPr lang="ja-JP" altLang="en-US" sz="1100" dirty="0"/>
              <a:t>する</a:t>
            </a:r>
            <a:r>
              <a:rPr lang="ja-JP" altLang="en-US" sz="1100" dirty="0" smtClean="0"/>
              <a:t>．（例：階段</a:t>
            </a:r>
            <a:r>
              <a:rPr lang="ja-JP" altLang="en-US" sz="1100" dirty="0"/>
              <a:t>エリアでの区間</a:t>
            </a:r>
            <a:r>
              <a:rPr lang="ja-JP" altLang="en-US" sz="1100" dirty="0" smtClean="0"/>
              <a:t>分割）それぞれ</a:t>
            </a:r>
            <a:r>
              <a:rPr lang="ja-JP" altLang="en-US" sz="1100" dirty="0"/>
              <a:t>の区間での動作は</a:t>
            </a:r>
            <a:r>
              <a:rPr lang="en-US" altLang="ja-JP" sz="1100" dirty="0"/>
              <a:t>P4</a:t>
            </a:r>
            <a:r>
              <a:rPr lang="ja-JP" altLang="en-US" sz="1100" dirty="0"/>
              <a:t>走行戦略</a:t>
            </a:r>
            <a:r>
              <a:rPr lang="ja-JP" altLang="en-US" sz="1100" dirty="0" smtClean="0"/>
              <a:t>参照</a:t>
            </a:r>
            <a:r>
              <a:rPr lang="ja-JP" altLang="en-US" sz="1100" dirty="0"/>
              <a:t>．</a:t>
            </a:r>
          </a:p>
        </p:txBody>
      </p:sp>
      <p:grpSp>
        <p:nvGrpSpPr>
          <p:cNvPr id="145" name="グループ化 144"/>
          <p:cNvGrpSpPr/>
          <p:nvPr/>
        </p:nvGrpSpPr>
        <p:grpSpPr>
          <a:xfrm>
            <a:off x="5490925" y="3964567"/>
            <a:ext cx="2682359" cy="682309"/>
            <a:chOff x="7632526" y="7044063"/>
            <a:chExt cx="3312368" cy="1084100"/>
          </a:xfrm>
        </p:grpSpPr>
        <p:pic>
          <p:nvPicPr>
            <p:cNvPr id="146" name="Picture 2" descr="C:\Users\HOMMA\Robokon\e-konbu\Illust\階段.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36782" y="7201143"/>
              <a:ext cx="1008112" cy="253916"/>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154" name="角丸四角形吹き出し 153"/>
          <p:cNvSpPr/>
          <p:nvPr/>
        </p:nvSpPr>
        <p:spPr>
          <a:xfrm>
            <a:off x="6123309" y="2774797"/>
            <a:ext cx="1752533" cy="883215"/>
          </a:xfrm>
          <a:prstGeom prst="wedgeRoundRectCallout">
            <a:avLst>
              <a:gd name="adj1" fmla="val -8393"/>
              <a:gd name="adj2" fmla="val 11537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1100" dirty="0">
                <a:solidFill>
                  <a:schemeClr val="tx1"/>
                </a:solidFill>
              </a:rPr>
              <a:t>破線で区切った区間それぞれ</a:t>
            </a:r>
            <a:r>
              <a:rPr lang="ja-JP" altLang="en-US" sz="1100" dirty="0" smtClean="0">
                <a:solidFill>
                  <a:schemeClr val="tx1"/>
                </a:solidFill>
              </a:rPr>
              <a:t>に対応</a:t>
            </a:r>
            <a:r>
              <a:rPr lang="ja-JP" altLang="en-US" sz="1100" dirty="0">
                <a:solidFill>
                  <a:schemeClr val="tx1"/>
                </a:solidFill>
              </a:rPr>
              <a:t>したパラメータと</a:t>
            </a:r>
            <a:r>
              <a:rPr lang="ja-JP" altLang="en-US" sz="1050" dirty="0">
                <a:solidFill>
                  <a:schemeClr val="tx1"/>
                </a:solidFill>
              </a:rPr>
              <a:t>区間切替</a:t>
            </a:r>
            <a:r>
              <a:rPr lang="ja-JP" altLang="en-US" sz="1050" dirty="0"/>
              <a:t>条件がある</a:t>
            </a:r>
          </a:p>
        </p:txBody>
      </p:sp>
      <p:grpSp>
        <p:nvGrpSpPr>
          <p:cNvPr id="18" name="グループ化 17"/>
          <p:cNvGrpSpPr/>
          <p:nvPr/>
        </p:nvGrpSpPr>
        <p:grpSpPr>
          <a:xfrm>
            <a:off x="798711" y="2593279"/>
            <a:ext cx="4121200" cy="2205827"/>
            <a:chOff x="939358" y="6252440"/>
            <a:chExt cx="4309905" cy="2963692"/>
          </a:xfrm>
        </p:grpSpPr>
        <p:grpSp>
          <p:nvGrpSpPr>
            <p:cNvPr id="104" name="グループ化 103"/>
            <p:cNvGrpSpPr/>
            <p:nvPr/>
          </p:nvGrpSpPr>
          <p:grpSpPr>
            <a:xfrm>
              <a:off x="939358" y="6252440"/>
              <a:ext cx="4309905" cy="2963692"/>
              <a:chOff x="4856321" y="5016624"/>
              <a:chExt cx="4309905" cy="2963692"/>
            </a:xfrm>
          </p:grpSpPr>
          <p:pic>
            <p:nvPicPr>
              <p:cNvPr id="10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8" r="1089"/>
              <a:stretch/>
            </p:blipFill>
            <p:spPr bwMode="auto">
              <a:xfrm>
                <a:off x="4856321" y="5016624"/>
                <a:ext cx="4309905" cy="29636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 name="フリーフォーム 105"/>
              <p:cNvSpPr/>
              <p:nvPr/>
            </p:nvSpPr>
            <p:spPr>
              <a:xfrm>
                <a:off x="5127625" y="5321300"/>
                <a:ext cx="4038600"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 name="テキスト ボックス 106"/>
              <p:cNvSpPr txBox="1"/>
              <p:nvPr/>
            </p:nvSpPr>
            <p:spPr>
              <a:xfrm>
                <a:off x="7068647" y="5111456"/>
                <a:ext cx="432048" cy="369332"/>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108" name="テキスト ボックス 107"/>
              <p:cNvSpPr txBox="1"/>
              <p:nvPr/>
            </p:nvSpPr>
            <p:spPr>
              <a:xfrm>
                <a:off x="6544816" y="5111854"/>
                <a:ext cx="432048" cy="369332"/>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109" name="テキスト ボックス 108"/>
              <p:cNvSpPr txBox="1"/>
              <p:nvPr/>
            </p:nvSpPr>
            <p:spPr>
              <a:xfrm>
                <a:off x="4929361" y="6240760"/>
                <a:ext cx="432048" cy="369332"/>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110" name="テキスト ボックス 109"/>
              <p:cNvSpPr txBox="1"/>
              <p:nvPr/>
            </p:nvSpPr>
            <p:spPr>
              <a:xfrm>
                <a:off x="6400800" y="7392888"/>
                <a:ext cx="432048" cy="369332"/>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111" name="テキスト ボックス 110"/>
              <p:cNvSpPr txBox="1"/>
              <p:nvPr/>
            </p:nvSpPr>
            <p:spPr>
              <a:xfrm>
                <a:off x="5538135" y="6600800"/>
                <a:ext cx="432048" cy="369332"/>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112" name="テキスト ボックス 111"/>
              <p:cNvSpPr txBox="1"/>
              <p:nvPr/>
            </p:nvSpPr>
            <p:spPr>
              <a:xfrm>
                <a:off x="5401593" y="7464896"/>
                <a:ext cx="432048" cy="369332"/>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113" name="テキスト ボックス 112"/>
              <p:cNvSpPr txBox="1"/>
              <p:nvPr/>
            </p:nvSpPr>
            <p:spPr>
              <a:xfrm>
                <a:off x="5608712" y="5763706"/>
                <a:ext cx="432048" cy="369332"/>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114" name="直線コネクタ 113"/>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141" name="テキスト ボックス 140"/>
              <p:cNvSpPr txBox="1"/>
              <p:nvPr/>
            </p:nvSpPr>
            <p:spPr>
              <a:xfrm>
                <a:off x="8633048" y="5136634"/>
                <a:ext cx="432048" cy="369332"/>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142" name="テキスト ボックス 141"/>
              <p:cNvSpPr txBox="1"/>
              <p:nvPr/>
            </p:nvSpPr>
            <p:spPr>
              <a:xfrm>
                <a:off x="6131920" y="6533703"/>
                <a:ext cx="432048" cy="369332"/>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143" name="テキスト ボックス 142"/>
              <p:cNvSpPr txBox="1"/>
              <p:nvPr/>
            </p:nvSpPr>
            <p:spPr>
              <a:xfrm>
                <a:off x="5176664" y="5160640"/>
                <a:ext cx="432048" cy="369332"/>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144" name="フリーフォーム 143"/>
            <p:cNvSpPr/>
            <p:nvPr/>
          </p:nvSpPr>
          <p:spPr>
            <a:xfrm>
              <a:off x="1216652" y="6563176"/>
              <a:ext cx="4032250" cy="2374900"/>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55" name="直線コネクタ 154"/>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flipH="1">
              <a:off x="4159052" y="8741384"/>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6" name="テキスト ボックス 95"/>
          <p:cNvSpPr txBox="1"/>
          <p:nvPr/>
        </p:nvSpPr>
        <p:spPr>
          <a:xfrm>
            <a:off x="8919984" y="1591773"/>
            <a:ext cx="4671336" cy="1046440"/>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 要求を満たし、区間に応じた走行を実現するため以下のようなパッケージ構成を考えた。戦略部はパラメータや区間切り替え条件を含んだ区間の情報が保管され、司令部はそれにアクセスして、駆動部に旋回を指示する。検出部区間の切り替えを検知し、司令部に通知する役割を持つ。</a:t>
            </a:r>
            <a:endParaRPr lang="en-US" altLang="ja-JP" sz="1200" dirty="0" smtClean="0"/>
          </a:p>
        </p:txBody>
      </p:sp>
      <p:sp>
        <p:nvSpPr>
          <p:cNvPr id="103" name="テキスト ボックス 102"/>
          <p:cNvSpPr txBox="1"/>
          <p:nvPr/>
        </p:nvSpPr>
        <p:spPr>
          <a:xfrm>
            <a:off x="674049" y="1592100"/>
            <a:ext cx="8246157" cy="1015663"/>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コース</a:t>
            </a:r>
            <a:r>
              <a:rPr lang="ja-JP" altLang="en-US" sz="1200" dirty="0" smtClean="0">
                <a:latin typeface="メイリオ" pitchFamily="50" charset="-128"/>
                <a:ea typeface="メイリオ" pitchFamily="50" charset="-128"/>
                <a:cs typeface="メイリオ" pitchFamily="50" charset="-128"/>
              </a:rPr>
              <a:t>は，</a:t>
            </a:r>
            <a:r>
              <a:rPr lang="ja-JP" altLang="en-US" sz="1200" dirty="0" smtClean="0">
                <a:latin typeface="メイリオ" pitchFamily="50" charset="-128"/>
                <a:ea typeface="メイリオ" pitchFamily="50" charset="-128"/>
                <a:cs typeface="メイリオ" pitchFamily="50" charset="-128"/>
              </a:rPr>
              <a:t>細かく分割された</a:t>
            </a:r>
            <a:r>
              <a:rPr lang="ja-JP" altLang="en-US" sz="1200" u="sng" dirty="0" smtClean="0">
                <a:latin typeface="メイリオ" pitchFamily="50" charset="-128"/>
                <a:ea typeface="メイリオ" pitchFamily="50" charset="-128"/>
                <a:cs typeface="メイリオ" pitchFamily="50" charset="-128"/>
              </a:rPr>
              <a:t>区間の連続</a:t>
            </a:r>
            <a:r>
              <a:rPr lang="ja-JP" altLang="en-US" sz="1200" dirty="0" smtClean="0">
                <a:latin typeface="メイリオ" pitchFamily="50" charset="-128"/>
                <a:ea typeface="メイリオ" pitchFamily="50" charset="-128"/>
                <a:cs typeface="メイリオ" pitchFamily="50" charset="-128"/>
              </a:rPr>
              <a:t>によって構成</a:t>
            </a:r>
            <a:r>
              <a:rPr lang="ja-JP" altLang="en-US" sz="1200" dirty="0" smtClean="0">
                <a:latin typeface="メイリオ" pitchFamily="50" charset="-128"/>
                <a:ea typeface="メイリオ" pitchFamily="50" charset="-128"/>
                <a:cs typeface="メイリオ" pitchFamily="50" charset="-128"/>
              </a:rPr>
              <a:t>されるものと分析した</a:t>
            </a:r>
            <a:r>
              <a:rPr lang="ja-JP" altLang="en-US"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区間</a:t>
            </a:r>
            <a:r>
              <a:rPr lang="ja-JP" altLang="en-US" sz="1200" dirty="0" smtClean="0">
                <a:latin typeface="メイリオ" pitchFamily="50" charset="-128"/>
                <a:ea typeface="メイリオ" pitchFamily="50" charset="-128"/>
                <a:cs typeface="メイリオ" pitchFamily="50" charset="-128"/>
              </a:rPr>
              <a:t>ごとに最適な前進量などの</a:t>
            </a:r>
            <a:r>
              <a:rPr lang="ja-JP" altLang="en-US" sz="1200" u="sng" dirty="0" smtClean="0">
                <a:latin typeface="メイリオ" pitchFamily="50" charset="-128"/>
                <a:ea typeface="メイリオ" pitchFamily="50" charset="-128"/>
                <a:cs typeface="メイリオ" pitchFamily="50" charset="-128"/>
              </a:rPr>
              <a:t>パラメータ</a:t>
            </a:r>
            <a:r>
              <a:rPr lang="ja-JP" altLang="en-US" sz="1200" dirty="0" smtClean="0">
                <a:latin typeface="メイリオ" pitchFamily="50" charset="-128"/>
                <a:ea typeface="メイリオ" pitchFamily="50" charset="-128"/>
                <a:cs typeface="メイリオ" pitchFamily="50" charset="-128"/>
              </a:rPr>
              <a:t>と</a:t>
            </a:r>
            <a:r>
              <a:rPr lang="ja-JP" altLang="en-US" sz="1200" u="sng" dirty="0" smtClean="0">
                <a:latin typeface="メイリオ" pitchFamily="50" charset="-128"/>
                <a:ea typeface="メイリオ" pitchFamily="50" charset="-128"/>
                <a:cs typeface="メイリオ" pitchFamily="50" charset="-128"/>
              </a:rPr>
              <a:t>区間</a:t>
            </a:r>
            <a:r>
              <a:rPr lang="ja-JP" altLang="en-US" sz="1200" u="sng" dirty="0" smtClean="0">
                <a:latin typeface="メイリオ" pitchFamily="50" charset="-128"/>
                <a:ea typeface="メイリオ" pitchFamily="50" charset="-128"/>
                <a:cs typeface="メイリオ" pitchFamily="50" charset="-128"/>
              </a:rPr>
              <a:t>の切替</a:t>
            </a:r>
            <a:r>
              <a:rPr lang="ja-JP" altLang="en-US" sz="1200" u="sng" dirty="0" smtClean="0">
                <a:latin typeface="メイリオ" pitchFamily="50" charset="-128"/>
                <a:ea typeface="メイリオ" pitchFamily="50" charset="-128"/>
                <a:cs typeface="メイリオ" pitchFamily="50" charset="-128"/>
              </a:rPr>
              <a:t>条件</a:t>
            </a:r>
            <a:r>
              <a:rPr lang="ja-JP" altLang="en-US" sz="1200" dirty="0">
                <a:latin typeface="メイリオ" pitchFamily="50" charset="-128"/>
                <a:ea typeface="メイリオ" pitchFamily="50" charset="-128"/>
                <a:cs typeface="メイリオ" pitchFamily="50" charset="-128"/>
              </a:rPr>
              <a:t>がある</a:t>
            </a:r>
            <a:r>
              <a:rPr lang="ja-JP" altLang="en-US" sz="1200" dirty="0" smtClean="0">
                <a:latin typeface="メイリオ" pitchFamily="50" charset="-128"/>
                <a:ea typeface="メイリオ" pitchFamily="50" charset="-128"/>
                <a:cs typeface="メイリオ" pitchFamily="50" charset="-128"/>
              </a:rPr>
              <a:t>．駆動部は，</a:t>
            </a:r>
            <a:r>
              <a:rPr lang="ja-JP" altLang="en-US" sz="1200" dirty="0" smtClean="0">
                <a:latin typeface="メイリオ" pitchFamily="50" charset="-128"/>
                <a:ea typeface="メイリオ" pitchFamily="50" charset="-128"/>
                <a:cs typeface="メイリオ" pitchFamily="50" charset="-128"/>
              </a:rPr>
              <a:t>区間</a:t>
            </a:r>
            <a:r>
              <a:rPr lang="ja-JP" altLang="en-US" sz="1200" dirty="0" smtClean="0">
                <a:latin typeface="メイリオ" pitchFamily="50" charset="-128"/>
                <a:ea typeface="メイリオ" pitchFamily="50" charset="-128"/>
                <a:cs typeface="メイリオ" pitchFamily="50" charset="-128"/>
              </a:rPr>
              <a:t>が</a:t>
            </a:r>
            <a:r>
              <a:rPr lang="ja-JP" altLang="en-US" sz="1200" dirty="0" smtClean="0">
                <a:latin typeface="メイリオ" pitchFamily="50" charset="-128"/>
                <a:ea typeface="メイリオ" pitchFamily="50" charset="-128"/>
                <a:cs typeface="メイリオ" pitchFamily="50" charset="-128"/>
              </a:rPr>
              <a:t>切り替わるまでの間同一</a:t>
            </a:r>
            <a:r>
              <a:rPr lang="ja-JP" altLang="en-US" sz="1200" dirty="0" smtClean="0">
                <a:latin typeface="メイリオ" pitchFamily="50" charset="-128"/>
                <a:ea typeface="メイリオ" pitchFamily="50" charset="-128"/>
                <a:cs typeface="メイリオ" pitchFamily="50" charset="-128"/>
              </a:rPr>
              <a:t>のパラメータ</a:t>
            </a:r>
            <a:r>
              <a:rPr lang="ja-JP" altLang="en-US" sz="1200" dirty="0" smtClean="0">
                <a:latin typeface="メイリオ" pitchFamily="50" charset="-128"/>
                <a:ea typeface="メイリオ" pitchFamily="50" charset="-128"/>
                <a:cs typeface="メイリオ" pitchFamily="50" charset="-128"/>
              </a:rPr>
              <a:t>を</a:t>
            </a:r>
            <a:r>
              <a:rPr lang="ja-JP" altLang="en-US" sz="1200" dirty="0" smtClean="0">
                <a:latin typeface="メイリオ" pitchFamily="50" charset="-128"/>
                <a:ea typeface="メイリオ" pitchFamily="50" charset="-128"/>
                <a:cs typeface="メイリオ" pitchFamily="50" charset="-128"/>
              </a:rPr>
              <a:t>用いて走行体を駆動させ</a:t>
            </a:r>
            <a:r>
              <a:rPr lang="ja-JP" altLang="en-US" sz="1200" dirty="0" smtClean="0">
                <a:latin typeface="メイリオ" pitchFamily="50" charset="-128"/>
                <a:ea typeface="メイリオ" pitchFamily="50" charset="-128"/>
                <a:cs typeface="メイリオ" pitchFamily="50" charset="-128"/>
              </a:rPr>
              <a:t>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t>難所</a:t>
            </a:r>
            <a:r>
              <a:rPr lang="ja-JP" altLang="en-US" sz="1200" dirty="0"/>
              <a:t>エリアで</a:t>
            </a:r>
            <a:r>
              <a:rPr lang="ja-JP" altLang="en-US" sz="1200" dirty="0" smtClean="0"/>
              <a:t>は図示されているより詳細な区間</a:t>
            </a:r>
            <a:r>
              <a:rPr lang="ja-JP" altLang="en-US" sz="1200" dirty="0"/>
              <a:t>が</a:t>
            </a:r>
            <a:r>
              <a:rPr lang="ja-JP" altLang="en-US" sz="1200" dirty="0" smtClean="0"/>
              <a:t>存在する．（例：階段</a:t>
            </a:r>
            <a:r>
              <a:rPr lang="ja-JP" altLang="en-US" sz="1200" dirty="0"/>
              <a:t>エリアでの区間</a:t>
            </a:r>
            <a:r>
              <a:rPr lang="ja-JP" altLang="en-US" sz="1200" dirty="0" smtClean="0"/>
              <a:t>分割）</a:t>
            </a:r>
            <a:r>
              <a:rPr lang="en-US" altLang="ja-JP" sz="1200" dirty="0" smtClean="0"/>
              <a:t/>
            </a:r>
            <a:br>
              <a:rPr lang="en-US" altLang="ja-JP" sz="1200" dirty="0" smtClean="0"/>
            </a:br>
            <a:r>
              <a:rPr lang="ja-JP" altLang="en-US" sz="1200" dirty="0" smtClean="0"/>
              <a:t>→それぞれ</a:t>
            </a:r>
            <a:r>
              <a:rPr lang="ja-JP" altLang="en-US" sz="1200" dirty="0"/>
              <a:t>の区間での動作は</a:t>
            </a:r>
            <a:r>
              <a:rPr lang="en-US" altLang="ja-JP" sz="1200" dirty="0" smtClean="0"/>
              <a:t>P4.</a:t>
            </a:r>
            <a:r>
              <a:rPr lang="ja-JP" altLang="en-US" sz="1200" dirty="0" smtClean="0"/>
              <a:t>走行</a:t>
            </a:r>
            <a:r>
              <a:rPr lang="ja-JP" altLang="en-US" sz="1200" dirty="0"/>
              <a:t>戦略</a:t>
            </a:r>
            <a:r>
              <a:rPr lang="ja-JP" altLang="en-US" sz="1200" dirty="0" smtClean="0"/>
              <a:t>参照</a:t>
            </a:r>
            <a:r>
              <a:rPr lang="ja-JP" altLang="en-US" sz="1200" dirty="0"/>
              <a:t>．</a:t>
            </a:r>
          </a:p>
        </p:txBody>
      </p:sp>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0740" y="2532892"/>
            <a:ext cx="3169824" cy="201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092" y="5426036"/>
            <a:ext cx="12252965" cy="4055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 name="テキスト ボックス 185"/>
          <p:cNvSpPr txBox="1"/>
          <p:nvPr/>
        </p:nvSpPr>
        <p:spPr>
          <a:xfrm>
            <a:off x="8919984" y="1195200"/>
            <a:ext cx="4671336"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r>
              <a:rPr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680400" y="4800600"/>
            <a:ext cx="12910920"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0" y="1195200"/>
            <a:ext cx="8239584"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262" name="右矢印 261"/>
          <p:cNvSpPr/>
          <p:nvPr/>
        </p:nvSpPr>
        <p:spPr>
          <a:xfrm rot="5400000">
            <a:off x="9925913" y="4831349"/>
            <a:ext cx="1246836" cy="8577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コネクタ 41"/>
          <p:cNvCxnSpPr/>
          <p:nvPr/>
        </p:nvCxnSpPr>
        <p:spPr>
          <a:xfrm flipH="1">
            <a:off x="6785012" y="1196694"/>
            <a:ext cx="0" cy="84045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9744447" y="5520680"/>
            <a:ext cx="1" cy="2448272"/>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6792912" y="7968952"/>
            <a:ext cx="2951535" cy="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2"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682274" y="1594800"/>
            <a:ext cx="6102737"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走行中の振る舞い．</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区間切替時に</a:t>
            </a:r>
            <a:r>
              <a:rPr lang="ja-JP" altLang="en-US" sz="1200" dirty="0" smtClean="0">
                <a:latin typeface="メイリオ" pitchFamily="50" charset="-128"/>
                <a:ea typeface="メイリオ" pitchFamily="50" charset="-128"/>
                <a:cs typeface="メイリオ" pitchFamily="50" charset="-128"/>
              </a:rPr>
              <a:t>設定されるパラメータを用いて旋回量を</a:t>
            </a:r>
            <a:r>
              <a:rPr lang="ja-JP" altLang="en-US" sz="1200" dirty="0">
                <a:latin typeface="メイリオ" pitchFamily="50" charset="-128"/>
                <a:ea typeface="メイリオ" pitchFamily="50" charset="-128"/>
                <a:cs typeface="メイリオ" pitchFamily="50" charset="-128"/>
              </a:rPr>
              <a:t>算出</a:t>
            </a:r>
            <a:r>
              <a:rPr lang="ja-JP" altLang="en-US" sz="1200" dirty="0" smtClean="0">
                <a:latin typeface="メイリオ" pitchFamily="50" charset="-128"/>
                <a:ea typeface="メイリオ" pitchFamily="50" charset="-128"/>
                <a:cs typeface="メイリオ" pitchFamily="50" charset="-128"/>
              </a:rPr>
              <a:t>し，モータ</a:t>
            </a:r>
            <a:r>
              <a:rPr lang="ja-JP" altLang="en-US" sz="1200" dirty="0" smtClean="0">
                <a:latin typeface="メイリオ" pitchFamily="50" charset="-128"/>
                <a:ea typeface="メイリオ" pitchFamily="50" charset="-128"/>
                <a:cs typeface="メイリオ" pitchFamily="50" charset="-128"/>
              </a:rPr>
              <a:t>を</a:t>
            </a:r>
            <a:r>
              <a:rPr lang="ja-JP" altLang="en-US" sz="1200" dirty="0" smtClean="0">
                <a:latin typeface="メイリオ" pitchFamily="50" charset="-128"/>
                <a:ea typeface="メイリオ" pitchFamily="50" charset="-128"/>
                <a:cs typeface="メイリオ" pitchFamily="50" charset="-128"/>
              </a:rPr>
              <a:t>駆動する．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どの区間でも同様</a:t>
            </a:r>
            <a:r>
              <a:rPr lang="ja-JP" altLang="en-US" sz="1200" dirty="0">
                <a:latin typeface="メイリオ" pitchFamily="50" charset="-128"/>
                <a:ea typeface="メイリオ" pitchFamily="50" charset="-128"/>
                <a:cs typeface="メイリオ" pitchFamily="50" charset="-128"/>
              </a:rPr>
              <a:t>に</a:t>
            </a:r>
            <a:r>
              <a:rPr lang="ja-JP" altLang="en-US" sz="1200" dirty="0" smtClean="0">
                <a:latin typeface="メイリオ" pitchFamily="50" charset="-128"/>
                <a:ea typeface="メイリオ" pitchFamily="50" charset="-128"/>
                <a:cs typeface="メイリオ" pitchFamily="50" charset="-128"/>
              </a:rPr>
              <a:t>振る舞い，走行することが可能．</a:t>
            </a:r>
            <a:endParaRPr lang="en-US" altLang="ja-JP" sz="11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682275" y="5736704"/>
            <a:ext cx="6102737" cy="307777"/>
          </a:xfrm>
          <a:prstGeom prst="rect">
            <a:avLst/>
          </a:prstGeom>
          <a:noFill/>
          <a:ln>
            <a:noFill/>
          </a:ln>
        </p:spPr>
        <p:txBody>
          <a:bodyPr wrap="square" rtlCol="0">
            <a:spAutoFit/>
          </a:bodyPr>
          <a:lstStyle/>
          <a:p>
            <a:r>
              <a:rPr lang="ja-JP" altLang="en-US" sz="1400" dirty="0">
                <a:latin typeface="メイリオ" pitchFamily="50" charset="-128"/>
                <a:ea typeface="メイリオ" pitchFamily="50" charset="-128"/>
                <a:cs typeface="メイリオ" pitchFamily="50" charset="-128"/>
              </a:rPr>
              <a:t>走行</a:t>
            </a:r>
            <a:r>
              <a:rPr lang="ja-JP" altLang="en-US" sz="1400" dirty="0" smtClean="0">
                <a:latin typeface="メイリオ" pitchFamily="50" charset="-128"/>
                <a:ea typeface="メイリオ" pitchFamily="50" charset="-128"/>
                <a:cs typeface="メイリオ" pitchFamily="50" charset="-128"/>
              </a:rPr>
              <a:t>区間を切り替え，駆動部に目標</a:t>
            </a:r>
            <a:r>
              <a:rPr lang="ja-JP" altLang="en-US" sz="1400" dirty="0" smtClean="0">
                <a:latin typeface="メイリオ" pitchFamily="50" charset="-128"/>
                <a:ea typeface="メイリオ" pitchFamily="50" charset="-128"/>
                <a:cs typeface="メイリオ" pitchFamily="50" charset="-128"/>
              </a:rPr>
              <a:t>駆動パラメータを設定する</a:t>
            </a:r>
            <a:r>
              <a:rPr lang="ja-JP" altLang="en-US" sz="1400" dirty="0" smtClean="0">
                <a:latin typeface="メイリオ" pitchFamily="50" charset="-128"/>
                <a:ea typeface="メイリオ" pitchFamily="50" charset="-128"/>
                <a:cs typeface="メイリオ" pitchFamily="50" charset="-128"/>
              </a:rPr>
              <a:t>振る舞い．</a:t>
            </a:r>
            <a:endParaRPr lang="en-US" altLang="ja-JP" sz="105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3550944316"/>
              </p:ext>
            </p:extLst>
          </p:nvPr>
        </p:nvGraphicFramePr>
        <p:xfrm>
          <a:off x="7093753" y="2881516"/>
          <a:ext cx="6181745" cy="982980"/>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制約条件</a:t>
                      </a:r>
                      <a:r>
                        <a:rPr kumimoji="1" lang="ja-JP" altLang="en-US" sz="900" dirty="0" smtClean="0"/>
                        <a:t>より，バランサーとそれに関連する処理は</a:t>
                      </a:r>
                      <a:r>
                        <a:rPr kumimoji="1" lang="en-US" altLang="ja-JP" sz="900" dirty="0" smtClean="0"/>
                        <a:t/>
                      </a:r>
                      <a:br>
                        <a:rPr kumimoji="1" lang="en-US" altLang="ja-JP" sz="900" dirty="0" smtClean="0"/>
                      </a:br>
                      <a:r>
                        <a:rPr kumimoji="1" lang="en-US" altLang="ja-JP" sz="900" dirty="0" smtClean="0"/>
                        <a:t>4ms</a:t>
                      </a:r>
                      <a:r>
                        <a:rPr kumimoji="1" lang="ja-JP" altLang="en-US" sz="900" dirty="0" smtClean="0"/>
                        <a:t>周期で実行される</a:t>
                      </a:r>
                      <a:r>
                        <a:rPr kumimoji="1" lang="ja-JP" altLang="en-US" sz="900" dirty="0" smtClean="0"/>
                        <a:t>必要が</a:t>
                      </a:r>
                      <a:r>
                        <a:rPr kumimoji="1" lang="ja-JP" altLang="en-US" sz="900" dirty="0" smtClean="0"/>
                        <a:t>あるため．</a:t>
                      </a:r>
                      <a:endParaRPr kumimoji="1" lang="en-US" altLang="ja-JP" sz="900" dirty="0" smtClean="0"/>
                    </a:p>
                  </a:txBody>
                  <a:tcPr anchor="ctr"/>
                </a:tc>
              </a:tr>
              <a:tr h="280916">
                <a:tc>
                  <a:txBody>
                    <a:bodyPr/>
                    <a:lstStyle/>
                    <a:p>
                      <a:pPr algn="ctr"/>
                      <a:r>
                        <a:rPr kumimoji="1" lang="ja-JP" altLang="en-US" sz="1050" dirty="0" smtClean="0"/>
                        <a:t>外部状況監視タスク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区間の切替</a:t>
                      </a:r>
                      <a:r>
                        <a:rPr kumimoji="1" lang="ja-JP" altLang="en-US" sz="900" dirty="0" smtClean="0"/>
                        <a:t>は</a:t>
                      </a:r>
                      <a:r>
                        <a:rPr kumimoji="1" lang="en-US" altLang="ja-JP" sz="900" dirty="0" smtClean="0"/>
                        <a:t>1cm</a:t>
                      </a:r>
                      <a:r>
                        <a:rPr kumimoji="1" lang="ja-JP" altLang="en-US" sz="900" dirty="0" smtClean="0"/>
                        <a:t>以内</a:t>
                      </a:r>
                      <a:r>
                        <a:rPr kumimoji="1" lang="ja-JP" altLang="en-US" sz="900" dirty="0" smtClean="0"/>
                        <a:t>で行えれば十分であると</a:t>
                      </a:r>
                      <a:r>
                        <a:rPr kumimoji="1" lang="ja-JP" altLang="en-US" sz="900" dirty="0" smtClean="0"/>
                        <a:t>考えた．</a:t>
                      </a:r>
                      <a:r>
                        <a:rPr kumimoji="1" lang="en-US" altLang="ja-JP" sz="900" dirty="0" smtClean="0"/>
                        <a:t/>
                      </a:r>
                      <a:br>
                        <a:rPr kumimoji="1" lang="en-US" altLang="ja-JP" sz="900" dirty="0" smtClean="0"/>
                      </a:br>
                      <a:endParaRPr kumimoji="1" lang="ja-JP" altLang="en-US" sz="900" dirty="0"/>
                    </a:p>
                  </a:txBody>
                  <a:tcPr anchor="ctr"/>
                </a:tc>
              </a:tr>
            </a:tbl>
          </a:graphicData>
        </a:graphic>
      </p:graphicFrame>
      <p:sp>
        <p:nvSpPr>
          <p:cNvPr id="28" name="テキスト ボックス 27"/>
          <p:cNvSpPr txBox="1"/>
          <p:nvPr/>
        </p:nvSpPr>
        <p:spPr>
          <a:xfrm>
            <a:off x="6783137" y="1594800"/>
            <a:ext cx="4319687"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a:t>
            </a:r>
            <a:r>
              <a:rPr lang="ja-JP" altLang="en-US" sz="1200" dirty="0" smtClean="0">
                <a:latin typeface="メイリオ" pitchFamily="50" charset="-128"/>
                <a:ea typeface="メイリオ" pitchFamily="50" charset="-128"/>
                <a:cs typeface="メイリオ" pitchFamily="50" charset="-128"/>
              </a:rPr>
              <a:t>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a:t>
            </a:r>
            <a:r>
              <a:rPr kumimoji="1" lang="ja-JP" altLang="en-US" sz="1400" b="1" dirty="0" smtClean="0">
                <a:latin typeface="メイリオ" pitchFamily="50" charset="-128"/>
                <a:ea typeface="メイリオ" pitchFamily="50" charset="-128"/>
                <a:cs typeface="メイリオ" pitchFamily="50" charset="-128"/>
              </a:rPr>
              <a:t>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①オーバヘッド</a:t>
            </a:r>
            <a:r>
              <a:rPr lang="ja-JP" altLang="en-US" sz="1200" dirty="0" smtClean="0">
                <a:latin typeface="メイリオ" pitchFamily="50" charset="-128"/>
                <a:ea typeface="メイリオ" pitchFamily="50" charset="-128"/>
                <a:cs typeface="メイリオ" pitchFamily="50" charset="-128"/>
              </a:rPr>
              <a:t>を考慮</a:t>
            </a:r>
            <a:r>
              <a:rPr lang="ja-JP" altLang="en-US" sz="1200" dirty="0" smtClean="0">
                <a:latin typeface="メイリオ" pitchFamily="50" charset="-128"/>
                <a:ea typeface="メイリオ" pitchFamily="50" charset="-128"/>
                <a:cs typeface="メイリオ" pitchFamily="50" charset="-128"/>
              </a:rPr>
              <a:t>し，タスク</a:t>
            </a:r>
            <a:r>
              <a:rPr lang="ja-JP" altLang="en-US" sz="1200" dirty="0" smtClean="0">
                <a:latin typeface="メイリオ" pitchFamily="50" charset="-128"/>
                <a:ea typeface="メイリオ" pitchFamily="50" charset="-128"/>
                <a:cs typeface="メイリオ" pitchFamily="50" charset="-128"/>
              </a:rPr>
              <a:t>の数は最小限</a:t>
            </a:r>
            <a:r>
              <a:rPr lang="ja-JP" altLang="en-US" sz="1200" dirty="0" smtClean="0">
                <a:latin typeface="メイリオ" pitchFamily="50" charset="-128"/>
                <a:ea typeface="メイリオ" pitchFamily="50" charset="-128"/>
                <a:cs typeface="メイリオ" pitchFamily="50" charset="-128"/>
              </a:rPr>
              <a:t>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②駆動</a:t>
            </a:r>
            <a:r>
              <a:rPr kumimoji="1" lang="ja-JP" altLang="en-US" sz="1200" dirty="0" smtClean="0">
                <a:latin typeface="メイリオ" pitchFamily="50" charset="-128"/>
                <a:ea typeface="メイリオ" pitchFamily="50" charset="-128"/>
                <a:cs typeface="メイリオ" pitchFamily="50" charset="-128"/>
              </a:rPr>
              <a:t>タスクへの影響を最小限に</a:t>
            </a:r>
            <a:r>
              <a:rPr kumimoji="1" lang="ja-JP" altLang="en-US" sz="1200" dirty="0" smtClean="0">
                <a:latin typeface="メイリオ" pitchFamily="50" charset="-128"/>
                <a:ea typeface="メイリオ" pitchFamily="50" charset="-128"/>
                <a:cs typeface="メイリオ" pitchFamily="50" charset="-128"/>
              </a:rPr>
              <a:t>抑える．</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a:t>
            </a:r>
            <a:r>
              <a:rPr lang="ja-JP" altLang="en-US" sz="1200" dirty="0" smtClean="0">
                <a:latin typeface="メイリオ" pitchFamily="50" charset="-128"/>
                <a:ea typeface="メイリオ" pitchFamily="50" charset="-128"/>
                <a:cs typeface="メイリオ" pitchFamily="50" charset="-128"/>
              </a:rPr>
              <a:t>検知に必要十分な周期を</a:t>
            </a:r>
            <a:r>
              <a:rPr lang="ja-JP" altLang="en-US" sz="1200" dirty="0" smtClean="0">
                <a:latin typeface="メイリオ" pitchFamily="50" charset="-128"/>
                <a:ea typeface="メイリオ" pitchFamily="50" charset="-128"/>
                <a:cs typeface="メイリオ" pitchFamily="50" charset="-128"/>
              </a:rPr>
              <a:t>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7210360" y="4095328"/>
            <a:ext cx="5988047" cy="619578"/>
          </a:xfrm>
          <a:prstGeom prst="wedgeRoundRectCallout">
            <a:avLst>
              <a:gd name="adj1" fmla="val 3028"/>
              <a:gd name="adj2" fmla="val -10375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050" dirty="0" smtClean="0">
                <a:solidFill>
                  <a:schemeClr val="tx1"/>
                </a:solidFill>
              </a:rPr>
              <a:t>最高</a:t>
            </a:r>
            <a:r>
              <a:rPr kumimoji="1" lang="ja-JP" altLang="en-US" sz="1050" dirty="0" smtClean="0">
                <a:solidFill>
                  <a:schemeClr val="tx1"/>
                </a:solidFill>
              </a:rPr>
              <a:t>速度</a:t>
            </a:r>
            <a:r>
              <a:rPr kumimoji="1" lang="en-US" altLang="ja-JP" sz="1050" dirty="0" smtClean="0">
                <a:solidFill>
                  <a:schemeClr val="tx1"/>
                </a:solidFill>
              </a:rPr>
              <a:t>(</a:t>
            </a:r>
            <a:r>
              <a:rPr lang="en-US" altLang="ja-JP" sz="1050" dirty="0" smtClean="0">
                <a:solidFill>
                  <a:schemeClr val="tx1"/>
                </a:solidFill>
              </a:rPr>
              <a:t>60cm</a:t>
            </a:r>
            <a:r>
              <a:rPr kumimoji="1" lang="en-US" altLang="ja-JP" sz="1050" dirty="0" smtClean="0">
                <a:solidFill>
                  <a:schemeClr val="tx1"/>
                </a:solidFill>
              </a:rPr>
              <a:t>/s)</a:t>
            </a:r>
            <a:r>
              <a:rPr kumimoji="1" lang="ja-JP" altLang="en-US" sz="1050" dirty="0" smtClean="0">
                <a:solidFill>
                  <a:schemeClr val="tx1"/>
                </a:solidFill>
              </a:rPr>
              <a:t>で走行中</a:t>
            </a:r>
            <a:r>
              <a:rPr lang="ja-JP" altLang="en-US" sz="1050" dirty="0">
                <a:solidFill>
                  <a:schemeClr val="tx1"/>
                </a:solidFill>
              </a:rPr>
              <a:t>に</a:t>
            </a:r>
            <a:r>
              <a:rPr lang="ja-JP" altLang="en-US" sz="1050" dirty="0" smtClean="0">
                <a:solidFill>
                  <a:schemeClr val="tx1"/>
                </a:solidFill>
              </a:rPr>
              <a:t>走行距離をトリガーとし</a:t>
            </a:r>
            <a:r>
              <a:rPr lang="ja-JP" altLang="en-US" sz="1050" dirty="0">
                <a:solidFill>
                  <a:schemeClr val="tx1"/>
                </a:solidFill>
              </a:rPr>
              <a:t>て</a:t>
            </a:r>
            <a:r>
              <a:rPr lang="ja-JP" altLang="en-US" sz="1050" dirty="0" smtClean="0">
                <a:solidFill>
                  <a:schemeClr val="tx1"/>
                </a:solidFill>
              </a:rPr>
              <a:t>区間</a:t>
            </a:r>
            <a:r>
              <a:rPr lang="ja-JP" altLang="en-US" sz="1050" dirty="0">
                <a:solidFill>
                  <a:schemeClr val="tx1"/>
                </a:solidFill>
              </a:rPr>
              <a:t>を</a:t>
            </a:r>
            <a:r>
              <a:rPr lang="ja-JP" altLang="en-US" sz="1050" dirty="0" smtClean="0">
                <a:solidFill>
                  <a:schemeClr val="tx1"/>
                </a:solidFill>
              </a:rPr>
              <a:t>切り替える</a:t>
            </a:r>
            <a:r>
              <a:rPr kumimoji="1" lang="ja-JP" altLang="en-US" sz="1050" dirty="0" smtClean="0">
                <a:solidFill>
                  <a:schemeClr val="tx1"/>
                </a:solidFill>
              </a:rPr>
              <a:t>場合，最大で</a:t>
            </a:r>
            <a:r>
              <a:rPr kumimoji="1" lang="en-US" altLang="ja-JP" sz="1050" dirty="0" smtClean="0">
                <a:solidFill>
                  <a:schemeClr val="tx1"/>
                </a:solidFill>
              </a:rPr>
              <a:t>0.6cm</a:t>
            </a:r>
            <a:r>
              <a:rPr kumimoji="1" lang="ja-JP" altLang="en-US" sz="1050" dirty="0" smtClean="0">
                <a:solidFill>
                  <a:schemeClr val="tx1"/>
                </a:solidFill>
              </a:rPr>
              <a:t>移動する間での区間切替が可能なので，</a:t>
            </a:r>
            <a:r>
              <a:rPr kumimoji="1" lang="en-US" altLang="ja-JP" sz="1050" dirty="0" smtClean="0">
                <a:solidFill>
                  <a:schemeClr val="tx1"/>
                </a:solidFill>
              </a:rPr>
              <a:t>10ms</a:t>
            </a:r>
            <a:r>
              <a:rPr kumimoji="1" lang="ja-JP" altLang="en-US" sz="1050" dirty="0" smtClean="0">
                <a:solidFill>
                  <a:schemeClr val="tx1"/>
                </a:solidFill>
              </a:rPr>
              <a:t>の周期は</a:t>
            </a:r>
            <a:r>
              <a:rPr kumimoji="1" lang="ja-JP" altLang="en-US" sz="1050" dirty="0" smtClean="0">
                <a:solidFill>
                  <a:schemeClr val="tx1"/>
                </a:solidFill>
              </a:rPr>
              <a:t>妥当であると判断</a:t>
            </a:r>
            <a:r>
              <a:rPr kumimoji="1" lang="ja-JP" altLang="en-US" sz="1050" dirty="0" smtClean="0">
                <a:solidFill>
                  <a:schemeClr val="tx1"/>
                </a:solidFill>
              </a:rPr>
              <a:t>した．また，他</a:t>
            </a:r>
            <a:r>
              <a:rPr kumimoji="1" lang="ja-JP" altLang="en-US" sz="1050" dirty="0" smtClean="0">
                <a:solidFill>
                  <a:schemeClr val="tx1"/>
                </a:solidFill>
              </a:rPr>
              <a:t>の</a:t>
            </a:r>
            <a:r>
              <a:rPr kumimoji="1" lang="ja-JP" altLang="en-US" sz="1050" dirty="0" smtClean="0">
                <a:solidFill>
                  <a:schemeClr val="tx1"/>
                </a:solidFill>
              </a:rPr>
              <a:t>センサをトリガーに区間</a:t>
            </a:r>
            <a:r>
              <a:rPr lang="ja-JP" altLang="en-US" sz="1050" dirty="0" smtClean="0">
                <a:solidFill>
                  <a:schemeClr val="tx1"/>
                </a:solidFill>
              </a:rPr>
              <a:t>切替を行う場合も十分</a:t>
            </a:r>
            <a:r>
              <a:rPr lang="ja-JP" altLang="en-US" sz="1050" dirty="0" smtClean="0"/>
              <a:t>な応答が</a:t>
            </a:r>
            <a:r>
              <a:rPr lang="ja-JP" altLang="en-US" sz="1050" dirty="0" smtClean="0"/>
              <a:t>得られた．</a:t>
            </a:r>
            <a:endParaRPr kumimoji="1" lang="en-US" altLang="ja-JP" sz="1050" dirty="0" smtClean="0"/>
          </a:p>
        </p:txBody>
      </p:sp>
      <p:sp>
        <p:nvSpPr>
          <p:cNvPr id="31" name="テキスト ボックス 30"/>
          <p:cNvSpPr txBox="1"/>
          <p:nvPr/>
        </p:nvSpPr>
        <p:spPr>
          <a:xfrm>
            <a:off x="7078051" y="3864496"/>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785011" y="4800600"/>
            <a:ext cx="6791325"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pic>
        <p:nvPicPr>
          <p:cNvPr id="33" name="Picture 3" descr="C:\Users\HOMMA\Documents\ET2012\diagrams\駆動TASK呼び出しシーケンス.emf"/>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1333" t="11500" r="3996" b="10198"/>
          <a:stretch/>
        </p:blipFill>
        <p:spPr bwMode="auto">
          <a:xfrm>
            <a:off x="6792119" y="8256984"/>
            <a:ext cx="1507898" cy="1301880"/>
          </a:xfrm>
          <a:prstGeom prst="rect">
            <a:avLst/>
          </a:prstGeom>
          <a:noFill/>
          <a:extLst>
            <a:ext uri="{909E8E84-426E-40DD-AFC4-6F175D3DCCD1}">
              <a14:hiddenFill xmlns:a14="http://schemas.microsoft.com/office/drawing/2010/main">
                <a:solidFill>
                  <a:srgbClr val="FFFFFF"/>
                </a:solidFill>
              </a14:hiddenFill>
            </a:ext>
          </a:extLst>
        </p:spPr>
      </p:pic>
      <p:sp>
        <p:nvSpPr>
          <p:cNvPr id="46" name="正方形/長方形 45"/>
          <p:cNvSpPr/>
          <p:nvPr/>
        </p:nvSpPr>
        <p:spPr>
          <a:xfrm>
            <a:off x="9749836" y="5736704"/>
            <a:ext cx="4267998"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17" name="テキスト ボックス 16"/>
          <p:cNvSpPr txBox="1"/>
          <p:nvPr/>
        </p:nvSpPr>
        <p:spPr>
          <a:xfrm>
            <a:off x="680400" y="1195200"/>
            <a:ext cx="6110638"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 name="テキスト ボックス 17"/>
          <p:cNvSpPr txBox="1"/>
          <p:nvPr/>
        </p:nvSpPr>
        <p:spPr>
          <a:xfrm>
            <a:off x="680400" y="5337104"/>
            <a:ext cx="610273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785012" y="1195200"/>
            <a:ext cx="6799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783137" y="5337104"/>
            <a:ext cx="295587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4" name="テキスト ボックス 53"/>
          <p:cNvSpPr txBox="1"/>
          <p:nvPr/>
        </p:nvSpPr>
        <p:spPr>
          <a:xfrm>
            <a:off x="9739012" y="5337104"/>
            <a:ext cx="3845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正方形/長方形 55"/>
          <p:cNvSpPr/>
          <p:nvPr/>
        </p:nvSpPr>
        <p:spPr>
          <a:xfrm>
            <a:off x="6706147" y="7979985"/>
            <a:ext cx="950068"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駆動</a:t>
            </a:r>
            <a:r>
              <a:rPr lang="en-US" altLang="ja-JP" sz="1200" dirty="0"/>
              <a:t>TASK</a:t>
            </a:r>
            <a:endParaRPr lang="ja-JP" altLang="en-US" sz="1600" dirty="0"/>
          </a:p>
        </p:txBody>
      </p:sp>
      <p:sp>
        <p:nvSpPr>
          <p:cNvPr id="61" name="正方形/長方形 60"/>
          <p:cNvSpPr/>
          <p:nvPr/>
        </p:nvSpPr>
        <p:spPr>
          <a:xfrm>
            <a:off x="8178826" y="7979985"/>
            <a:ext cx="1565621"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外部状況</a:t>
            </a:r>
            <a:r>
              <a:rPr lang="ja-JP" altLang="en-US" sz="1200" dirty="0"/>
              <a:t>監視</a:t>
            </a:r>
            <a:r>
              <a:rPr lang="en-US" altLang="ja-JP" sz="1200" dirty="0" smtClean="0"/>
              <a:t>TASK</a:t>
            </a:r>
            <a:endParaRPr lang="ja-JP" altLang="en-US" sz="1600" dirty="0"/>
          </a:p>
        </p:txBody>
      </p:sp>
      <p:pic>
        <p:nvPicPr>
          <p:cNvPr id="51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2683" y="8256984"/>
            <a:ext cx="1476622" cy="1192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7573" y="6168752"/>
            <a:ext cx="3663157" cy="324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正方形/長方形 52"/>
          <p:cNvSpPr/>
          <p:nvPr/>
        </p:nvSpPr>
        <p:spPr>
          <a:xfrm>
            <a:off x="10536535" y="6891551"/>
            <a:ext cx="1512168" cy="1152128"/>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sp>
        <p:nvSpPr>
          <p:cNvPr id="58" name="正方形/長方形 57"/>
          <p:cNvSpPr/>
          <p:nvPr/>
        </p:nvSpPr>
        <p:spPr>
          <a:xfrm>
            <a:off x="12048703" y="8043679"/>
            <a:ext cx="1512168" cy="126275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ja-JP" altLang="en-US" sz="1050" dirty="0">
                <a:solidFill>
                  <a:schemeClr val="tx1"/>
                </a:solidFill>
              </a:rPr>
              <a:t>外部</a:t>
            </a:r>
            <a:r>
              <a:rPr lang="ja-JP" altLang="en-US" sz="1050" dirty="0" smtClean="0">
                <a:solidFill>
                  <a:schemeClr val="tx1"/>
                </a:solidFill>
              </a:rPr>
              <a:t>状況監視</a:t>
            </a:r>
            <a:r>
              <a:rPr lang="en-US" altLang="ja-JP" sz="1050" dirty="0" smtClean="0">
                <a:solidFill>
                  <a:schemeClr val="tx1"/>
                </a:solidFill>
              </a:rPr>
              <a:t>TASK</a:t>
            </a:r>
            <a:endParaRPr lang="ja-JP" altLang="en-US" sz="1200" dirty="0">
              <a:solidFill>
                <a:schemeClr val="tx1"/>
              </a:solidFill>
            </a:endParaRPr>
          </a:p>
        </p:txBody>
      </p:sp>
      <p:pic>
        <p:nvPicPr>
          <p:cNvPr id="513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1990" y="5821785"/>
            <a:ext cx="2576054" cy="2003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123" y="6168752"/>
            <a:ext cx="5667012" cy="317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123" y="2208312"/>
            <a:ext cx="5754425" cy="315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角丸四角形吹き出し 76"/>
          <p:cNvSpPr/>
          <p:nvPr/>
        </p:nvSpPr>
        <p:spPr>
          <a:xfrm>
            <a:off x="4991918" y="2856384"/>
            <a:ext cx="1492217" cy="576064"/>
          </a:xfrm>
          <a:prstGeom prst="wedgeRoundRectCallout">
            <a:avLst>
              <a:gd name="adj1" fmla="val -176019"/>
              <a:gd name="adj2" fmla="val 35364"/>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目標輝度値に対して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PID</a:t>
            </a:r>
            <a:r>
              <a:rPr lang="ja-JP" altLang="en-US" sz="1050" dirty="0" smtClean="0">
                <a:latin typeface="メイリオ" pitchFamily="50" charset="-128"/>
                <a:ea typeface="メイリオ" pitchFamily="50" charset="-128"/>
                <a:cs typeface="メイリオ" pitchFamily="50" charset="-128"/>
              </a:rPr>
              <a:t>制御を行う</a:t>
            </a:r>
            <a:endParaRPr lang="ja-JP" altLang="en-US" sz="1050" dirty="0">
              <a:latin typeface="メイリオ" pitchFamily="50" charset="-128"/>
              <a:ea typeface="メイリオ" pitchFamily="50" charset="-128"/>
              <a:cs typeface="メイリオ" pitchFamily="50" charset="-128"/>
            </a:endParaRPr>
          </a:p>
        </p:txBody>
      </p:sp>
      <p:sp>
        <p:nvSpPr>
          <p:cNvPr id="79" name="角丸四角形吹き出し 78"/>
          <p:cNvSpPr/>
          <p:nvPr/>
        </p:nvSpPr>
        <p:spPr>
          <a:xfrm>
            <a:off x="4834509" y="7366908"/>
            <a:ext cx="1885602" cy="791728"/>
          </a:xfrm>
          <a:prstGeom prst="wedgeRoundRectCallout">
            <a:avLst>
              <a:gd name="adj1" fmla="val -54939"/>
              <a:gd name="adj2" fmla="val 98561"/>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区間切替が発生したら，</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車体駆動指示器の目標駆動パラメータが更新される．</a:t>
            </a:r>
            <a:endParaRPr lang="ja-JP" altLang="en-US" sz="105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線コネクタ 54"/>
          <p:cNvCxnSpPr/>
          <p:nvPr/>
        </p:nvCxnSpPr>
        <p:spPr>
          <a:xfrm>
            <a:off x="8220287" y="1196441"/>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走行戦略</a:t>
            </a:r>
            <a:endParaRPr kumimoji="1" lang="ja-JP" altLang="en-US" dirty="0"/>
          </a:p>
        </p:txBody>
      </p:sp>
      <p:sp>
        <p:nvSpPr>
          <p:cNvPr id="3" name="テキスト ボックス 2"/>
          <p:cNvSpPr txBox="1"/>
          <p:nvPr/>
        </p:nvSpPr>
        <p:spPr>
          <a:xfrm>
            <a:off x="2"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a:t>
            </a:r>
            <a:r>
              <a:rPr lang="ja-JP" altLang="en-US" sz="2000" dirty="0" smtClean="0">
                <a:latin typeface="メイリオ" pitchFamily="50" charset="-128"/>
                <a:ea typeface="メイリオ" pitchFamily="50" charset="-128"/>
                <a:cs typeface="メイリオ" pitchFamily="50" charset="-128"/>
              </a:rPr>
              <a:t>戦略</a:t>
            </a:r>
            <a:endParaRPr lang="en-US" altLang="ja-JP" sz="2000" dirty="0" smtClean="0">
              <a:latin typeface="メイリオ" pitchFamily="50" charset="-128"/>
              <a:ea typeface="メイリオ" pitchFamily="50" charset="-128"/>
              <a:cs typeface="メイリオ" pitchFamily="50" charset="-128"/>
            </a:endParaRPr>
          </a:p>
        </p:txBody>
      </p:sp>
      <p:pic>
        <p:nvPicPr>
          <p:cNvPr id="1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8839" y="1633308"/>
            <a:ext cx="3085409" cy="2377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正方形/長方形 19"/>
          <p:cNvSpPr/>
          <p:nvPr/>
        </p:nvSpPr>
        <p:spPr>
          <a:xfrm>
            <a:off x="680400" y="5116842"/>
            <a:ext cx="754450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22" name="図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33618" y="8595488"/>
            <a:ext cx="2922997" cy="776906"/>
          </a:xfrm>
          <a:prstGeom prst="rect">
            <a:avLst/>
          </a:prstGeom>
        </p:spPr>
      </p:pic>
      <p:sp>
        <p:nvSpPr>
          <p:cNvPr id="23" name="正方形/長方形 22"/>
          <p:cNvSpPr/>
          <p:nvPr/>
        </p:nvSpPr>
        <p:spPr>
          <a:xfrm>
            <a:off x="8220288" y="1196441"/>
            <a:ext cx="5363950"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24" name="図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80830" y="4051395"/>
            <a:ext cx="2248205" cy="973909"/>
          </a:xfrm>
          <a:prstGeom prst="rect">
            <a:avLst/>
          </a:prstGeom>
        </p:spPr>
      </p:pic>
      <p:pic>
        <p:nvPicPr>
          <p:cNvPr id="25" name="図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6529" y="8371874"/>
            <a:ext cx="4421629" cy="1158891"/>
          </a:xfrm>
          <a:prstGeom prst="rect">
            <a:avLst/>
          </a:prstGeom>
        </p:spPr>
      </p:pic>
      <p:sp>
        <p:nvSpPr>
          <p:cNvPr id="26" name="角丸四角形 25"/>
          <p:cNvSpPr/>
          <p:nvPr/>
        </p:nvSpPr>
        <p:spPr>
          <a:xfrm>
            <a:off x="815457" y="1643366"/>
            <a:ext cx="4129300" cy="1263586"/>
          </a:xfrm>
          <a:prstGeom prst="roundRect">
            <a:avLst/>
          </a:prstGeom>
        </p:spPr>
        <p:style>
          <a:lnRef idx="2">
            <a:schemeClr val="accent2"/>
          </a:lnRef>
          <a:fillRef idx="1">
            <a:schemeClr val="lt1"/>
          </a:fillRef>
          <a:effectRef idx="0">
            <a:schemeClr val="accent2"/>
          </a:effectRef>
          <a:fontRef idx="minor">
            <a:schemeClr val="dk1"/>
          </a:fontRef>
        </p:style>
        <p:txBody>
          <a:bodyPr lIns="0" rIns="0"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段差衝突時に車体が不安定</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転倒</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段差突破後に車体がライン上にいない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階段上とコースの輝度値の違いに対応できない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直角部分を曲がり切れない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段差落下時に車体が不安定</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転倒</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段差落下後に車体がライン上にいない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en-US" altLang="ja-JP" sz="1050" dirty="0" smtClean="0">
              <a:latin typeface="メイリオ" pitchFamily="50" charset="-128"/>
              <a:ea typeface="メイリオ" pitchFamily="50" charset="-128"/>
              <a:cs typeface="メイリオ" pitchFamily="50" charset="-128"/>
            </a:endParaRPr>
          </a:p>
        </p:txBody>
      </p:sp>
      <p:sp>
        <p:nvSpPr>
          <p:cNvPr id="27" name="角丸四角形 26"/>
          <p:cNvSpPr/>
          <p:nvPr/>
        </p:nvSpPr>
        <p:spPr>
          <a:xfrm>
            <a:off x="4991919" y="1643368"/>
            <a:ext cx="3132821"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危険回避実現</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適切な速度で突破</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段上</a:t>
            </a:r>
            <a:r>
              <a:rPr lang="ja-JP" altLang="en-US" sz="1050" dirty="0" smtClean="0">
                <a:latin typeface="メイリオ" pitchFamily="50" charset="-128"/>
                <a:ea typeface="メイリオ" pitchFamily="50" charset="-128"/>
                <a:cs typeface="メイリオ" pitchFamily="50" charset="-128"/>
              </a:rPr>
              <a:t>での目標輝度値を変更</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走行ログ</a:t>
            </a:r>
            <a:r>
              <a:rPr lang="ja-JP" altLang="en-US" sz="1050" dirty="0" smtClean="0">
                <a:latin typeface="メイリオ" pitchFamily="50" charset="-128"/>
                <a:ea typeface="メイリオ" pitchFamily="50" charset="-128"/>
                <a:cs typeface="メイリオ" pitchFamily="50" charset="-128"/>
              </a:rPr>
              <a:t>から，直角</a:t>
            </a:r>
            <a:r>
              <a:rPr lang="ja-JP" altLang="en-US" sz="1050" dirty="0" smtClean="0">
                <a:latin typeface="メイリオ" pitchFamily="50" charset="-128"/>
                <a:ea typeface="メイリオ" pitchFamily="50" charset="-128"/>
                <a:cs typeface="メイリオ" pitchFamily="50" charset="-128"/>
              </a:rPr>
              <a:t>部分走行時の輝度値の変化の傾向を算出し実装</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検出後，その</a:t>
            </a:r>
            <a:r>
              <a:rPr lang="ja-JP" altLang="en-US" sz="1050" dirty="0" smtClean="0">
                <a:latin typeface="メイリオ" pitchFamily="50" charset="-128"/>
                <a:ea typeface="メイリオ" pitchFamily="50" charset="-128"/>
                <a:cs typeface="メイリオ" pitchFamily="50" charset="-128"/>
              </a:rPr>
              <a:t>場で回転することで安定した旋回を実現</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低速落下及び落下後のライン復帰でクリア</a:t>
            </a:r>
            <a:endParaRPr lang="en-US" altLang="ja-JP" sz="1050" dirty="0" smtClean="0">
              <a:latin typeface="メイリオ" pitchFamily="50" charset="-128"/>
              <a:ea typeface="メイリオ" pitchFamily="50" charset="-128"/>
              <a:cs typeface="メイリオ" pitchFamily="50" charset="-128"/>
            </a:endParaRPr>
          </a:p>
        </p:txBody>
      </p:sp>
      <p:sp>
        <p:nvSpPr>
          <p:cNvPr id="28" name="角丸四角形 27"/>
          <p:cNvSpPr/>
          <p:nvPr/>
        </p:nvSpPr>
        <p:spPr>
          <a:xfrm>
            <a:off x="4688865" y="5592688"/>
            <a:ext cx="3111366" cy="11958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ペットボトル検知</a:t>
            </a:r>
            <a:r>
              <a:rPr lang="ja-JP" altLang="en-US" sz="1050" dirty="0" smtClean="0">
                <a:latin typeface="メイリオ" pitchFamily="50" charset="-128"/>
                <a:ea typeface="メイリオ" pitchFamily="50" charset="-128"/>
                <a:cs typeface="メイリオ" pitchFamily="50" charset="-128"/>
              </a:rPr>
              <a:t>で誤判定</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ペットボトル検知後の</a:t>
            </a:r>
            <a:r>
              <a:rPr lang="en-US" altLang="ja-JP" sz="1050" dirty="0">
                <a:latin typeface="メイリオ" pitchFamily="50" charset="-128"/>
                <a:ea typeface="メイリオ" pitchFamily="50" charset="-128"/>
                <a:cs typeface="メイリオ" pitchFamily="50" charset="-128"/>
              </a:rPr>
              <a:t/>
            </a:r>
            <a:br>
              <a:rPr lang="en-US" altLang="ja-JP" sz="1050" dirty="0">
                <a:latin typeface="メイリオ" pitchFamily="50" charset="-128"/>
                <a:ea typeface="メイリオ" pitchFamily="50" charset="-128"/>
                <a:cs typeface="メイリオ" pitchFamily="50" charset="-128"/>
              </a:rPr>
            </a:br>
            <a:r>
              <a:rPr lang="ja-JP" altLang="en-US" sz="1050" u="sng" dirty="0" smtClean="0">
                <a:latin typeface="メイリオ" pitchFamily="50" charset="-128"/>
                <a:ea typeface="メイリオ" pitchFamily="50" charset="-128"/>
                <a:cs typeface="メイリオ" pitchFamily="50" charset="-128"/>
              </a:rPr>
              <a:t>ライントレース再開</a:t>
            </a:r>
            <a:r>
              <a:rPr lang="ja-JP" altLang="en-US" sz="1050" dirty="0" smtClean="0">
                <a:latin typeface="メイリオ" pitchFamily="50" charset="-128"/>
                <a:ea typeface="メイリオ" pitchFamily="50" charset="-128"/>
                <a:cs typeface="メイリオ" pitchFamily="50" charset="-128"/>
              </a:rPr>
              <a:t>失敗</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a:latin typeface="メイリオ" pitchFamily="50" charset="-128"/>
                <a:ea typeface="メイリオ" pitchFamily="50" charset="-128"/>
                <a:cs typeface="メイリオ" pitchFamily="50" charset="-128"/>
              </a:rPr>
              <a:t>ライン消滅エリアでのコース選択</a:t>
            </a:r>
            <a:r>
              <a:rPr lang="ja-JP" altLang="en-US" sz="1050" dirty="0" smtClean="0">
                <a:latin typeface="メイリオ" pitchFamily="50" charset="-128"/>
                <a:ea typeface="メイリオ" pitchFamily="50" charset="-128"/>
                <a:cs typeface="メイリオ" pitchFamily="50" charset="-128"/>
              </a:rPr>
              <a:t>ミス</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ライン消滅エリア走行</a:t>
            </a:r>
            <a:r>
              <a:rPr lang="ja-JP" altLang="en-US" sz="1050" dirty="0" smtClean="0">
                <a:latin typeface="メイリオ" pitchFamily="50" charset="-128"/>
                <a:ea typeface="メイリオ" pitchFamily="50" charset="-128"/>
                <a:cs typeface="メイリオ" pitchFamily="50" charset="-128"/>
              </a:rPr>
              <a:t>時のコースアウト</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ライン消滅エリア終了後の</a:t>
            </a:r>
            <a:r>
              <a:rPr lang="ja-JP" altLang="en-US" sz="1050" u="sng" dirty="0" smtClean="0">
                <a:latin typeface="メイリオ" pitchFamily="50" charset="-128"/>
                <a:ea typeface="メイリオ" pitchFamily="50" charset="-128"/>
                <a:cs typeface="メイリオ" pitchFamily="50" charset="-128"/>
              </a:rPr>
              <a:t>ライン復帰</a:t>
            </a:r>
            <a:r>
              <a:rPr lang="ja-JP" altLang="en-US" sz="1050" dirty="0" smtClean="0">
                <a:latin typeface="メイリオ" pitchFamily="50" charset="-128"/>
                <a:ea typeface="メイリオ" pitchFamily="50" charset="-128"/>
                <a:cs typeface="メイリオ" pitchFamily="50" charset="-128"/>
              </a:rPr>
              <a:t>ミス</a:t>
            </a:r>
            <a:endParaRPr lang="ja-JP" altLang="en-US" sz="1050" dirty="0">
              <a:latin typeface="メイリオ" pitchFamily="50" charset="-128"/>
              <a:ea typeface="メイリオ" pitchFamily="50" charset="-128"/>
              <a:cs typeface="メイリオ" pitchFamily="50" charset="-128"/>
            </a:endParaRPr>
          </a:p>
        </p:txBody>
      </p:sp>
      <p:sp>
        <p:nvSpPr>
          <p:cNvPr id="29" name="角丸四角形 28"/>
          <p:cNvSpPr/>
          <p:nvPr/>
        </p:nvSpPr>
        <p:spPr>
          <a:xfrm>
            <a:off x="4716214" y="6875946"/>
            <a:ext cx="3084018"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ライン上かつペットボトルに</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最も近い位置での検知</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安定した旋回の実現によって検知前の</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正確な位置に復帰（階段と同様）</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en-US" altLang="ja-JP" sz="1050" dirty="0" smtClean="0">
                <a:latin typeface="メイリオ" pitchFamily="50" charset="-128"/>
                <a:ea typeface="メイリオ" pitchFamily="50" charset="-128"/>
                <a:cs typeface="メイリオ" pitchFamily="50" charset="-128"/>
              </a:rPr>
              <a:t>1</a:t>
            </a:r>
            <a:r>
              <a:rPr lang="ja-JP" altLang="en-US" sz="1050" dirty="0" smtClean="0">
                <a:latin typeface="メイリオ" pitchFamily="50" charset="-128"/>
                <a:ea typeface="メイリオ" pitchFamily="50" charset="-128"/>
                <a:cs typeface="メイリオ" pitchFamily="50" charset="-128"/>
              </a:rPr>
              <a:t>の実現により達成</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曲率制御によって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擬似ライントレースを実現</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en-US" altLang="ja-JP" sz="1050" dirty="0" smtClean="0">
                <a:latin typeface="メイリオ" pitchFamily="50" charset="-128"/>
                <a:ea typeface="メイリオ" pitchFamily="50" charset="-128"/>
                <a:cs typeface="メイリオ" pitchFamily="50" charset="-128"/>
              </a:rPr>
              <a:t>4</a:t>
            </a:r>
            <a:r>
              <a:rPr lang="ja-JP" altLang="en-US" sz="1050" dirty="0" smtClean="0">
                <a:latin typeface="メイリオ" pitchFamily="50" charset="-128"/>
                <a:ea typeface="メイリオ" pitchFamily="50" charset="-128"/>
                <a:cs typeface="メイリオ" pitchFamily="50" charset="-128"/>
              </a:rPr>
              <a:t>の実現により達成</a:t>
            </a:r>
            <a:endParaRPr lang="en-US" altLang="ja-JP" sz="1050" dirty="0" smtClean="0">
              <a:latin typeface="メイリオ" pitchFamily="50" charset="-128"/>
              <a:ea typeface="メイリオ" pitchFamily="50" charset="-128"/>
              <a:cs typeface="メイリオ" pitchFamily="50" charset="-128"/>
            </a:endParaRPr>
          </a:p>
        </p:txBody>
      </p:sp>
      <p:sp>
        <p:nvSpPr>
          <p:cNvPr id="31" name="角丸四角形 30"/>
          <p:cNvSpPr/>
          <p:nvPr/>
        </p:nvSpPr>
        <p:spPr>
          <a:xfrm>
            <a:off x="11007943" y="7016212"/>
            <a:ext cx="2459676"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a:t>
            </a:r>
            <a:r>
              <a:rPr lang="en-US" altLang="ja-JP" sz="1050" dirty="0" smtClean="0">
                <a:latin typeface="メイリオ" pitchFamily="50" charset="-128"/>
                <a:ea typeface="メイリオ" pitchFamily="50" charset="-128"/>
                <a:cs typeface="メイリオ" pitchFamily="50" charset="-128"/>
              </a:rPr>
              <a:t>1</a:t>
            </a:r>
            <a:r>
              <a:rPr lang="ja-JP" altLang="en-US" sz="1050" dirty="0" smtClean="0">
                <a:latin typeface="メイリオ" pitchFamily="50" charset="-128"/>
                <a:ea typeface="メイリオ" pitchFamily="50" charset="-128"/>
                <a:cs typeface="メイリオ" pitchFamily="50" charset="-128"/>
              </a:rPr>
              <a:t>と同様の技術でクリア</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倒立制御の基準を変更</a:t>
            </a:r>
            <a:r>
              <a:rPr lang="ja-JP" altLang="en-US" sz="1050" dirty="0" smtClean="0">
                <a:latin typeface="メイリオ" pitchFamily="50" charset="-128"/>
                <a:ea typeface="メイリオ" pitchFamily="50" charset="-128"/>
                <a:cs typeface="メイリオ" pitchFamily="50" charset="-128"/>
              </a:rPr>
              <a:t>し，</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安定した斜面走行を実現</a:t>
            </a:r>
            <a:endParaRPr lang="en-US" altLang="ja-JP"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シーソーの降下を検知</a:t>
            </a:r>
            <a:r>
              <a:rPr lang="ja-JP" altLang="en-US" sz="1050" dirty="0" smtClean="0">
                <a:latin typeface="メイリオ" pitchFamily="50" charset="-128"/>
                <a:ea typeface="メイリオ" pitchFamily="50" charset="-128"/>
                <a:cs typeface="メイリオ" pitchFamily="50" charset="-128"/>
              </a:rPr>
              <a:t>し，</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衝撃を吸収してクリア</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a:t>
            </a:r>
            <a:r>
              <a:rPr lang="en-US" altLang="ja-JP" sz="1050" dirty="0" smtClean="0">
                <a:latin typeface="メイリオ" pitchFamily="50" charset="-128"/>
                <a:ea typeface="メイリオ" pitchFamily="50" charset="-128"/>
                <a:cs typeface="メイリオ" pitchFamily="50" charset="-128"/>
              </a:rPr>
              <a:t>5</a:t>
            </a:r>
            <a:r>
              <a:rPr lang="ja-JP" altLang="en-US" sz="1050" dirty="0" smtClean="0">
                <a:latin typeface="メイリオ" pitchFamily="50" charset="-128"/>
                <a:ea typeface="メイリオ" pitchFamily="50" charset="-128"/>
                <a:cs typeface="メイリオ" pitchFamily="50" charset="-128"/>
              </a:rPr>
              <a:t>と同様の技術でクリア</a:t>
            </a:r>
            <a:endParaRPr lang="en-US" altLang="ja-JP" sz="1050" dirty="0" smtClean="0">
              <a:latin typeface="メイリオ" pitchFamily="50" charset="-128"/>
              <a:ea typeface="メイリオ" pitchFamily="50" charset="-128"/>
              <a:cs typeface="メイリオ" pitchFamily="50" charset="-128"/>
            </a:endParaRPr>
          </a:p>
        </p:txBody>
      </p:sp>
      <p:sp>
        <p:nvSpPr>
          <p:cNvPr id="33" name="正方形/長方形 32"/>
          <p:cNvSpPr/>
          <p:nvPr/>
        </p:nvSpPr>
        <p:spPr>
          <a:xfrm>
            <a:off x="8220288" y="5115600"/>
            <a:ext cx="5363951"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9" name="角丸四角形 38"/>
          <p:cNvSpPr/>
          <p:nvPr/>
        </p:nvSpPr>
        <p:spPr>
          <a:xfrm>
            <a:off x="11253042" y="1704256"/>
            <a:ext cx="2331197" cy="105840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ゲート検知失敗</a:t>
            </a: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ゲート通過角度で</a:t>
            </a:r>
            <a:r>
              <a:rPr lang="ja-JP" altLang="en-US" sz="1050" dirty="0" smtClean="0">
                <a:latin typeface="メイリオ" pitchFamily="50" charset="-128"/>
                <a:ea typeface="メイリオ" pitchFamily="50" charset="-128"/>
                <a:cs typeface="メイリオ" pitchFamily="50" charset="-128"/>
              </a:rPr>
              <a:t>の</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ライントレース</a:t>
            </a:r>
            <a:r>
              <a:rPr lang="ja-JP" altLang="en-US" sz="1050" dirty="0">
                <a:latin typeface="メイリオ" pitchFamily="50" charset="-128"/>
                <a:ea typeface="メイリオ" pitchFamily="50" charset="-128"/>
                <a:cs typeface="メイリオ" pitchFamily="50" charset="-128"/>
              </a:rPr>
              <a:t>失敗</a:t>
            </a: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ゲート通過後</a:t>
            </a:r>
            <a:r>
              <a:rPr lang="ja-JP" altLang="en-US" sz="1050" dirty="0" smtClean="0">
                <a:latin typeface="メイリオ" pitchFamily="50" charset="-128"/>
                <a:ea typeface="メイリオ" pitchFamily="50" charset="-128"/>
                <a:cs typeface="メイリオ" pitchFamily="50" charset="-128"/>
              </a:rPr>
              <a:t>の角度</a:t>
            </a:r>
            <a:r>
              <a:rPr lang="ja-JP" altLang="en-US" sz="1050" dirty="0">
                <a:latin typeface="メイリオ" pitchFamily="50" charset="-128"/>
                <a:ea typeface="メイリオ" pitchFamily="50" charset="-128"/>
                <a:cs typeface="メイリオ" pitchFamily="50" charset="-128"/>
              </a:rPr>
              <a:t>復帰失敗</a:t>
            </a:r>
          </a:p>
        </p:txBody>
      </p:sp>
      <p:sp>
        <p:nvSpPr>
          <p:cNvPr id="40" name="角丸四角形 39"/>
          <p:cNvSpPr/>
          <p:nvPr/>
        </p:nvSpPr>
        <p:spPr>
          <a:xfrm>
            <a:off x="11241408" y="2885069"/>
            <a:ext cx="2342830" cy="119545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滑らかな尻尾走行で区間</a:t>
            </a:r>
            <a:r>
              <a:rPr lang="ja-JP" altLang="en-US" sz="1050" dirty="0" smtClean="0">
                <a:latin typeface="メイリオ" pitchFamily="50" charset="-128"/>
                <a:ea typeface="メイリオ" pitchFamily="50" charset="-128"/>
                <a:cs typeface="メイリオ" pitchFamily="50" charset="-128"/>
              </a:rPr>
              <a:t>突入</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ゲート通過</a:t>
            </a:r>
            <a:r>
              <a:rPr lang="ja-JP" altLang="en-US" sz="1050" dirty="0" smtClean="0">
                <a:latin typeface="メイリオ" pitchFamily="50" charset="-128"/>
                <a:ea typeface="メイリオ" pitchFamily="50" charset="-128"/>
                <a:cs typeface="メイリオ" pitchFamily="50" charset="-128"/>
              </a:rPr>
              <a:t>時</a:t>
            </a:r>
            <a:r>
              <a:rPr lang="ja-JP" altLang="en-US" sz="1050" dirty="0" smtClean="0">
                <a:latin typeface="メイリオ" pitchFamily="50" charset="-128"/>
                <a:ea typeface="メイリオ" pitchFamily="50" charset="-128"/>
                <a:cs typeface="メイリオ" pitchFamily="50" charset="-128"/>
              </a:rPr>
              <a:t>，</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目標</a:t>
            </a:r>
            <a:r>
              <a:rPr lang="ja-JP" altLang="en-US" sz="1050" dirty="0" smtClean="0">
                <a:latin typeface="メイリオ" pitchFamily="50" charset="-128"/>
                <a:ea typeface="メイリオ" pitchFamily="50" charset="-128"/>
                <a:cs typeface="メイリオ" pitchFamily="50" charset="-128"/>
              </a:rPr>
              <a:t>輝度値を変更</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安定した尻尾角度制御</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(p.5 </a:t>
            </a:r>
            <a:r>
              <a:rPr lang="ja-JP" altLang="en-US" sz="1050" dirty="0" smtClean="0">
                <a:latin typeface="メイリオ" pitchFamily="50" charset="-128"/>
                <a:ea typeface="メイリオ" pitchFamily="50" charset="-128"/>
                <a:cs typeface="メイリオ" pitchFamily="50" charset="-128"/>
              </a:rPr>
              <a:t>要素技術</a:t>
            </a:r>
            <a:r>
              <a:rPr lang="en-US" altLang="ja-JP" sz="1050" dirty="0" smtClean="0">
                <a:latin typeface="メイリオ" pitchFamily="50" charset="-128"/>
                <a:ea typeface="メイリオ" pitchFamily="50" charset="-128"/>
                <a:cs typeface="メイリオ" pitchFamily="50" charset="-128"/>
              </a:rPr>
              <a:t>)</a:t>
            </a:r>
            <a:endParaRPr lang="ja-JP" altLang="en-US" sz="1050" dirty="0">
              <a:latin typeface="メイリオ" pitchFamily="50" charset="-128"/>
              <a:ea typeface="メイリオ" pitchFamily="50" charset="-128"/>
              <a:cs typeface="メイリオ" pitchFamily="50" charset="-128"/>
            </a:endParaRPr>
          </a:p>
        </p:txBody>
      </p:sp>
      <p:sp>
        <p:nvSpPr>
          <p:cNvPr id="42" name="テキスト ボックス 41"/>
          <p:cNvSpPr txBox="1"/>
          <p:nvPr/>
        </p:nvSpPr>
        <p:spPr>
          <a:xfrm>
            <a:off x="8230612" y="1797294"/>
            <a:ext cx="209063" cy="307777"/>
          </a:xfrm>
          <a:prstGeom prst="rect">
            <a:avLst/>
          </a:prstGeom>
          <a:noFill/>
        </p:spPr>
        <p:txBody>
          <a:bodyPr wrap="square" rtlCol="0">
            <a:spAutoFit/>
          </a:bodyPr>
          <a:lstStyle/>
          <a:p>
            <a:pPr algn="ctr"/>
            <a:r>
              <a:rPr kumimoji="1" lang="en-US" altLang="ja-JP" sz="140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40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43" name="テキスト ボックス 42"/>
          <p:cNvSpPr txBox="1"/>
          <p:nvPr/>
        </p:nvSpPr>
        <p:spPr>
          <a:xfrm>
            <a:off x="8201729" y="2357320"/>
            <a:ext cx="296876" cy="307777"/>
          </a:xfrm>
          <a:prstGeom prst="rect">
            <a:avLst/>
          </a:prstGeom>
          <a:noFill/>
        </p:spPr>
        <p:txBody>
          <a:bodyPr wrap="none" rtlCol="0">
            <a:spAutoFit/>
          </a:bodyPr>
          <a:lstStyle/>
          <a:p>
            <a:pPr algn="ctr"/>
            <a:r>
              <a:rPr kumimoji="1" lang="en-US" altLang="ja-JP" sz="1400" dirty="0" smtClean="0">
                <a:solidFill>
                  <a:srgbClr val="00B050"/>
                </a:solidFill>
                <a:latin typeface="メイリオ" pitchFamily="50" charset="-128"/>
                <a:ea typeface="メイリオ" pitchFamily="50" charset="-128"/>
                <a:cs typeface="メイリオ" pitchFamily="50" charset="-128"/>
              </a:rPr>
              <a:t>2</a:t>
            </a:r>
            <a:endParaRPr kumimoji="1" lang="ja-JP" altLang="en-US" sz="1400" dirty="0">
              <a:solidFill>
                <a:srgbClr val="00B050"/>
              </a:solidFill>
              <a:latin typeface="メイリオ" pitchFamily="50" charset="-128"/>
              <a:ea typeface="メイリオ" pitchFamily="50" charset="-128"/>
              <a:cs typeface="メイリオ" pitchFamily="50" charset="-128"/>
            </a:endParaRPr>
          </a:p>
        </p:txBody>
      </p:sp>
      <p:sp>
        <p:nvSpPr>
          <p:cNvPr id="44" name="テキスト ボックス 43"/>
          <p:cNvSpPr txBox="1"/>
          <p:nvPr/>
        </p:nvSpPr>
        <p:spPr>
          <a:xfrm>
            <a:off x="8233461" y="2973023"/>
            <a:ext cx="296876" cy="307777"/>
          </a:xfrm>
          <a:prstGeom prst="rect">
            <a:avLst/>
          </a:prstGeom>
          <a:noFill/>
        </p:spPr>
        <p:txBody>
          <a:bodyPr wrap="none" rtlCol="0">
            <a:spAutoFit/>
          </a:bodyPr>
          <a:lstStyle/>
          <a:p>
            <a:pPr algn="ctr"/>
            <a:r>
              <a:rPr kumimoji="1" lang="en-US" altLang="ja-JP" sz="1400" dirty="0" smtClean="0">
                <a:solidFill>
                  <a:srgbClr val="FF0000"/>
                </a:solidFill>
                <a:latin typeface="メイリオ" pitchFamily="50" charset="-128"/>
                <a:ea typeface="メイリオ" pitchFamily="50" charset="-128"/>
                <a:cs typeface="メイリオ" pitchFamily="50" charset="-128"/>
              </a:rPr>
              <a:t>3</a:t>
            </a:r>
            <a:endParaRPr kumimoji="1" lang="ja-JP" altLang="en-US" sz="1400" dirty="0">
              <a:solidFill>
                <a:srgbClr val="FF0000"/>
              </a:solidFill>
              <a:latin typeface="メイリオ" pitchFamily="50" charset="-128"/>
              <a:ea typeface="メイリオ" pitchFamily="50" charset="-128"/>
              <a:cs typeface="メイリオ" pitchFamily="50" charset="-128"/>
            </a:endParaRPr>
          </a:p>
        </p:txBody>
      </p:sp>
      <p:sp>
        <p:nvSpPr>
          <p:cNvPr id="45" name="テキスト ボックス 44"/>
          <p:cNvSpPr txBox="1"/>
          <p:nvPr/>
        </p:nvSpPr>
        <p:spPr>
          <a:xfrm>
            <a:off x="10914520" y="1835973"/>
            <a:ext cx="296876" cy="307777"/>
          </a:xfrm>
          <a:prstGeom prst="rect">
            <a:avLst/>
          </a:prstGeom>
          <a:noFill/>
        </p:spPr>
        <p:txBody>
          <a:bodyPr wrap="none" rtlCol="0">
            <a:spAutoFit/>
          </a:bodyPr>
          <a:lstStyle/>
          <a:p>
            <a:pPr algn="ctr"/>
            <a:r>
              <a:rPr kumimoji="1" lang="en-US" altLang="ja-JP" sz="1400" dirty="0" smtClean="0">
                <a:solidFill>
                  <a:srgbClr val="FF33CC"/>
                </a:solidFill>
                <a:latin typeface="メイリオ" pitchFamily="50" charset="-128"/>
                <a:ea typeface="メイリオ" pitchFamily="50" charset="-128"/>
                <a:cs typeface="メイリオ" pitchFamily="50" charset="-128"/>
              </a:rPr>
              <a:t>4</a:t>
            </a:r>
            <a:endParaRPr kumimoji="1" lang="ja-JP" altLang="en-US" sz="1400" dirty="0">
              <a:solidFill>
                <a:srgbClr val="FF33CC"/>
              </a:solidFill>
              <a:latin typeface="メイリオ" pitchFamily="50" charset="-128"/>
              <a:ea typeface="メイリオ" pitchFamily="50" charset="-128"/>
              <a:cs typeface="メイリオ" pitchFamily="50" charset="-128"/>
            </a:endParaRPr>
          </a:p>
        </p:txBody>
      </p:sp>
      <p:sp>
        <p:nvSpPr>
          <p:cNvPr id="46" name="テキスト ボックス 45"/>
          <p:cNvSpPr txBox="1"/>
          <p:nvPr/>
        </p:nvSpPr>
        <p:spPr>
          <a:xfrm>
            <a:off x="10909005" y="2973022"/>
            <a:ext cx="296876" cy="307777"/>
          </a:xfrm>
          <a:prstGeom prst="rect">
            <a:avLst/>
          </a:prstGeom>
          <a:noFill/>
        </p:spPr>
        <p:txBody>
          <a:bodyPr wrap="none" rtlCol="0">
            <a:spAutoFit/>
          </a:bodyPr>
          <a:lstStyle/>
          <a:p>
            <a:pPr algn="ctr"/>
            <a:r>
              <a:rPr kumimoji="1" lang="en-US" altLang="ja-JP" sz="1400" dirty="0" smtClean="0">
                <a:solidFill>
                  <a:srgbClr val="FFC000"/>
                </a:solidFill>
                <a:latin typeface="メイリオ" pitchFamily="50" charset="-128"/>
                <a:ea typeface="メイリオ" pitchFamily="50" charset="-128"/>
                <a:cs typeface="メイリオ" pitchFamily="50" charset="-128"/>
              </a:rPr>
              <a:t>5</a:t>
            </a:r>
            <a:endParaRPr kumimoji="1" lang="ja-JP" altLang="en-US" sz="1400" dirty="0">
              <a:solidFill>
                <a:srgbClr val="FFC000"/>
              </a:solidFill>
              <a:latin typeface="メイリオ" pitchFamily="50" charset="-128"/>
              <a:ea typeface="メイリオ" pitchFamily="50" charset="-128"/>
              <a:cs typeface="メイリオ" pitchFamily="50" charset="-128"/>
            </a:endParaRPr>
          </a:p>
        </p:txBody>
      </p:sp>
      <p:sp>
        <p:nvSpPr>
          <p:cNvPr id="47" name="1 つの角を切り取った四角形 46"/>
          <p:cNvSpPr/>
          <p:nvPr/>
        </p:nvSpPr>
        <p:spPr>
          <a:xfrm>
            <a:off x="5172958" y="4232420"/>
            <a:ext cx="2924721" cy="792882"/>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kumimoji="1" lang="ja-JP" altLang="en-US" sz="1400" u="sng" dirty="0" smtClean="0">
                <a:latin typeface="メイリオ" pitchFamily="50" charset="-128"/>
                <a:ea typeface="メイリオ" pitchFamily="50" charset="-128"/>
                <a:cs typeface="メイリオ" pitchFamily="50" charset="-128"/>
              </a:rPr>
              <a:t>要素</a:t>
            </a:r>
            <a:r>
              <a:rPr kumimoji="1" lang="ja-JP" altLang="en-US" sz="1400" u="sng" dirty="0" smtClean="0">
                <a:latin typeface="メイリオ" pitchFamily="50" charset="-128"/>
                <a:ea typeface="メイリオ" pitchFamily="50" charset="-128"/>
                <a:cs typeface="メイリオ" pitchFamily="50" charset="-128"/>
              </a:rPr>
              <a:t>技術</a:t>
            </a:r>
            <a:r>
              <a:rPr lang="ja-JP" altLang="en-US" sz="1400" dirty="0">
                <a:latin typeface="メイリオ" pitchFamily="50" charset="-128"/>
                <a:ea typeface="メイリオ" pitchFamily="50" charset="-128"/>
                <a:cs typeface="メイリオ" pitchFamily="50" charset="-128"/>
              </a:rPr>
              <a:t>（</a:t>
            </a:r>
            <a:r>
              <a:rPr kumimoji="1" lang="ja-JP" altLang="en-US" sz="1400" dirty="0" smtClean="0">
                <a:latin typeface="メイリオ" pitchFamily="50" charset="-128"/>
                <a:ea typeface="メイリオ" pitchFamily="50" charset="-128"/>
                <a:cs typeface="メイリオ" pitchFamily="50" charset="-128"/>
              </a:rPr>
              <a:t>詳細</a:t>
            </a:r>
            <a:r>
              <a:rPr kumimoji="1" lang="en-US" altLang="ja-JP" sz="1400" dirty="0" smtClean="0">
                <a:latin typeface="メイリオ" pitchFamily="50" charset="-128"/>
                <a:ea typeface="メイリオ" pitchFamily="50" charset="-128"/>
                <a:cs typeface="メイリオ" pitchFamily="50" charset="-128"/>
              </a:rPr>
              <a:t>:</a:t>
            </a:r>
            <a:r>
              <a:rPr kumimoji="1" lang="en-US" altLang="ja-JP" sz="1400" dirty="0" smtClean="0">
                <a:latin typeface="メイリオ" pitchFamily="50" charset="-128"/>
                <a:ea typeface="メイリオ" pitchFamily="50" charset="-128"/>
                <a:cs typeface="メイリオ" pitchFamily="50" charset="-128"/>
              </a:rPr>
              <a:t>p.5</a:t>
            </a:r>
            <a:r>
              <a:rPr kumimoji="1" lang="ja-JP" altLang="en-US" sz="1400" dirty="0" smtClean="0">
                <a:latin typeface="メイリオ" pitchFamily="50" charset="-128"/>
                <a:ea typeface="メイリオ" pitchFamily="50" charset="-128"/>
                <a:cs typeface="メイリオ" pitchFamily="50" charset="-128"/>
              </a:rPr>
              <a:t>）</a:t>
            </a:r>
            <a:endParaRPr kumimoji="1" lang="en-US" altLang="ja-JP" sz="14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方位</a:t>
            </a:r>
            <a:r>
              <a:rPr lang="ja-JP" altLang="en-US" sz="1200" dirty="0" smtClean="0">
                <a:latin typeface="メイリオ" pitchFamily="50" charset="-128"/>
                <a:ea typeface="メイリオ" pitchFamily="50" charset="-128"/>
                <a:cs typeface="メイリオ" pitchFamily="50" charset="-128"/>
              </a:rPr>
              <a:t>計測，路面</a:t>
            </a:r>
            <a:r>
              <a:rPr lang="ja-JP" altLang="en-US" sz="1200" dirty="0" smtClean="0">
                <a:latin typeface="メイリオ" pitchFamily="50" charset="-128"/>
                <a:ea typeface="メイリオ" pitchFamily="50" charset="-128"/>
                <a:cs typeface="メイリオ" pitchFamily="50" charset="-128"/>
              </a:rPr>
              <a:t>輝度値変化</a:t>
            </a:r>
            <a:r>
              <a:rPr lang="ja-JP" altLang="en-US" sz="1200" dirty="0" smtClean="0">
                <a:latin typeface="メイリオ" pitchFamily="50" charset="-128"/>
                <a:ea typeface="メイリオ" pitchFamily="50" charset="-128"/>
                <a:cs typeface="メイリオ" pitchFamily="50" charset="-128"/>
              </a:rPr>
              <a:t>検出，</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車体</a:t>
            </a:r>
            <a:r>
              <a:rPr lang="ja-JP" altLang="en-US" sz="1200" dirty="0" smtClean="0">
                <a:latin typeface="メイリオ" pitchFamily="50" charset="-128"/>
                <a:ea typeface="メイリオ" pitchFamily="50" charset="-128"/>
                <a:cs typeface="メイリオ" pitchFamily="50" charset="-128"/>
              </a:rPr>
              <a:t>傾き</a:t>
            </a:r>
            <a:r>
              <a:rPr lang="ja-JP" altLang="en-US" sz="1200" dirty="0" smtClean="0">
                <a:latin typeface="メイリオ" pitchFamily="50" charset="-128"/>
                <a:ea typeface="メイリオ" pitchFamily="50" charset="-128"/>
                <a:cs typeface="メイリオ" pitchFamily="50" charset="-128"/>
              </a:rPr>
              <a:t>検知，衝撃吸収，ライン</a:t>
            </a:r>
            <a:r>
              <a:rPr lang="ja-JP" altLang="en-US" sz="1200" dirty="0" smtClean="0">
                <a:latin typeface="メイリオ" pitchFamily="50" charset="-128"/>
                <a:ea typeface="メイリオ" pitchFamily="50" charset="-128"/>
                <a:cs typeface="メイリオ" pitchFamily="50" charset="-128"/>
              </a:rPr>
              <a:t>復帰</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48" name="1 つの角を切り取った四角形 47"/>
          <p:cNvSpPr/>
          <p:nvPr/>
        </p:nvSpPr>
        <p:spPr>
          <a:xfrm>
            <a:off x="10981857" y="4232421"/>
            <a:ext cx="2445951" cy="682446"/>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車体仰角</a:t>
            </a:r>
            <a:r>
              <a:rPr lang="ja-JP" altLang="en-US" sz="1200" dirty="0" smtClean="0">
                <a:latin typeface="メイリオ" pitchFamily="50" charset="-128"/>
                <a:ea typeface="メイリオ" pitchFamily="50" charset="-128"/>
                <a:cs typeface="メイリオ" pitchFamily="50" charset="-128"/>
              </a:rPr>
              <a:t>制御，前方</a:t>
            </a:r>
            <a:r>
              <a:rPr lang="ja-JP" altLang="en-US" sz="1200" dirty="0" smtClean="0">
                <a:latin typeface="メイリオ" pitchFamily="50" charset="-128"/>
                <a:ea typeface="メイリオ" pitchFamily="50" charset="-128"/>
                <a:cs typeface="メイリオ" pitchFamily="50" charset="-128"/>
              </a:rPr>
              <a:t>障害物検知</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49" name="1 つの角を切り取った四角形 48"/>
          <p:cNvSpPr/>
          <p:nvPr/>
        </p:nvSpPr>
        <p:spPr>
          <a:xfrm>
            <a:off x="5784007" y="8772834"/>
            <a:ext cx="2168550" cy="703769"/>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smtClean="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前方障害物</a:t>
            </a:r>
            <a:r>
              <a:rPr lang="ja-JP" altLang="en-US" sz="1200" dirty="0" smtClean="0">
                <a:latin typeface="メイリオ" pitchFamily="50" charset="-128"/>
                <a:ea typeface="メイリオ" pitchFamily="50" charset="-128"/>
                <a:cs typeface="メイリオ" pitchFamily="50" charset="-128"/>
              </a:rPr>
              <a:t>検知，方位</a:t>
            </a:r>
            <a:r>
              <a:rPr lang="ja-JP" altLang="en-US" sz="1200" dirty="0" smtClean="0">
                <a:latin typeface="メイリオ" pitchFamily="50" charset="-128"/>
                <a:ea typeface="メイリオ" pitchFamily="50" charset="-128"/>
                <a:cs typeface="メイリオ" pitchFamily="50" charset="-128"/>
              </a:rPr>
              <a:t>計測</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50" name="1 つの角を切り取った四角形 49"/>
          <p:cNvSpPr/>
          <p:nvPr/>
        </p:nvSpPr>
        <p:spPr>
          <a:xfrm>
            <a:off x="11241409" y="8753048"/>
            <a:ext cx="2261986" cy="743339"/>
          </a:xfrm>
          <a:prstGeom prst="snip1Rect">
            <a:avLst/>
          </a:prstGeom>
        </p:spPr>
        <p:style>
          <a:lnRef idx="1">
            <a:schemeClr val="accent6"/>
          </a:lnRef>
          <a:fillRef idx="2">
            <a:schemeClr val="accent6"/>
          </a:fillRef>
          <a:effectRef idx="1">
            <a:schemeClr val="accent6"/>
          </a:effectRef>
          <a:fontRef idx="minor">
            <a:schemeClr val="dk1"/>
          </a:fontRef>
        </p:style>
        <p:txBody>
          <a:bodyPr tIns="180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車体傾き</a:t>
            </a:r>
            <a:r>
              <a:rPr lang="ja-JP" altLang="en-US" sz="1200" dirty="0" smtClean="0">
                <a:latin typeface="メイリオ" pitchFamily="50" charset="-128"/>
                <a:ea typeface="メイリオ" pitchFamily="50" charset="-128"/>
                <a:cs typeface="メイリオ" pitchFamily="50" charset="-128"/>
              </a:rPr>
              <a:t>検知，衝撃吸収，</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ライン</a:t>
            </a:r>
            <a:r>
              <a:rPr lang="ja-JP" altLang="en-US" sz="1200" dirty="0" smtClean="0">
                <a:latin typeface="メイリオ" pitchFamily="50" charset="-128"/>
                <a:ea typeface="メイリオ" pitchFamily="50" charset="-128"/>
                <a:cs typeface="メイリオ" pitchFamily="50" charset="-128"/>
              </a:rPr>
              <a:t>復帰</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51" name="正方形/長方形 50"/>
          <p:cNvSpPr/>
          <p:nvPr/>
        </p:nvSpPr>
        <p:spPr>
          <a:xfrm>
            <a:off x="680400" y="1196441"/>
            <a:ext cx="754375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52" name="図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09628" y="3096417"/>
            <a:ext cx="3158654" cy="1078407"/>
          </a:xfrm>
          <a:prstGeom prst="rect">
            <a:avLst/>
          </a:prstGeom>
        </p:spPr>
      </p:pic>
      <p:grpSp>
        <p:nvGrpSpPr>
          <p:cNvPr id="65" name="グループ化 64"/>
          <p:cNvGrpSpPr/>
          <p:nvPr/>
        </p:nvGrpSpPr>
        <p:grpSpPr>
          <a:xfrm>
            <a:off x="959930" y="2941571"/>
            <a:ext cx="2621961" cy="2130286"/>
            <a:chOff x="1505862" y="2945167"/>
            <a:chExt cx="2621961" cy="2130286"/>
          </a:xfrm>
        </p:grpSpPr>
        <p:pic>
          <p:nvPicPr>
            <p:cNvPr id="307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3109" y="2945167"/>
              <a:ext cx="2594714" cy="2130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テキスト ボックス 6"/>
            <p:cNvSpPr txBox="1"/>
            <p:nvPr/>
          </p:nvSpPr>
          <p:spPr>
            <a:xfrm>
              <a:off x="1535341" y="3000400"/>
              <a:ext cx="209064" cy="261610"/>
            </a:xfrm>
            <a:prstGeom prst="rect">
              <a:avLst/>
            </a:prstGeom>
            <a:noFill/>
          </p:spPr>
          <p:txBody>
            <a:bodyPr wrap="square" rtlCol="0">
              <a:spAutoFit/>
            </a:bodyPr>
            <a:lstStyle/>
            <a:p>
              <a:pPr algn="ctr"/>
              <a:r>
                <a:rPr kumimoji="1" lang="en-US" altLang="ja-JP" sz="105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05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1505862" y="3466564"/>
              <a:ext cx="268022" cy="253916"/>
            </a:xfrm>
            <a:prstGeom prst="rect">
              <a:avLst/>
            </a:prstGeom>
            <a:noFill/>
          </p:spPr>
          <p:txBody>
            <a:bodyPr wrap="none" rtlCol="0">
              <a:spAutoFit/>
            </a:bodyPr>
            <a:lstStyle/>
            <a:p>
              <a:pPr algn="ctr"/>
              <a:r>
                <a:rPr kumimoji="1" lang="en-US" altLang="ja-JP" sz="1050" dirty="0" smtClean="0">
                  <a:solidFill>
                    <a:srgbClr val="00B050"/>
                  </a:solidFill>
                  <a:latin typeface="メイリオ" pitchFamily="50" charset="-128"/>
                  <a:ea typeface="メイリオ" pitchFamily="50" charset="-128"/>
                  <a:cs typeface="メイリオ" pitchFamily="50" charset="-128"/>
                </a:rPr>
                <a:t>2</a:t>
              </a:r>
              <a:endParaRPr kumimoji="1" lang="ja-JP" altLang="en-US" sz="1050" dirty="0">
                <a:solidFill>
                  <a:srgbClr val="00B050"/>
                </a:solidFill>
                <a:latin typeface="メイリオ" pitchFamily="50" charset="-128"/>
                <a:ea typeface="メイリオ" pitchFamily="50" charset="-128"/>
                <a:cs typeface="メイリオ" pitchFamily="50" charset="-128"/>
              </a:endParaRPr>
            </a:p>
          </p:txBody>
        </p:sp>
        <p:sp>
          <p:nvSpPr>
            <p:cNvPr id="9" name="テキスト ボックス 8"/>
            <p:cNvSpPr txBox="1"/>
            <p:nvPr/>
          </p:nvSpPr>
          <p:spPr>
            <a:xfrm>
              <a:off x="1505862" y="4008512"/>
              <a:ext cx="268022" cy="253916"/>
            </a:xfrm>
            <a:prstGeom prst="rect">
              <a:avLst/>
            </a:prstGeom>
            <a:noFill/>
          </p:spPr>
          <p:txBody>
            <a:bodyPr wrap="none" rtlCol="0">
              <a:spAutoFit/>
            </a:bodyPr>
            <a:lstStyle/>
            <a:p>
              <a:pPr algn="ctr"/>
              <a:r>
                <a:rPr kumimoji="1" lang="en-US" altLang="ja-JP" sz="1050" dirty="0" smtClean="0">
                  <a:solidFill>
                    <a:srgbClr val="FF0000"/>
                  </a:solidFill>
                  <a:latin typeface="メイリオ" pitchFamily="50" charset="-128"/>
                  <a:ea typeface="メイリオ" pitchFamily="50" charset="-128"/>
                  <a:cs typeface="メイリオ" pitchFamily="50" charset="-128"/>
                </a:rPr>
                <a:t>3</a:t>
              </a:r>
              <a:endParaRPr kumimoji="1" lang="ja-JP" altLang="en-US" sz="1050" dirty="0">
                <a:solidFill>
                  <a:srgbClr val="FF0000"/>
                </a:solidFill>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2478464" y="3178532"/>
              <a:ext cx="268022" cy="253916"/>
            </a:xfrm>
            <a:prstGeom prst="rect">
              <a:avLst/>
            </a:prstGeom>
            <a:noFill/>
          </p:spPr>
          <p:txBody>
            <a:bodyPr wrap="none" rtlCol="0">
              <a:spAutoFit/>
            </a:bodyPr>
            <a:lstStyle/>
            <a:p>
              <a:pPr algn="ctr"/>
              <a:r>
                <a:rPr kumimoji="1" lang="en-US" altLang="ja-JP" sz="1050" dirty="0" smtClean="0">
                  <a:solidFill>
                    <a:srgbClr val="FF33CC"/>
                  </a:solidFill>
                  <a:latin typeface="メイリオ" pitchFamily="50" charset="-128"/>
                  <a:ea typeface="メイリオ" pitchFamily="50" charset="-128"/>
                  <a:cs typeface="メイリオ" pitchFamily="50" charset="-128"/>
                </a:rPr>
                <a:t>4</a:t>
              </a:r>
              <a:endParaRPr kumimoji="1" lang="ja-JP" altLang="en-US" sz="1050" dirty="0">
                <a:solidFill>
                  <a:srgbClr val="FF33CC"/>
                </a:solidFill>
                <a:latin typeface="メイリオ" pitchFamily="50" charset="-128"/>
                <a:ea typeface="メイリオ" pitchFamily="50" charset="-128"/>
                <a:cs typeface="メイリオ" pitchFamily="50" charset="-128"/>
              </a:endParaRPr>
            </a:p>
          </p:txBody>
        </p:sp>
        <p:sp>
          <p:nvSpPr>
            <p:cNvPr id="11" name="テキスト ボックス 10"/>
            <p:cNvSpPr txBox="1"/>
            <p:nvPr/>
          </p:nvSpPr>
          <p:spPr>
            <a:xfrm>
              <a:off x="2478464" y="3754596"/>
              <a:ext cx="268022" cy="253916"/>
            </a:xfrm>
            <a:prstGeom prst="rect">
              <a:avLst/>
            </a:prstGeom>
            <a:noFill/>
          </p:spPr>
          <p:txBody>
            <a:bodyPr wrap="none" rtlCol="0">
              <a:spAutoFit/>
            </a:bodyPr>
            <a:lstStyle/>
            <a:p>
              <a:pPr algn="ctr"/>
              <a:r>
                <a:rPr kumimoji="1" lang="en-US" altLang="ja-JP" sz="1050" dirty="0" smtClean="0">
                  <a:solidFill>
                    <a:srgbClr val="FFC000"/>
                  </a:solidFill>
                  <a:latin typeface="メイリオ" pitchFamily="50" charset="-128"/>
                  <a:ea typeface="メイリオ" pitchFamily="50" charset="-128"/>
                  <a:cs typeface="メイリオ" pitchFamily="50" charset="-128"/>
                </a:rPr>
                <a:t>5</a:t>
              </a:r>
              <a:endParaRPr kumimoji="1" lang="ja-JP" altLang="en-US" sz="1050" dirty="0">
                <a:solidFill>
                  <a:srgbClr val="FFC000"/>
                </a:solidFill>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2478464" y="4176620"/>
              <a:ext cx="268022" cy="253916"/>
            </a:xfrm>
            <a:prstGeom prst="rect">
              <a:avLst/>
            </a:prstGeom>
            <a:noFill/>
          </p:spPr>
          <p:txBody>
            <a:bodyPr wrap="none" rtlCol="0">
              <a:spAutoFit/>
            </a:bodyPr>
            <a:lstStyle/>
            <a:p>
              <a:r>
                <a:rPr kumimoji="1" lang="en-US" altLang="ja-JP" sz="1050" dirty="0" smtClean="0">
                  <a:solidFill>
                    <a:srgbClr val="92D050"/>
                  </a:solidFill>
                  <a:latin typeface="メイリオ" pitchFamily="50" charset="-128"/>
                  <a:ea typeface="メイリオ" pitchFamily="50" charset="-128"/>
                  <a:cs typeface="メイリオ" pitchFamily="50" charset="-128"/>
                </a:rPr>
                <a:t>6</a:t>
              </a:r>
              <a:endParaRPr kumimoji="1" lang="ja-JP" altLang="en-US" sz="1050" dirty="0">
                <a:solidFill>
                  <a:srgbClr val="92D050"/>
                </a:solidFill>
                <a:latin typeface="メイリオ" pitchFamily="50" charset="-128"/>
                <a:ea typeface="メイリオ" pitchFamily="50" charset="-128"/>
                <a:cs typeface="メイリオ" pitchFamily="50" charset="-128"/>
              </a:endParaRPr>
            </a:p>
          </p:txBody>
        </p:sp>
        <p:sp>
          <p:nvSpPr>
            <p:cNvPr id="13" name="テキスト ボックス 12"/>
            <p:cNvSpPr txBox="1"/>
            <p:nvPr/>
          </p:nvSpPr>
          <p:spPr>
            <a:xfrm>
              <a:off x="3357441" y="3178532"/>
              <a:ext cx="268022" cy="253916"/>
            </a:xfrm>
            <a:prstGeom prst="rect">
              <a:avLst/>
            </a:prstGeom>
            <a:noFill/>
          </p:spPr>
          <p:txBody>
            <a:bodyPr wrap="none" rtlCol="0">
              <a:spAutoFit/>
            </a:bodyPr>
            <a:lstStyle/>
            <a:p>
              <a:pPr algn="ctr"/>
              <a:r>
                <a:rPr lang="en-US" altLang="ja-JP" sz="1050" dirty="0">
                  <a:solidFill>
                    <a:srgbClr val="7030A0"/>
                  </a:solidFill>
                  <a:latin typeface="メイリオ" pitchFamily="50" charset="-128"/>
                  <a:ea typeface="メイリオ" pitchFamily="50" charset="-128"/>
                  <a:cs typeface="メイリオ" pitchFamily="50" charset="-128"/>
                </a:rPr>
                <a:t>7</a:t>
              </a:r>
              <a:endParaRPr kumimoji="1" lang="ja-JP" altLang="en-US" sz="1050" dirty="0">
                <a:solidFill>
                  <a:srgbClr val="7030A0"/>
                </a:solidFill>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3357441" y="3576464"/>
              <a:ext cx="268022" cy="253916"/>
            </a:xfrm>
            <a:prstGeom prst="rect">
              <a:avLst/>
            </a:prstGeom>
            <a:noFill/>
          </p:spPr>
          <p:txBody>
            <a:bodyPr wrap="none" rtlCol="0">
              <a:spAutoFit/>
            </a:bodyPr>
            <a:lstStyle/>
            <a:p>
              <a:pPr algn="ctr"/>
              <a:r>
                <a:rPr lang="en-US" altLang="ja-JP" sz="1050" dirty="0">
                  <a:solidFill>
                    <a:schemeClr val="accent6">
                      <a:lumMod val="75000"/>
                    </a:schemeClr>
                  </a:solidFill>
                  <a:latin typeface="メイリオ" pitchFamily="50" charset="-128"/>
                  <a:ea typeface="メイリオ" pitchFamily="50" charset="-128"/>
                  <a:cs typeface="メイリオ" pitchFamily="50" charset="-128"/>
                </a:rPr>
                <a:t>8</a:t>
              </a:r>
              <a:endParaRPr kumimoji="1" lang="en-US" altLang="ja-JP" sz="1050" dirty="0" smtClean="0">
                <a:solidFill>
                  <a:schemeClr val="accent6">
                    <a:lumMod val="7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p:nvSpPr>
          <p:spPr>
            <a:xfrm>
              <a:off x="3357441" y="4105462"/>
              <a:ext cx="268022" cy="253916"/>
            </a:xfrm>
            <a:prstGeom prst="rect">
              <a:avLst/>
            </a:prstGeom>
            <a:noFill/>
          </p:spPr>
          <p:txBody>
            <a:bodyPr wrap="none" rtlCol="0">
              <a:spAutoFit/>
            </a:bodyPr>
            <a:lstStyle/>
            <a:p>
              <a:pPr algn="ctr"/>
              <a:r>
                <a:rPr lang="en-US" altLang="ja-JP" sz="1050" dirty="0">
                  <a:latin typeface="メイリオ" pitchFamily="50" charset="-128"/>
                  <a:ea typeface="メイリオ" pitchFamily="50" charset="-128"/>
                  <a:cs typeface="メイリオ" pitchFamily="50" charset="-128"/>
                </a:rPr>
                <a:t>9</a:t>
              </a:r>
              <a:endParaRPr kumimoji="1" lang="ja-JP" altLang="en-US" sz="1050" dirty="0">
                <a:latin typeface="メイリオ" pitchFamily="50" charset="-128"/>
                <a:ea typeface="メイリオ" pitchFamily="50" charset="-128"/>
                <a:cs typeface="メイリオ" pitchFamily="50" charset="-128"/>
              </a:endParaRPr>
            </a:p>
          </p:txBody>
        </p:sp>
      </p:grpSp>
      <p:sp>
        <p:nvSpPr>
          <p:cNvPr id="30" name="角丸四角形 29"/>
          <p:cNvSpPr/>
          <p:nvPr/>
        </p:nvSpPr>
        <p:spPr>
          <a:xfrm>
            <a:off x="11007943" y="5664696"/>
            <a:ext cx="2459676" cy="11958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シーソー突入</a:t>
            </a:r>
            <a:r>
              <a:rPr lang="ja-JP" altLang="en-US" sz="1050" dirty="0" smtClean="0">
                <a:latin typeface="メイリオ" pitchFamily="50" charset="-128"/>
                <a:ea typeface="メイリオ" pitchFamily="50" charset="-128"/>
                <a:cs typeface="メイリオ" pitchFamily="50" charset="-128"/>
              </a:rPr>
              <a:t>失敗</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a:t>
            </a:r>
            <a:r>
              <a:rPr lang="ja-JP" altLang="en-US" sz="1050" u="sng" dirty="0" smtClean="0">
                <a:latin typeface="メイリオ" pitchFamily="50" charset="-128"/>
                <a:ea typeface="メイリオ" pitchFamily="50" charset="-128"/>
                <a:cs typeface="メイリオ" pitchFamily="50" charset="-128"/>
              </a:rPr>
              <a:t>走行</a:t>
            </a:r>
            <a:r>
              <a:rPr lang="ja-JP" altLang="en-US" sz="1050" dirty="0" smtClean="0">
                <a:latin typeface="メイリオ" pitchFamily="50" charset="-128"/>
                <a:ea typeface="メイリオ" pitchFamily="50" charset="-128"/>
                <a:cs typeface="メイリオ" pitchFamily="50" charset="-128"/>
              </a:rPr>
              <a:t>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傾きに耐えられず落下</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シーソーの降下</a:t>
            </a:r>
            <a:r>
              <a:rPr lang="ja-JP" altLang="en-US" sz="1050" dirty="0" smtClean="0">
                <a:latin typeface="メイリオ" pitchFamily="50" charset="-128"/>
                <a:ea typeface="メイリオ" pitchFamily="50" charset="-128"/>
                <a:cs typeface="メイリオ" pitchFamily="50" charset="-128"/>
              </a:rPr>
              <a:t>に</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耐えられず落下</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シーソーからの落下</a:t>
            </a:r>
            <a:r>
              <a:rPr lang="ja-JP" altLang="en-US" sz="1050" dirty="0" smtClean="0">
                <a:latin typeface="メイリオ" pitchFamily="50" charset="-128"/>
                <a:ea typeface="メイリオ" pitchFamily="50" charset="-128"/>
                <a:cs typeface="メイリオ" pitchFamily="50" charset="-128"/>
              </a:rPr>
              <a:t>失敗</a:t>
            </a:r>
            <a:endParaRPr lang="en-US" altLang="ja-JP" sz="1050" dirty="0" smtClean="0">
              <a:latin typeface="メイリオ" pitchFamily="50" charset="-128"/>
              <a:ea typeface="メイリオ" pitchFamily="50" charset="-128"/>
              <a:cs typeface="メイリオ" pitchFamily="50" charset="-128"/>
            </a:endParaRPr>
          </a:p>
        </p:txBody>
      </p:sp>
      <p:grpSp>
        <p:nvGrpSpPr>
          <p:cNvPr id="66" name="グループ化 65"/>
          <p:cNvGrpSpPr/>
          <p:nvPr/>
        </p:nvGrpSpPr>
        <p:grpSpPr>
          <a:xfrm>
            <a:off x="8381899" y="5515712"/>
            <a:ext cx="2417989" cy="3072415"/>
            <a:chOff x="8381899" y="5575523"/>
            <a:chExt cx="2417989" cy="3072415"/>
          </a:xfrm>
        </p:grpSpPr>
        <p:pic>
          <p:nvPicPr>
            <p:cNvPr id="307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1899" y="5575523"/>
              <a:ext cx="2364850" cy="307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テキスト ボックス 33"/>
            <p:cNvSpPr txBox="1"/>
            <p:nvPr/>
          </p:nvSpPr>
          <p:spPr>
            <a:xfrm>
              <a:off x="8463028" y="6384776"/>
              <a:ext cx="296876" cy="307777"/>
            </a:xfrm>
            <a:prstGeom prst="rect">
              <a:avLst/>
            </a:prstGeom>
            <a:noFill/>
          </p:spPr>
          <p:txBody>
            <a:bodyPr wrap="none" rtlCol="0">
              <a:spAutoFit/>
            </a:bodyPr>
            <a:lstStyle/>
            <a:p>
              <a:pPr algn="ctr"/>
              <a:r>
                <a:rPr kumimoji="1" lang="en-US" altLang="ja-JP" sz="1400" dirty="0" smtClean="0">
                  <a:solidFill>
                    <a:srgbClr val="00B050"/>
                  </a:solidFill>
                  <a:latin typeface="メイリオ" pitchFamily="50" charset="-128"/>
                  <a:ea typeface="メイリオ" pitchFamily="50" charset="-128"/>
                  <a:cs typeface="メイリオ" pitchFamily="50" charset="-128"/>
                </a:rPr>
                <a:t>2</a:t>
              </a:r>
              <a:endParaRPr kumimoji="1" lang="ja-JP" altLang="en-US" sz="1400" dirty="0">
                <a:solidFill>
                  <a:srgbClr val="00B050"/>
                </a:solidFill>
                <a:latin typeface="メイリオ" pitchFamily="50" charset="-128"/>
                <a:ea typeface="メイリオ" pitchFamily="50" charset="-128"/>
                <a:cs typeface="メイリオ" pitchFamily="50" charset="-128"/>
              </a:endParaRPr>
            </a:p>
          </p:txBody>
        </p:sp>
        <p:sp>
          <p:nvSpPr>
            <p:cNvPr id="35" name="テキスト ボックス 34"/>
            <p:cNvSpPr txBox="1"/>
            <p:nvPr/>
          </p:nvSpPr>
          <p:spPr>
            <a:xfrm>
              <a:off x="8463028" y="7648660"/>
              <a:ext cx="296876" cy="307777"/>
            </a:xfrm>
            <a:prstGeom prst="rect">
              <a:avLst/>
            </a:prstGeom>
            <a:noFill/>
          </p:spPr>
          <p:txBody>
            <a:bodyPr wrap="none" rtlCol="0">
              <a:spAutoFit/>
            </a:bodyPr>
            <a:lstStyle/>
            <a:p>
              <a:pPr algn="ctr"/>
              <a:r>
                <a:rPr kumimoji="1" lang="en-US" altLang="ja-JP" sz="1400" dirty="0" smtClean="0">
                  <a:solidFill>
                    <a:srgbClr val="FF0000"/>
                  </a:solidFill>
                  <a:latin typeface="メイリオ" pitchFamily="50" charset="-128"/>
                  <a:ea typeface="メイリオ" pitchFamily="50" charset="-128"/>
                  <a:cs typeface="メイリオ" pitchFamily="50" charset="-128"/>
                </a:rPr>
                <a:t>3</a:t>
              </a:r>
              <a:endParaRPr kumimoji="1" lang="ja-JP" altLang="en-US" sz="1400" dirty="0">
                <a:solidFill>
                  <a:srgbClr val="FF0000"/>
                </a:solidFill>
                <a:latin typeface="メイリオ" pitchFamily="50" charset="-128"/>
                <a:ea typeface="メイリオ" pitchFamily="50" charset="-128"/>
                <a:cs typeface="メイリオ" pitchFamily="50" charset="-128"/>
              </a:endParaRPr>
            </a:p>
          </p:txBody>
        </p:sp>
        <p:sp>
          <p:nvSpPr>
            <p:cNvPr id="36" name="テキスト ボックス 35"/>
            <p:cNvSpPr txBox="1"/>
            <p:nvPr/>
          </p:nvSpPr>
          <p:spPr>
            <a:xfrm>
              <a:off x="10503012" y="6365031"/>
              <a:ext cx="296876" cy="307777"/>
            </a:xfrm>
            <a:prstGeom prst="rect">
              <a:avLst/>
            </a:prstGeom>
            <a:noFill/>
          </p:spPr>
          <p:txBody>
            <a:bodyPr wrap="none" rtlCol="0">
              <a:spAutoFit/>
            </a:bodyPr>
            <a:lstStyle/>
            <a:p>
              <a:pPr algn="ctr"/>
              <a:r>
                <a:rPr kumimoji="1" lang="en-US" altLang="ja-JP" sz="1400" dirty="0" smtClean="0">
                  <a:solidFill>
                    <a:srgbClr val="FF33CC"/>
                  </a:solidFill>
                  <a:latin typeface="メイリオ" pitchFamily="50" charset="-128"/>
                  <a:ea typeface="メイリオ" pitchFamily="50" charset="-128"/>
                  <a:cs typeface="メイリオ" pitchFamily="50" charset="-128"/>
                </a:rPr>
                <a:t>4</a:t>
              </a:r>
              <a:endParaRPr kumimoji="1" lang="ja-JP" altLang="en-US" sz="1400" dirty="0">
                <a:solidFill>
                  <a:srgbClr val="FF33CC"/>
                </a:solidFill>
                <a:latin typeface="メイリオ" pitchFamily="50" charset="-128"/>
                <a:ea typeface="メイリオ" pitchFamily="50" charset="-128"/>
                <a:cs typeface="メイリオ" pitchFamily="50" charset="-128"/>
              </a:endParaRPr>
            </a:p>
          </p:txBody>
        </p:sp>
        <p:sp>
          <p:nvSpPr>
            <p:cNvPr id="37" name="テキスト ボックス 36"/>
            <p:cNvSpPr txBox="1"/>
            <p:nvPr/>
          </p:nvSpPr>
          <p:spPr>
            <a:xfrm>
              <a:off x="10503011" y="7013103"/>
              <a:ext cx="296876" cy="307777"/>
            </a:xfrm>
            <a:prstGeom prst="rect">
              <a:avLst/>
            </a:prstGeom>
            <a:noFill/>
          </p:spPr>
          <p:txBody>
            <a:bodyPr wrap="none" rtlCol="0">
              <a:spAutoFit/>
            </a:bodyPr>
            <a:lstStyle/>
            <a:p>
              <a:pPr algn="ctr"/>
              <a:r>
                <a:rPr kumimoji="1" lang="en-US" altLang="ja-JP" sz="1400" dirty="0" smtClean="0">
                  <a:solidFill>
                    <a:srgbClr val="FFC000"/>
                  </a:solidFill>
                  <a:latin typeface="メイリオ" pitchFamily="50" charset="-128"/>
                  <a:ea typeface="メイリオ" pitchFamily="50" charset="-128"/>
                  <a:cs typeface="メイリオ" pitchFamily="50" charset="-128"/>
                </a:rPr>
                <a:t>5</a:t>
              </a:r>
              <a:endParaRPr kumimoji="1" lang="ja-JP" altLang="en-US" sz="1400" dirty="0">
                <a:solidFill>
                  <a:srgbClr val="FFC000"/>
                </a:solidFill>
                <a:latin typeface="メイリオ" pitchFamily="50" charset="-128"/>
                <a:ea typeface="メイリオ" pitchFamily="50" charset="-128"/>
                <a:cs typeface="メイリオ" pitchFamily="50" charset="-128"/>
              </a:endParaRPr>
            </a:p>
          </p:txBody>
        </p:sp>
        <p:sp>
          <p:nvSpPr>
            <p:cNvPr id="38" name="テキスト ボックス 37"/>
            <p:cNvSpPr txBox="1"/>
            <p:nvPr/>
          </p:nvSpPr>
          <p:spPr>
            <a:xfrm>
              <a:off x="8506934" y="5736704"/>
              <a:ext cx="209064" cy="307777"/>
            </a:xfrm>
            <a:prstGeom prst="rect">
              <a:avLst/>
            </a:prstGeom>
            <a:noFill/>
          </p:spPr>
          <p:txBody>
            <a:bodyPr wrap="square" rtlCol="0">
              <a:spAutoFit/>
            </a:bodyPr>
            <a:lstStyle/>
            <a:p>
              <a:pPr algn="ctr"/>
              <a:r>
                <a:rPr kumimoji="1" lang="en-US" altLang="ja-JP" sz="140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40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41" name="テキスト ボックス 40"/>
            <p:cNvSpPr txBox="1"/>
            <p:nvPr/>
          </p:nvSpPr>
          <p:spPr>
            <a:xfrm>
              <a:off x="10502121" y="7680600"/>
              <a:ext cx="296876" cy="307777"/>
            </a:xfrm>
            <a:prstGeom prst="rect">
              <a:avLst/>
            </a:prstGeom>
            <a:noFill/>
          </p:spPr>
          <p:txBody>
            <a:bodyPr wrap="none" rtlCol="0">
              <a:spAutoFit/>
            </a:bodyPr>
            <a:lstStyle/>
            <a:p>
              <a:r>
                <a:rPr kumimoji="1" lang="en-US" altLang="ja-JP" sz="1400" dirty="0" smtClean="0">
                  <a:solidFill>
                    <a:srgbClr val="92D050"/>
                  </a:solidFill>
                  <a:latin typeface="メイリオ" pitchFamily="50" charset="-128"/>
                  <a:ea typeface="メイリオ" pitchFamily="50" charset="-128"/>
                  <a:cs typeface="メイリオ" pitchFamily="50" charset="-128"/>
                </a:rPr>
                <a:t>6</a:t>
              </a:r>
              <a:endParaRPr kumimoji="1" lang="ja-JP" altLang="en-US" sz="1400" dirty="0">
                <a:solidFill>
                  <a:srgbClr val="92D050"/>
                </a:solidFill>
                <a:latin typeface="メイリオ" pitchFamily="50" charset="-128"/>
                <a:ea typeface="メイリオ" pitchFamily="50" charset="-128"/>
                <a:cs typeface="メイリオ" pitchFamily="50" charset="-128"/>
              </a:endParaRPr>
            </a:p>
          </p:txBody>
        </p:sp>
      </p:grpSp>
      <p:pic>
        <p:nvPicPr>
          <p:cNvPr id="3079"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276" y="5728382"/>
            <a:ext cx="7329403" cy="2090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0534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 name="コンテンツ プレースホルダー 7"/>
          <p:cNvGraphicFramePr>
            <a:graphicFrameLocks/>
          </p:cNvGraphicFramePr>
          <p:nvPr>
            <p:extLst>
              <p:ext uri="{D42A27DB-BD31-4B8C-83A1-F6EECF244321}">
                <p14:modId xmlns:p14="http://schemas.microsoft.com/office/powerpoint/2010/main" val="3338263103"/>
              </p:ext>
            </p:extLst>
          </p:nvPr>
        </p:nvGraphicFramePr>
        <p:xfrm>
          <a:off x="7041780" y="1816180"/>
          <a:ext cx="2034872" cy="1364346"/>
        </p:xfrm>
        <a:graphic>
          <a:graphicData uri="http://schemas.openxmlformats.org/drawingml/2006/chart">
            <c:chart xmlns:c="http://schemas.openxmlformats.org/drawingml/2006/chart" xmlns:r="http://schemas.openxmlformats.org/officeDocument/2006/relationships" r:id="rId2"/>
          </a:graphicData>
        </a:graphic>
      </p:graphicFrame>
      <p:cxnSp>
        <p:nvCxnSpPr>
          <p:cNvPr id="216" name="直線コネクタ 215"/>
          <p:cNvCxnSpPr/>
          <p:nvPr/>
        </p:nvCxnSpPr>
        <p:spPr>
          <a:xfrm>
            <a:off x="5009803" y="1196439"/>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0"/>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2"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a:t>
            </a:r>
            <a:r>
              <a:rPr lang="ja-JP" altLang="en-US" sz="2000" dirty="0" smtClean="0">
                <a:latin typeface="メイリオ" pitchFamily="50" charset="-128"/>
                <a:ea typeface="メイリオ" pitchFamily="50" charset="-128"/>
                <a:cs typeface="メイリオ" pitchFamily="50" charset="-128"/>
              </a:rPr>
              <a:t>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0" y="5200199"/>
            <a:ext cx="4328546" cy="900246"/>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高速</a:t>
            </a:r>
            <a:r>
              <a:rPr lang="ja-JP" altLang="en-US" sz="1050" dirty="0" smtClean="0">
                <a:latin typeface="メイリオ" pitchFamily="50" charset="-128"/>
                <a:ea typeface="メイリオ" pitchFamily="50" charset="-128"/>
                <a:cs typeface="メイリオ" pitchFamily="50" charset="-128"/>
              </a:rPr>
              <a:t>走行中のカーブでは算出された左右のモータの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a:t>
            </a:r>
            <a:r>
              <a:rPr lang="en-US" altLang="ja-JP" sz="1050" dirty="0" smtClean="0">
                <a:latin typeface="メイリオ" pitchFamily="50" charset="-128"/>
                <a:ea typeface="メイリオ" pitchFamily="50" charset="-128"/>
                <a:cs typeface="メイリオ" pitchFamily="50" charset="-128"/>
              </a:rPr>
              <a:t>API</a:t>
            </a:r>
            <a:r>
              <a:rPr lang="ja-JP" altLang="en-US" sz="1050" dirty="0" smtClean="0">
                <a:latin typeface="メイリオ" pitchFamily="50" charset="-128"/>
                <a:ea typeface="メイリオ" pitchFamily="50" charset="-128"/>
                <a:cs typeface="メイリオ" pitchFamily="50" charset="-128"/>
              </a:rPr>
              <a:t>の入力範囲の超えることが</a:t>
            </a:r>
            <a:r>
              <a:rPr lang="ja-JP" altLang="en-US" sz="1050" dirty="0" smtClean="0">
                <a:latin typeface="メイリオ" pitchFamily="50" charset="-128"/>
                <a:ea typeface="メイリオ" pitchFamily="50" charset="-128"/>
                <a:cs typeface="メイリオ" pitchFamily="50" charset="-128"/>
              </a:rPr>
              <a:t>ある．その</a:t>
            </a:r>
            <a:r>
              <a:rPr lang="ja-JP" altLang="en-US" sz="1050" dirty="0" smtClean="0">
                <a:latin typeface="メイリオ" pitchFamily="50" charset="-128"/>
                <a:ea typeface="メイリオ" pitchFamily="50" charset="-128"/>
                <a:cs typeface="メイリオ" pitchFamily="50" charset="-128"/>
              </a:rPr>
              <a:t>結果を単純に範囲に収まるように値を調整してしまう</a:t>
            </a:r>
            <a:r>
              <a:rPr lang="ja-JP" altLang="en-US" sz="1050" dirty="0" smtClean="0">
                <a:latin typeface="メイリオ" pitchFamily="50" charset="-128"/>
                <a:ea typeface="メイリオ" pitchFamily="50" charset="-128"/>
                <a:cs typeface="メイリオ" pitchFamily="50" charset="-128"/>
              </a:rPr>
              <a:t>と，旋回量</a:t>
            </a:r>
            <a:r>
              <a:rPr lang="ja-JP" altLang="en-US" sz="1050" dirty="0" smtClean="0">
                <a:latin typeface="メイリオ" pitchFamily="50" charset="-128"/>
                <a:ea typeface="メイリオ" pitchFamily="50" charset="-128"/>
                <a:cs typeface="メイリオ" pitchFamily="50" charset="-128"/>
              </a:rPr>
              <a:t>が不足し</a:t>
            </a:r>
            <a:r>
              <a:rPr lang="ja-JP" altLang="en-US" sz="1050" dirty="0" smtClean="0">
                <a:latin typeface="メイリオ" pitchFamily="50" charset="-128"/>
                <a:ea typeface="メイリオ" pitchFamily="50" charset="-128"/>
                <a:cs typeface="メイリオ" pitchFamily="50" charset="-128"/>
              </a:rPr>
              <a:t>曲がり切れない．そこで，左右</a:t>
            </a:r>
            <a:r>
              <a:rPr lang="ja-JP" altLang="en-US" sz="1050" dirty="0" smtClean="0">
                <a:latin typeface="メイリオ" pitchFamily="50" charset="-128"/>
                <a:ea typeface="メイリオ" pitchFamily="50" charset="-128"/>
                <a:cs typeface="メイリオ" pitchFamily="50" charset="-128"/>
              </a:rPr>
              <a:t>でモータの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値が規定量を</a:t>
            </a:r>
            <a:r>
              <a:rPr lang="ja-JP" altLang="en-US" sz="1050" dirty="0" smtClean="0">
                <a:latin typeface="メイリオ" pitchFamily="50" charset="-128"/>
                <a:ea typeface="メイリオ" pitchFamily="50" charset="-128"/>
                <a:cs typeface="メイリオ" pitchFamily="50" charset="-128"/>
              </a:rPr>
              <a:t>超えたら，それ</a:t>
            </a:r>
            <a:r>
              <a:rPr lang="ja-JP" altLang="en-US" sz="1050" dirty="0" smtClean="0">
                <a:latin typeface="メイリオ" pitchFamily="50" charset="-128"/>
                <a:ea typeface="メイリオ" pitchFamily="50" charset="-128"/>
                <a:cs typeface="メイリオ" pitchFamily="50" charset="-128"/>
              </a:rPr>
              <a:t>を反対側のモータの制御量に反映させることで高速走行における旋回制御を実現して</a:t>
            </a:r>
            <a:r>
              <a:rPr lang="ja-JP" altLang="en-US" sz="1050" dirty="0" smtClean="0">
                <a:latin typeface="メイリオ" pitchFamily="50" charset="-128"/>
                <a:ea typeface="メイリオ" pitchFamily="50" charset="-128"/>
                <a:cs typeface="メイリオ" pitchFamily="50" charset="-128"/>
              </a:rPr>
              <a:t>いる．</a:t>
            </a:r>
            <a:endParaRPr kumimoji="1" lang="ja-JP" altLang="en-US" sz="1050" dirty="0">
              <a:latin typeface="メイリオ" pitchFamily="50" charset="-128"/>
              <a:ea typeface="メイリオ" pitchFamily="50" charset="-128"/>
              <a:cs typeface="メイリオ" pitchFamily="50" charset="-128"/>
            </a:endParaRPr>
          </a:p>
        </p:txBody>
      </p:sp>
      <p:grpSp>
        <p:nvGrpSpPr>
          <p:cNvPr id="67" name="グループ化 66"/>
          <p:cNvGrpSpPr/>
          <p:nvPr/>
        </p:nvGrpSpPr>
        <p:grpSpPr>
          <a:xfrm>
            <a:off x="913946" y="6664116"/>
            <a:ext cx="3862308" cy="2823702"/>
            <a:chOff x="5106018" y="6413179"/>
            <a:chExt cx="3862308" cy="2823702"/>
          </a:xfrm>
        </p:grpSpPr>
        <p:grpSp>
          <p:nvGrpSpPr>
            <p:cNvPr id="68" name="グループ化 67"/>
            <p:cNvGrpSpPr/>
            <p:nvPr/>
          </p:nvGrpSpPr>
          <p:grpSpPr>
            <a:xfrm>
              <a:off x="5106018" y="6473294"/>
              <a:ext cx="1821287" cy="2763587"/>
              <a:chOff x="5106018" y="6473294"/>
              <a:chExt cx="1821287" cy="2763587"/>
            </a:xfrm>
          </p:grpSpPr>
          <p:sp>
            <p:nvSpPr>
              <p:cNvPr id="93" name="正方形/長方形 92"/>
              <p:cNvSpPr/>
              <p:nvPr/>
            </p:nvSpPr>
            <p:spPr>
              <a:xfrm>
                <a:off x="5455333"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4" name="テキスト ボックス 93"/>
              <p:cNvSpPr txBox="1"/>
              <p:nvPr/>
            </p:nvSpPr>
            <p:spPr>
              <a:xfrm>
                <a:off x="5272631" y="8548543"/>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右モータ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5" name="テキスト ボックス 94"/>
              <p:cNvSpPr txBox="1"/>
              <p:nvPr/>
            </p:nvSpPr>
            <p:spPr>
              <a:xfrm>
                <a:off x="5991201" y="8546458"/>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左</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6" name="正方形/長方形 95"/>
              <p:cNvSpPr/>
              <p:nvPr/>
            </p:nvSpPr>
            <p:spPr>
              <a:xfrm>
                <a:off x="5491337"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7" name="正方形/長方形 96"/>
              <p:cNvSpPr/>
              <p:nvPr/>
            </p:nvSpPr>
            <p:spPr>
              <a:xfrm>
                <a:off x="5491337"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8" name="正方形/長方形 97"/>
              <p:cNvSpPr/>
              <p:nvPr/>
            </p:nvSpPr>
            <p:spPr>
              <a:xfrm>
                <a:off x="5491337" y="800660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9" name="正方形/長方形 98"/>
              <p:cNvSpPr/>
              <p:nvPr/>
            </p:nvSpPr>
            <p:spPr>
              <a:xfrm>
                <a:off x="5491337" y="7842239"/>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0" name="正方形/長方形 99"/>
              <p:cNvSpPr/>
              <p:nvPr/>
            </p:nvSpPr>
            <p:spPr>
              <a:xfrm>
                <a:off x="5491337" y="76698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1" name="正方形/長方形 100"/>
              <p:cNvSpPr/>
              <p:nvPr/>
            </p:nvSpPr>
            <p:spPr>
              <a:xfrm>
                <a:off x="5491337" y="751080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2" name="正方形/長方形 101"/>
              <p:cNvSpPr/>
              <p:nvPr/>
            </p:nvSpPr>
            <p:spPr>
              <a:xfrm>
                <a:off x="5491337" y="734644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3" name="正方形/長方形 102"/>
              <p:cNvSpPr/>
              <p:nvPr/>
            </p:nvSpPr>
            <p:spPr>
              <a:xfrm>
                <a:off x="5491337" y="718207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4" name="正方形/長方形 103"/>
              <p:cNvSpPr/>
              <p:nvPr/>
            </p:nvSpPr>
            <p:spPr>
              <a:xfrm>
                <a:off x="5491337" y="7022342"/>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5" name="正方形/長方形 104"/>
              <p:cNvSpPr/>
              <p:nvPr/>
            </p:nvSpPr>
            <p:spPr>
              <a:xfrm>
                <a:off x="5491337" y="6844066"/>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6" name="正方形/長方形 105"/>
              <p:cNvSpPr/>
              <p:nvPr/>
            </p:nvSpPr>
            <p:spPr>
              <a:xfrm>
                <a:off x="5491337" y="6679700"/>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7" name="正方形/長方形 106"/>
              <p:cNvSpPr/>
              <p:nvPr/>
            </p:nvSpPr>
            <p:spPr>
              <a:xfrm>
                <a:off x="6083028"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8" name="正方形/長方形 107"/>
              <p:cNvSpPr/>
              <p:nvPr/>
            </p:nvSpPr>
            <p:spPr>
              <a:xfrm>
                <a:off x="6119032"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9" name="正方形/長方形 108"/>
              <p:cNvSpPr/>
              <p:nvPr/>
            </p:nvSpPr>
            <p:spPr>
              <a:xfrm>
                <a:off x="6119032"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0" name="正方形/長方形 109"/>
              <p:cNvSpPr/>
              <p:nvPr/>
            </p:nvSpPr>
            <p:spPr>
              <a:xfrm>
                <a:off x="6119032" y="800660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1" name="正方形/長方形 110"/>
              <p:cNvSpPr/>
              <p:nvPr/>
            </p:nvSpPr>
            <p:spPr>
              <a:xfrm>
                <a:off x="6119032" y="7842239"/>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2" name="正方形/長方形 111"/>
              <p:cNvSpPr/>
              <p:nvPr/>
            </p:nvSpPr>
            <p:spPr>
              <a:xfrm>
                <a:off x="6119032" y="76698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3" name="正方形/長方形 112"/>
              <p:cNvSpPr/>
              <p:nvPr/>
            </p:nvSpPr>
            <p:spPr>
              <a:xfrm>
                <a:off x="6119032" y="751080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4" name="テキスト ボックス 113"/>
              <p:cNvSpPr txBox="1"/>
              <p:nvPr/>
            </p:nvSpPr>
            <p:spPr>
              <a:xfrm>
                <a:off x="5740683" y="8959882"/>
                <a:ext cx="936104"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補正前</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115" name="テキスト ボックス 114"/>
              <p:cNvSpPr txBox="1"/>
              <p:nvPr/>
            </p:nvSpPr>
            <p:spPr>
              <a:xfrm>
                <a:off x="5106018" y="6473294"/>
                <a:ext cx="1070843"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1" i="0" u="none" strike="noStrike" kern="0" cap="none" spc="0" normalizeH="0" baseline="0" noProof="0" dirty="0" smtClean="0">
                    <a:ln>
                      <a:noFill/>
                    </a:ln>
                    <a:solidFill>
                      <a:srgbClr val="FF0000"/>
                    </a:solidFill>
                    <a:effectLst/>
                    <a:uLnTx/>
                    <a:uFillTx/>
                    <a:latin typeface="メイリオ" pitchFamily="50" charset="-128"/>
                    <a:ea typeface="メイリオ" pitchFamily="50" charset="-128"/>
                    <a:cs typeface="メイリオ" pitchFamily="50" charset="-128"/>
                  </a:rPr>
                  <a:t>規定量超過分</a:t>
                </a:r>
                <a:endParaRPr kumimoji="1" lang="ja-JP" altLang="en-US" sz="1100" b="1" i="0" u="none" strike="noStrike" kern="0" cap="none" spc="0" normalizeH="0" baseline="0" noProof="0" dirty="0">
                  <a:ln>
                    <a:noFill/>
                  </a:ln>
                  <a:solidFill>
                    <a:srgbClr val="FF0000"/>
                  </a:solidFill>
                  <a:effectLst/>
                  <a:uLnTx/>
                  <a:uFillTx/>
                  <a:latin typeface="メイリオ" pitchFamily="50" charset="-128"/>
                  <a:ea typeface="メイリオ" pitchFamily="50" charset="-128"/>
                  <a:cs typeface="メイリオ" pitchFamily="50" charset="-128"/>
                </a:endParaRPr>
              </a:p>
            </p:txBody>
          </p:sp>
          <p:sp>
            <p:nvSpPr>
              <p:cNvPr id="116" name="下矢印 115"/>
              <p:cNvSpPr/>
              <p:nvPr/>
            </p:nvSpPr>
            <p:spPr>
              <a:xfrm rot="19769806">
                <a:off x="5311433" y="6698754"/>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grpSp>
        <p:cxnSp>
          <p:nvCxnSpPr>
            <p:cNvPr id="69" name="直線コネクタ 68"/>
            <p:cNvCxnSpPr/>
            <p:nvPr/>
          </p:nvCxnSpPr>
          <p:spPr>
            <a:xfrm flipV="1">
              <a:off x="5240174" y="7828674"/>
              <a:ext cx="3374261" cy="8067"/>
            </a:xfrm>
            <a:prstGeom prst="line">
              <a:avLst/>
            </a:prstGeom>
            <a:noFill/>
            <a:ln w="9525" cap="flat" cmpd="sng" algn="ctr">
              <a:solidFill>
                <a:sysClr val="windowText" lastClr="000000"/>
              </a:solidFill>
              <a:prstDash val="sysDash"/>
            </a:ln>
            <a:effectLst/>
          </p:spPr>
        </p:cxnSp>
        <p:grpSp>
          <p:nvGrpSpPr>
            <p:cNvPr id="70" name="グループ化 69"/>
            <p:cNvGrpSpPr/>
            <p:nvPr/>
          </p:nvGrpSpPr>
          <p:grpSpPr>
            <a:xfrm>
              <a:off x="7107793" y="6413179"/>
              <a:ext cx="1860533" cy="2786618"/>
              <a:chOff x="7107793" y="6413179"/>
              <a:chExt cx="1860533" cy="2786618"/>
            </a:xfrm>
          </p:grpSpPr>
          <p:sp>
            <p:nvSpPr>
              <p:cNvPr id="71" name="正方形/長方形 70"/>
              <p:cNvSpPr/>
              <p:nvPr/>
            </p:nvSpPr>
            <p:spPr>
              <a:xfrm>
                <a:off x="7284627" y="7011521"/>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2" name="テキスト ボックス 71"/>
              <p:cNvSpPr txBox="1"/>
              <p:nvPr/>
            </p:nvSpPr>
            <p:spPr>
              <a:xfrm>
                <a:off x="7108835" y="8522667"/>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右モータ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73" name="正方形/長方形 72"/>
              <p:cNvSpPr/>
              <p:nvPr/>
            </p:nvSpPr>
            <p:spPr>
              <a:xfrm>
                <a:off x="7320631" y="83317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4" name="正方形/長方形 73"/>
              <p:cNvSpPr/>
              <p:nvPr/>
            </p:nvSpPr>
            <p:spPr>
              <a:xfrm>
                <a:off x="7320631" y="8167340"/>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5" name="正方形/長方形 74"/>
              <p:cNvSpPr/>
              <p:nvPr/>
            </p:nvSpPr>
            <p:spPr>
              <a:xfrm>
                <a:off x="7320631" y="8002974"/>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6" name="正方形/長方形 75"/>
              <p:cNvSpPr/>
              <p:nvPr/>
            </p:nvSpPr>
            <p:spPr>
              <a:xfrm>
                <a:off x="7320631" y="7838608"/>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7" name="正方形/長方形 76"/>
              <p:cNvSpPr/>
              <p:nvPr/>
            </p:nvSpPr>
            <p:spPr>
              <a:xfrm>
                <a:off x="7320631" y="767994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8" name="正方形/長方形 77"/>
              <p:cNvSpPr/>
              <p:nvPr/>
            </p:nvSpPr>
            <p:spPr>
              <a:xfrm>
                <a:off x="7320631" y="752094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9" name="正方形/長方形 78"/>
              <p:cNvSpPr/>
              <p:nvPr/>
            </p:nvSpPr>
            <p:spPr>
              <a:xfrm>
                <a:off x="7320631" y="7356580"/>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0" name="正方形/長方形 79"/>
              <p:cNvSpPr/>
              <p:nvPr/>
            </p:nvSpPr>
            <p:spPr>
              <a:xfrm>
                <a:off x="7320631" y="7192214"/>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1" name="正方形/長方形 80"/>
              <p:cNvSpPr/>
              <p:nvPr/>
            </p:nvSpPr>
            <p:spPr>
              <a:xfrm>
                <a:off x="7320631" y="703248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2" name="正方形/長方形 81"/>
              <p:cNvSpPr/>
              <p:nvPr/>
            </p:nvSpPr>
            <p:spPr>
              <a:xfrm>
                <a:off x="7961883" y="7843333"/>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3" name="正方形/長方形 82"/>
              <p:cNvSpPr/>
              <p:nvPr/>
            </p:nvSpPr>
            <p:spPr>
              <a:xfrm>
                <a:off x="7961883" y="7998921"/>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4" name="正方形/長方形 83"/>
              <p:cNvSpPr/>
              <p:nvPr/>
            </p:nvSpPr>
            <p:spPr>
              <a:xfrm>
                <a:off x="7925879"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5" name="正方形/長方形 84"/>
              <p:cNvSpPr/>
              <p:nvPr/>
            </p:nvSpPr>
            <p:spPr>
              <a:xfrm>
                <a:off x="7961883"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6" name="正方形/長方形 85"/>
              <p:cNvSpPr/>
              <p:nvPr/>
            </p:nvSpPr>
            <p:spPr>
              <a:xfrm>
                <a:off x="7961883"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7" name="テキスト ボックス 86"/>
              <p:cNvSpPr txBox="1"/>
              <p:nvPr/>
            </p:nvSpPr>
            <p:spPr>
              <a:xfrm>
                <a:off x="7886452" y="8522667"/>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左</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88" name="テキスト ボックス 87"/>
              <p:cNvSpPr txBox="1"/>
              <p:nvPr/>
            </p:nvSpPr>
            <p:spPr>
              <a:xfrm>
                <a:off x="7457827" y="8922798"/>
                <a:ext cx="936104"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補正後</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89" name="テキスト ボックス 88"/>
              <p:cNvSpPr txBox="1"/>
              <p:nvPr/>
            </p:nvSpPr>
            <p:spPr>
              <a:xfrm>
                <a:off x="7107793" y="6413179"/>
                <a:ext cx="818086" cy="4308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100"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規定値内に補正</a:t>
                </a:r>
                <a:endParaRPr kumimoji="1" lang="ja-JP" altLang="en-US" sz="1100"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0" name="下矢印 89"/>
              <p:cNvSpPr/>
              <p:nvPr/>
            </p:nvSpPr>
            <p:spPr>
              <a:xfrm rot="19769806">
                <a:off x="7189159" y="6789310"/>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1" name="テキスト ボックス 90"/>
              <p:cNvSpPr txBox="1"/>
              <p:nvPr/>
            </p:nvSpPr>
            <p:spPr>
              <a:xfrm>
                <a:off x="7993536" y="7213180"/>
                <a:ext cx="974790" cy="4308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補正分を減少させる</a:t>
                </a:r>
                <a:endParaRPr kumimoji="1" lang="ja-JP" altLang="en-US" sz="1100"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2" name="下矢印 91"/>
              <p:cNvSpPr/>
              <p:nvPr/>
            </p:nvSpPr>
            <p:spPr>
              <a:xfrm rot="2394140">
                <a:off x="8330743" y="7577986"/>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grpSp>
      </p:grpSp>
      <p:sp>
        <p:nvSpPr>
          <p:cNvPr id="135" name="テキスト ボックス 134"/>
          <p:cNvSpPr txBox="1"/>
          <p:nvPr/>
        </p:nvSpPr>
        <p:spPr>
          <a:xfrm>
            <a:off x="9482529" y="3702783"/>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3"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9"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9"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9"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399"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車体仰角制御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3"/>
          </a:graphicData>
        </a:graphic>
      </p:graphicFrame>
      <p:sp>
        <p:nvSpPr>
          <p:cNvPr id="167" name="テキスト ボックス 166"/>
          <p:cNvSpPr txBox="1"/>
          <p:nvPr/>
        </p:nvSpPr>
        <p:spPr>
          <a:xfrm>
            <a:off x="9329490" y="5200198"/>
            <a:ext cx="4254748" cy="1061829"/>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階段の段差などを降りる衝撃で走行体の姿勢が</a:t>
            </a:r>
            <a:r>
              <a:rPr lang="ja-JP" altLang="en-US" sz="1050" dirty="0" smtClean="0">
                <a:latin typeface="メイリオ" pitchFamily="50" charset="-128"/>
                <a:ea typeface="メイリオ" pitchFamily="50" charset="-128"/>
                <a:cs typeface="メイリオ" pitchFamily="50" charset="-128"/>
              </a:rPr>
              <a:t>崩れ，ライン</a:t>
            </a:r>
            <a:r>
              <a:rPr lang="ja-JP" altLang="en-US" sz="1050" dirty="0" smtClean="0">
                <a:latin typeface="メイリオ" pitchFamily="50" charset="-128"/>
                <a:ea typeface="メイリオ" pitchFamily="50" charset="-128"/>
                <a:cs typeface="メイリオ" pitchFamily="50" charset="-128"/>
              </a:rPr>
              <a:t>を見失ってしまう</a:t>
            </a:r>
            <a:r>
              <a:rPr lang="ja-JP" altLang="en-US" sz="1050" dirty="0">
                <a:latin typeface="メイリオ" pitchFamily="50" charset="-128"/>
                <a:ea typeface="メイリオ" pitchFamily="50" charset="-128"/>
                <a:cs typeface="メイリオ" pitchFamily="50" charset="-128"/>
              </a:rPr>
              <a:t>こと</a:t>
            </a:r>
            <a:r>
              <a:rPr lang="ja-JP" altLang="en-US" sz="1050" dirty="0" smtClean="0">
                <a:latin typeface="メイリオ" pitchFamily="50" charset="-128"/>
                <a:ea typeface="メイリオ" pitchFamily="50" charset="-128"/>
                <a:cs typeface="メイリオ" pitchFamily="50" charset="-128"/>
              </a:rPr>
              <a:t>が頻繁に</a:t>
            </a:r>
            <a:r>
              <a:rPr lang="ja-JP" altLang="en-US" sz="1050" dirty="0" smtClean="0">
                <a:latin typeface="メイリオ" pitchFamily="50" charset="-128"/>
                <a:ea typeface="メイリオ" pitchFamily="50" charset="-128"/>
                <a:cs typeface="メイリオ" pitchFamily="50" charset="-128"/>
              </a:rPr>
              <a:t>ある．そこで，ライン</a:t>
            </a:r>
            <a:r>
              <a:rPr lang="ja-JP" altLang="en-US" sz="1050" dirty="0" smtClean="0">
                <a:latin typeface="メイリオ" pitchFamily="50" charset="-128"/>
                <a:ea typeface="メイリオ" pitchFamily="50" charset="-128"/>
                <a:cs typeface="メイリオ" pitchFamily="50" charset="-128"/>
              </a:rPr>
              <a:t>を探し出し復帰</a:t>
            </a:r>
            <a:r>
              <a:rPr lang="ja-JP" altLang="en-US" sz="1050" dirty="0">
                <a:latin typeface="メイリオ" pitchFamily="50" charset="-128"/>
                <a:ea typeface="メイリオ" pitchFamily="50" charset="-128"/>
                <a:cs typeface="メイリオ" pitchFamily="50" charset="-128"/>
              </a:rPr>
              <a:t>する</a:t>
            </a:r>
            <a:r>
              <a:rPr lang="ja-JP" altLang="en-US" sz="1050" dirty="0" smtClean="0">
                <a:latin typeface="メイリオ" pitchFamily="50" charset="-128"/>
                <a:ea typeface="メイリオ" pitchFamily="50" charset="-128"/>
                <a:cs typeface="メイリオ" pitchFamily="50" charset="-128"/>
              </a:rPr>
              <a:t>必要が</a:t>
            </a:r>
            <a:r>
              <a:rPr lang="ja-JP" altLang="en-US" sz="1050" dirty="0" smtClean="0">
                <a:latin typeface="メイリオ" pitchFamily="50" charset="-128"/>
                <a:ea typeface="メイリオ" pitchFamily="50" charset="-128"/>
                <a:cs typeface="メイリオ" pitchFamily="50" charset="-128"/>
              </a:rPr>
              <a:t>ある．しかし，難所</a:t>
            </a:r>
            <a:r>
              <a:rPr lang="ja-JP" altLang="en-US" sz="1050" dirty="0" smtClean="0">
                <a:latin typeface="メイリオ" pitchFamily="50" charset="-128"/>
                <a:ea typeface="メイリオ" pitchFamily="50" charset="-128"/>
                <a:cs typeface="メイリオ" pitchFamily="50" charset="-128"/>
              </a:rPr>
              <a:t>クリア後</a:t>
            </a:r>
            <a:r>
              <a:rPr lang="ja-JP" altLang="en-US" sz="1050" dirty="0">
                <a:latin typeface="メイリオ" pitchFamily="50" charset="-128"/>
                <a:ea typeface="メイリオ" pitchFamily="50" charset="-128"/>
                <a:cs typeface="メイリオ" pitchFamily="50" charset="-128"/>
              </a:rPr>
              <a:t>の走行</a:t>
            </a:r>
            <a:r>
              <a:rPr lang="ja-JP" altLang="en-US" sz="1050" dirty="0" smtClean="0">
                <a:latin typeface="メイリオ" pitchFamily="50" charset="-128"/>
                <a:ea typeface="メイリオ" pitchFamily="50" charset="-128"/>
                <a:cs typeface="メイリオ" pitchFamily="50" charset="-128"/>
              </a:rPr>
              <a:t>ログから自己位置推定するには誤差が多く意図しない動作をする可能性が</a:t>
            </a:r>
            <a:r>
              <a:rPr lang="ja-JP" altLang="en-US" sz="1050" dirty="0" smtClean="0">
                <a:latin typeface="メイリオ" pitchFamily="50" charset="-128"/>
                <a:ea typeface="メイリオ" pitchFamily="50" charset="-128"/>
                <a:cs typeface="メイリオ" pitchFamily="50" charset="-128"/>
              </a:rPr>
              <a:t>ある．自己</a:t>
            </a:r>
            <a:r>
              <a:rPr lang="ja-JP" altLang="en-US" sz="1050" dirty="0" smtClean="0">
                <a:latin typeface="メイリオ" pitchFamily="50" charset="-128"/>
                <a:ea typeface="メイリオ" pitchFamily="50" charset="-128"/>
                <a:cs typeface="メイリオ" pitchFamily="50" charset="-128"/>
              </a:rPr>
              <a:t>位置推定に頼らずラインの左右どちらに外れてしまっても復帰できるようにする必要が</a:t>
            </a:r>
            <a:r>
              <a:rPr lang="ja-JP" altLang="en-US" sz="1050" dirty="0" smtClean="0">
                <a:latin typeface="メイリオ" pitchFamily="50" charset="-128"/>
                <a:ea typeface="メイリオ" pitchFamily="50" charset="-128"/>
                <a:cs typeface="メイリオ" pitchFamily="50" charset="-128"/>
              </a:rPr>
              <a:t>ある．</a:t>
            </a:r>
            <a:endParaRPr kumimoji="1" lang="ja-JP" altLang="en-US" sz="1050" dirty="0">
              <a:latin typeface="メイリオ" pitchFamily="50" charset="-128"/>
              <a:ea typeface="メイリオ" pitchFamily="50" charset="-128"/>
              <a:cs typeface="メイリオ" pitchFamily="50" charset="-128"/>
            </a:endParaRPr>
          </a:p>
        </p:txBody>
      </p:sp>
      <p:sp>
        <p:nvSpPr>
          <p:cNvPr id="203" name="テキスト ボックス 202"/>
          <p:cNvSpPr txBox="1"/>
          <p:nvPr/>
        </p:nvSpPr>
        <p:spPr>
          <a:xfrm>
            <a:off x="781580" y="2640360"/>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3"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9" y="1848272"/>
            <a:ext cx="1285710" cy="551960"/>
          </a:xfrm>
          <a:prstGeom prst="wedgeRoundRectCallout">
            <a:avLst>
              <a:gd name="adj1" fmla="val 82211"/>
              <a:gd name="adj2" fmla="val -36275"/>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7" y="1699881"/>
            <a:ext cx="4086573"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1941" y="6558781"/>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6915" y="8167340"/>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90788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2" y="7907883"/>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3" y="6569174"/>
            <a:ext cx="1061045" cy="302022"/>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急激な角度変化で車体が転倒する危険が</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280659" y="7828235"/>
            <a:ext cx="1185022"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姿勢が</a:t>
            </a:r>
            <a:r>
              <a:rPr kumimoji="1" lang="ja-JP" altLang="en-US" sz="800" dirty="0" smtClean="0">
                <a:latin typeface="メイリオ" pitchFamily="50" charset="-128"/>
                <a:ea typeface="メイリオ" pitchFamily="50" charset="-128"/>
                <a:cs typeface="メイリオ" pitchFamily="50" charset="-128"/>
              </a:rPr>
              <a:t>低く，車体</a:t>
            </a:r>
            <a:r>
              <a:rPr kumimoji="1" lang="ja-JP" altLang="en-US" sz="800" dirty="0" smtClean="0">
                <a:latin typeface="メイリオ" pitchFamily="50" charset="-128"/>
                <a:ea typeface="メイリオ" pitchFamily="50" charset="-128"/>
                <a:cs typeface="メイリオ" pitchFamily="50" charset="-128"/>
              </a:rPr>
              <a:t>の重みで角度制御が不安定に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3" y="6943204"/>
            <a:ext cx="1152128"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急激な角度変化で角度が目標角度を突破している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236742"/>
            <a:ext cx="1125662"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511880" y="9253884"/>
            <a:ext cx="1199626" cy="29163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車体の重みにも耐えられる安定した制御が可能に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959428"/>
            <a:ext cx="1051210"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mc:Choice xmlns:a14="http://schemas.microsoft.com/office/drawing/2010/main"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8" name="テキスト ボックス 247"/>
              <p:cNvSpPr txBox="1"/>
              <p:nvPr/>
            </p:nvSpPr>
            <p:spPr>
              <a:xfrm>
                <a:off x="5143860" y="3679924"/>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9" name="テキスト ボックス 248"/>
              <p:cNvSpPr txBox="1"/>
              <p:nvPr/>
            </p:nvSpPr>
            <p:spPr>
              <a:xfrm>
                <a:off x="5143861"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9"/>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5" y="2352328"/>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5" y="2908096"/>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5" y="3514347"/>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1"/>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mc:Choice xmlns:a14="http://schemas.microsoft.com/office/drawing/2010/main" Requires="a14">
          <p:sp>
            <p:nvSpPr>
              <p:cNvPr id="254" name="正方形/長方形 253"/>
              <p:cNvSpPr/>
              <p:nvPr/>
            </p:nvSpPr>
            <p:spPr>
              <a:xfrm>
                <a:off x="7123041" y="4218380"/>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a:rPr lang="en-US" altLang="ja-JP" sz="1000" b="0" i="1" smtClean="0">
                          <a:latin typeface="Cambria Math"/>
                          <a:ea typeface="Cambria Math"/>
                        </a:rPr>
                        <m:t>:</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5" name="正方形/長方形 254"/>
              <p:cNvSpPr/>
              <p:nvPr/>
            </p:nvSpPr>
            <p:spPr>
              <a:xfrm>
                <a:off x="7123041" y="4434404"/>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6" name="テキスト ボックス 255"/>
              <p:cNvSpPr txBox="1"/>
              <p:nvPr/>
            </p:nvSpPr>
            <p:spPr>
              <a:xfrm>
                <a:off x="7123041"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2"/>
                <a:stretch>
                  <a:fillRect l="-25067" t="-175000" b="-25138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7" name="テキスト ボックス 256"/>
              <p:cNvSpPr txBox="1"/>
              <p:nvPr/>
            </p:nvSpPr>
            <p:spPr>
              <a:xfrm>
                <a:off x="7123041"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3"/>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5"/>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p:sp>
        <p:nvSpPr>
          <p:cNvPr id="1030" name="角丸四角形 1029"/>
          <p:cNvSpPr/>
          <p:nvPr/>
        </p:nvSpPr>
        <p:spPr>
          <a:xfrm>
            <a:off x="1468855" y="4296544"/>
            <a:ext cx="2752492" cy="306467"/>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182935" algn="ctr"/>
            <a:r>
              <a:rPr lang="ja-JP" altLang="en-US" sz="1200" dirty="0" smtClean="0">
                <a:latin typeface="+mn-ea"/>
              </a:rPr>
              <a:t>より柔軟なライントレース</a:t>
            </a:r>
            <a:r>
              <a:rPr lang="ja-JP" altLang="en-US" sz="1200" dirty="0">
                <a:latin typeface="+mn-ea"/>
              </a:rPr>
              <a:t>の実現．</a:t>
            </a:r>
            <a:endParaRPr lang="en-US" altLang="ja-JP" sz="1200" dirty="0">
              <a:latin typeface="+mn-ea"/>
            </a:endParaRPr>
          </a:p>
        </p:txBody>
      </p:sp>
      <mc:AlternateContent xmlns:mc="http://schemas.openxmlformats.org/markup-compatibility/2006">
        <mc:Choice xmlns:a14="http://schemas.microsoft.com/office/drawing/2010/main" Requires="a14">
          <p:sp>
            <p:nvSpPr>
              <p:cNvPr id="1031" name="正方形/長方形 1030"/>
              <p:cNvSpPr/>
              <p:nvPr/>
            </p:nvSpPr>
            <p:spPr>
              <a:xfrm>
                <a:off x="5020866" y="5200200"/>
                <a:ext cx="4295847" cy="900246"/>
              </a:xfrm>
              <a:prstGeom prst="rect">
                <a:avLst/>
              </a:prstGeom>
            </p:spPr>
            <p:txBody>
              <a:bodyPr wrap="square">
                <a:spAutoFit/>
              </a:bodyPr>
              <a:lstStyle/>
              <a:p>
                <a:r>
                  <a:rPr lang="ja-JP" altLang="en-US" sz="1050" dirty="0" smtClean="0">
                    <a:latin typeface="メイリオ" pitchFamily="50" charset="-128"/>
                    <a:ea typeface="メイリオ" pitchFamily="50" charset="-128"/>
                    <a:cs typeface="メイリオ" pitchFamily="50" charset="-128"/>
                  </a:rPr>
                  <a:t>ルックアップゲートを通過するためにはしっぽの角度を変化させ車体を傾け，通過後</a:t>
                </a:r>
                <a:r>
                  <a:rPr lang="ja-JP" altLang="en-US" sz="1050" dirty="0">
                    <a:latin typeface="メイリオ" pitchFamily="50" charset="-128"/>
                    <a:ea typeface="メイリオ" pitchFamily="50" charset="-128"/>
                    <a:cs typeface="メイリオ" pitchFamily="50" charset="-128"/>
                  </a:rPr>
                  <a:t>に元の角度に戻す必要が</a:t>
                </a:r>
                <a:r>
                  <a:rPr lang="ja-JP" altLang="en-US" sz="1050" dirty="0" smtClean="0">
                    <a:latin typeface="メイリオ" pitchFamily="50" charset="-128"/>
                    <a:ea typeface="メイリオ" pitchFamily="50" charset="-128"/>
                    <a:cs typeface="メイリオ" pitchFamily="50" charset="-128"/>
                  </a:rPr>
                  <a:t>ある．しかし，しっぽ</a:t>
                </a:r>
                <a:r>
                  <a:rPr lang="ja-JP" altLang="en-US" sz="1050" dirty="0">
                    <a:latin typeface="メイリオ" pitchFamily="50" charset="-128"/>
                    <a:ea typeface="メイリオ" pitchFamily="50" charset="-128"/>
                    <a:cs typeface="メイリオ" pitchFamily="50" charset="-128"/>
                  </a:rPr>
                  <a:t>の角度の急激な変化に</a:t>
                </a:r>
                <a:r>
                  <a:rPr lang="ja-JP" altLang="en-US" sz="1050" dirty="0" smtClean="0">
                    <a:latin typeface="メイリオ" pitchFamily="50" charset="-128"/>
                    <a:ea typeface="メイリオ" pitchFamily="50" charset="-128"/>
                    <a:cs typeface="メイリオ" pitchFamily="50" charset="-128"/>
                  </a:rPr>
                  <a:t>よって車体</a:t>
                </a:r>
                <a:r>
                  <a:rPr lang="ja-JP" altLang="en-US" sz="1050" dirty="0">
                    <a:latin typeface="メイリオ" pitchFamily="50" charset="-128"/>
                    <a:ea typeface="メイリオ" pitchFamily="50" charset="-128"/>
                    <a:cs typeface="メイリオ" pitchFamily="50" charset="-128"/>
                  </a:rPr>
                  <a:t>が倒れてしまうなどの問題が</a:t>
                </a:r>
                <a:r>
                  <a:rPr lang="ja-JP" altLang="en-US" sz="1050" dirty="0" smtClean="0">
                    <a:latin typeface="メイリオ" pitchFamily="50" charset="-128"/>
                    <a:ea typeface="メイリオ" pitchFamily="50" charset="-128"/>
                    <a:cs typeface="メイリオ" pitchFamily="50" charset="-128"/>
                  </a:rPr>
                  <a:t>あった．</a:t>
                </a:r>
                <a:r>
                  <a:rPr lang="ja-JP" altLang="en-US" sz="1050" dirty="0">
                    <a:latin typeface="メイリオ" pitchFamily="50" charset="-128"/>
                    <a:ea typeface="メイリオ" pitchFamily="50" charset="-128"/>
                    <a:cs typeface="メイリオ" pitchFamily="50" charset="-128"/>
                  </a:rPr>
                  <a:t>　</a:t>
                </a:r>
              </a:p>
              <a:p>
                <a:r>
                  <a:rPr lang="ja-JP" altLang="en-US" sz="1050" dirty="0" smtClean="0">
                    <a:latin typeface="メイリオ" pitchFamily="50" charset="-128"/>
                    <a:ea typeface="メイリオ" pitchFamily="50" charset="-128"/>
                    <a:cs typeface="メイリオ" pitchFamily="50" charset="-128"/>
                  </a:rPr>
                  <a:t>そこで，</a:t>
                </a:r>
                <a:r>
                  <a:rPr lang="ja-JP" altLang="en-US" sz="1050" u="sng" dirty="0" smtClean="0">
                    <a:latin typeface="メイリオ" pitchFamily="50" charset="-128"/>
                    <a:ea typeface="メイリオ" pitchFamily="50" charset="-128"/>
                    <a:cs typeface="メイリオ" pitchFamily="50" charset="-128"/>
                  </a:rPr>
                  <a:t>しっぽ</a:t>
                </a:r>
                <a:r>
                  <a:rPr lang="ja-JP" altLang="en-US" sz="1050" u="sng" dirty="0">
                    <a:latin typeface="メイリオ" pitchFamily="50" charset="-128"/>
                    <a:ea typeface="メイリオ" pitchFamily="50" charset="-128"/>
                    <a:cs typeface="メイリオ" pitchFamily="50" charset="-128"/>
                  </a:rPr>
                  <a:t>制御の目標角度自体を最終的な目標角度に達する</a:t>
                </a:r>
                <a:r>
                  <a:rPr lang="ja-JP" altLang="en-US" sz="1050" u="sng" dirty="0" smtClean="0">
                    <a:latin typeface="メイリオ" pitchFamily="50" charset="-128"/>
                    <a:ea typeface="メイリオ" pitchFamily="50" charset="-128"/>
                    <a:cs typeface="メイリオ" pitchFamily="50" charset="-128"/>
                  </a:rPr>
                  <a:t>まで，</a:t>
                </a:r>
                <a14:m>
                  <m:oMath xmlns:m="http://schemas.openxmlformats.org/officeDocument/2006/math">
                    <m:r>
                      <a:rPr lang="en-US" altLang="ja-JP" sz="1050" b="0" i="0" u="sng" smtClean="0">
                        <a:latin typeface="Cambria Math"/>
                        <a:ea typeface="Cambria Math"/>
                        <a:cs typeface="メイリオ" pitchFamily="50" charset="-128"/>
                      </a:rPr>
                      <m:t>1</m:t>
                    </m:r>
                    <m:r>
                      <a:rPr lang="en-US" altLang="ja-JP" sz="1050" i="1" u="sng" smtClean="0">
                        <a:latin typeface="Cambria Math"/>
                        <a:ea typeface="Cambria Math"/>
                        <a:cs typeface="メイリオ" pitchFamily="50" charset="-128"/>
                      </a:rPr>
                      <m:t>°</m:t>
                    </m:r>
                  </m:oMath>
                </a14:m>
                <a:r>
                  <a:rPr lang="ja-JP" altLang="en-US" sz="1050" u="sng" dirty="0" smtClean="0">
                    <a:latin typeface="メイリオ" pitchFamily="50" charset="-128"/>
                    <a:ea typeface="メイリオ" pitchFamily="50" charset="-128"/>
                    <a:cs typeface="メイリオ" pitchFamily="50" charset="-128"/>
                  </a:rPr>
                  <a:t>ずつ</a:t>
                </a:r>
                <a:r>
                  <a:rPr lang="ja-JP" altLang="en-US" sz="1050" u="sng" dirty="0">
                    <a:latin typeface="メイリオ" pitchFamily="50" charset="-128"/>
                    <a:ea typeface="メイリオ" pitchFamily="50" charset="-128"/>
                    <a:cs typeface="メイリオ" pitchFamily="50" charset="-128"/>
                  </a:rPr>
                  <a:t>変化させる</a:t>
                </a:r>
                <a:r>
                  <a:rPr lang="ja-JP" altLang="en-US" sz="1050" dirty="0" smtClean="0">
                    <a:latin typeface="メイリオ" pitchFamily="50" charset="-128"/>
                    <a:ea typeface="メイリオ" pitchFamily="50" charset="-128"/>
                    <a:cs typeface="メイリオ" pitchFamily="50" charset="-128"/>
                  </a:rPr>
                  <a:t>ことで，急激</a:t>
                </a:r>
                <a:r>
                  <a:rPr lang="ja-JP" altLang="en-US" sz="1050" dirty="0">
                    <a:latin typeface="メイリオ" pitchFamily="50" charset="-128"/>
                    <a:ea typeface="メイリオ" pitchFamily="50" charset="-128"/>
                    <a:cs typeface="メイリオ" pitchFamily="50" charset="-128"/>
                  </a:rPr>
                  <a:t>な角度の変化を</a:t>
                </a:r>
                <a:r>
                  <a:rPr lang="ja-JP" altLang="en-US" sz="1050" dirty="0" smtClean="0">
                    <a:latin typeface="メイリオ" pitchFamily="50" charset="-128"/>
                    <a:ea typeface="メイリオ" pitchFamily="50" charset="-128"/>
                    <a:cs typeface="メイリオ" pitchFamily="50" charset="-128"/>
                  </a:rPr>
                  <a:t>抑える．</a:t>
                </a:r>
                <a:endParaRPr lang="en-US" altLang="ja-JP" sz="1050" dirty="0">
                  <a:latin typeface="メイリオ" pitchFamily="50" charset="-128"/>
                  <a:ea typeface="メイリオ" pitchFamily="50" charset="-128"/>
                  <a:cs typeface="メイリオ" pitchFamily="50" charset="-128"/>
                </a:endParaRPr>
              </a:p>
            </p:txBody>
          </p:sp>
        </mc:Choice>
        <mc:Fallback>
          <p:sp>
            <p:nvSpPr>
              <p:cNvPr id="1031" name="正方形/長方形 1030"/>
              <p:cNvSpPr>
                <a:spLocks noRot="1" noChangeAspect="1" noMove="1" noResize="1" noEditPoints="1" noAdjustHandles="1" noChangeArrowheads="1" noChangeShapeType="1" noTextEdit="1"/>
              </p:cNvSpPr>
              <p:nvPr/>
            </p:nvSpPr>
            <p:spPr>
              <a:xfrm>
                <a:off x="5020866" y="5200200"/>
                <a:ext cx="4295847" cy="900246"/>
              </a:xfrm>
              <a:prstGeom prst="rect">
                <a:avLst/>
              </a:prstGeom>
              <a:blipFill rotWithShape="1">
                <a:blip r:embed="rId14"/>
                <a:stretch>
                  <a:fillRect r="-426" b="-3378"/>
                </a:stretch>
              </a:blipFill>
            </p:spPr>
            <p:txBody>
              <a:bodyPr/>
              <a:lstStyle/>
              <a:p>
                <a:r>
                  <a:rPr lang="ja-JP" altLang="en-US">
                    <a:noFill/>
                  </a:rPr>
                  <a:t> </a:t>
                </a:r>
              </a:p>
            </p:txBody>
          </p:sp>
        </mc:Fallback>
      </mc:AlternateContent>
      <p:grpSp>
        <p:nvGrpSpPr>
          <p:cNvPr id="266" name="グループ化 265"/>
          <p:cNvGrpSpPr/>
          <p:nvPr/>
        </p:nvGrpSpPr>
        <p:grpSpPr>
          <a:xfrm>
            <a:off x="9492593" y="6317666"/>
            <a:ext cx="3791076" cy="3038773"/>
            <a:chOff x="8752908" y="6173298"/>
            <a:chExt cx="3791076" cy="3038773"/>
          </a:xfrm>
        </p:grpSpPr>
        <p:pic>
          <p:nvPicPr>
            <p:cNvPr id="267"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06896" y="7627702"/>
              <a:ext cx="1264840" cy="115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8" name="円弧 267"/>
            <p:cNvSpPr/>
            <p:nvPr/>
          </p:nvSpPr>
          <p:spPr>
            <a:xfrm rot="16200000">
              <a:off x="9695634" y="8054857"/>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269"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772775" y="7679181"/>
              <a:ext cx="1239150"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 name="円/楕円 269"/>
            <p:cNvSpPr/>
            <p:nvPr/>
          </p:nvSpPr>
          <p:spPr>
            <a:xfrm>
              <a:off x="11696164" y="8594137"/>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0874281" y="8297671"/>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059816">
              <a:off x="10925696" y="8247549"/>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a:stCxn id="272" idx="2"/>
            </p:cNvCxnSpPr>
            <p:nvPr/>
          </p:nvCxnSpPr>
          <p:spPr>
            <a:xfrm flipH="1" flipV="1">
              <a:off x="11466293" y="8054311"/>
              <a:ext cx="230232"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1446086" y="7781052"/>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9595300" y="8428515"/>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8752908" y="8129964"/>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8790757" y="8062619"/>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9808164" y="7936672"/>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9" name="テキスト ボックス 278"/>
            <p:cNvSpPr txBox="1"/>
            <p:nvPr/>
          </p:nvSpPr>
          <p:spPr>
            <a:xfrm>
              <a:off x="8789856" y="8877902"/>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0" name="テキスト ボックス 279"/>
            <p:cNvSpPr txBox="1"/>
            <p:nvPr/>
          </p:nvSpPr>
          <p:spPr>
            <a:xfrm>
              <a:off x="9293964" y="8260551"/>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1446620" y="8532042"/>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9334055" y="7888098"/>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068007" y="8024479"/>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1547577" y="8053667"/>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9756217" y="7948410"/>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1379505" y="7687925"/>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9595300" y="8920346"/>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88" name="テキスト ボックス 287"/>
            <p:cNvSpPr txBox="1"/>
            <p:nvPr/>
          </p:nvSpPr>
          <p:spPr>
            <a:xfrm>
              <a:off x="8818971" y="6179712"/>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0686567" y="6173298"/>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8927473" y="6453920"/>
              <a:ext cx="1758011" cy="1084912"/>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　左へ旋回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　ライン</a:t>
              </a:r>
              <a:r>
                <a:rPr lang="ja-JP" altLang="en-US" sz="1050" dirty="0">
                  <a:latin typeface="メイリオ" pitchFamily="50" charset="-128"/>
                  <a:ea typeface="メイリオ" pitchFamily="50" charset="-128"/>
                  <a:cs typeface="メイリオ" pitchFamily="50" charset="-128"/>
                </a:rPr>
                <a:t>は左側</a:t>
              </a:r>
              <a:r>
                <a:rPr lang="ja-JP" altLang="en-US" sz="1050" dirty="0" smtClean="0">
                  <a:latin typeface="メイリオ" pitchFamily="50" charset="-128"/>
                  <a:ea typeface="メイリオ" pitchFamily="50" charset="-128"/>
                  <a:cs typeface="メイリオ" pitchFamily="50" charset="-128"/>
                </a:rPr>
                <a:t>には</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ない</a:t>
              </a:r>
              <a:r>
                <a:rPr lang="ja-JP" altLang="en-US" sz="1050" dirty="0" smtClean="0">
                  <a:latin typeface="メイリオ" pitchFamily="50" charset="-128"/>
                  <a:ea typeface="メイリオ" pitchFamily="50" charset="-128"/>
                  <a:cs typeface="メイリオ" pitchFamily="50" charset="-128"/>
                </a:rPr>
                <a:t>と判断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　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　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9756217" y="8185446"/>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0658305" y="6424822"/>
              <a:ext cx="1885679"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　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し光センサの値からラインが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　</a:t>
              </a:r>
              <a:r>
                <a:rPr lang="ja-JP" altLang="en-US" sz="1050" dirty="0">
                  <a:latin typeface="メイリオ" pitchFamily="50" charset="-128"/>
                  <a:ea typeface="メイリオ" pitchFamily="50" charset="-128"/>
                  <a:cs typeface="メイリオ" pitchFamily="50" charset="-128"/>
                </a:rPr>
                <a:t>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　ラインに向かって直進</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　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grpSp>
      <p:sp>
        <p:nvSpPr>
          <p:cNvPr id="1037" name="正方形/長方形 1036"/>
          <p:cNvSpPr/>
          <p:nvPr/>
        </p:nvSpPr>
        <p:spPr>
          <a:xfrm>
            <a:off x="797174" y="3362308"/>
            <a:ext cx="4095853" cy="900246"/>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smtClean="0">
                <a:latin typeface="+mn-ea"/>
              </a:rPr>
              <a:t>PID</a:t>
            </a:r>
            <a:r>
              <a:rPr lang="ja-JP" altLang="en-US" sz="1050" dirty="0" smtClean="0">
                <a:latin typeface="+mn-ea"/>
              </a:rPr>
              <a:t>制御と</a:t>
            </a:r>
            <a:r>
              <a:rPr lang="ja-JP" altLang="en-US" sz="1050" dirty="0">
                <a:latin typeface="+mn-ea"/>
              </a:rPr>
              <a:t>組み合わせた</a:t>
            </a:r>
            <a:r>
              <a:rPr lang="ja-JP" altLang="en-US" sz="1050" u="sng" dirty="0">
                <a:latin typeface="+mn-ea"/>
              </a:rPr>
              <a:t>ハイブリッド</a:t>
            </a:r>
            <a:r>
              <a:rPr lang="en-US" altLang="ja-JP" sz="1050" u="sng" dirty="0" smtClean="0">
                <a:latin typeface="+mn-ea"/>
              </a:rPr>
              <a:t>PID</a:t>
            </a:r>
            <a:r>
              <a:rPr lang="ja-JP" altLang="en-US" sz="1050" u="sng" dirty="0" smtClean="0">
                <a:latin typeface="+mn-ea"/>
              </a:rPr>
              <a:t>制御</a:t>
            </a:r>
            <a:r>
              <a:rPr lang="ja-JP" altLang="en-US" sz="1050" dirty="0" smtClean="0">
                <a:latin typeface="+mn-ea"/>
              </a:rPr>
              <a:t>を</a:t>
            </a:r>
            <a:r>
              <a:rPr lang="ja-JP" altLang="en-US" sz="1050" dirty="0">
                <a:latin typeface="+mn-ea"/>
              </a:rPr>
              <a:t>実装．</a:t>
            </a:r>
            <a:endParaRPr lang="en-US" altLang="ja-JP" sz="1050" dirty="0">
              <a:latin typeface="+mn-ea"/>
            </a:endParaRPr>
          </a:p>
        </p:txBody>
      </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3360</TotalTime>
  <Words>1537</Words>
  <Application>Microsoft Office PowerPoint</Application>
  <PresentationFormat>ユーザー設定</PresentationFormat>
  <Paragraphs>261</Paragraphs>
  <Slides>6</Slides>
  <Notes>1</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PowerPoint プレゼンテーション</vt:lpstr>
      <vt:lpstr>■ 要求分析</vt:lpstr>
      <vt:lpstr>■ 構造</vt:lpstr>
      <vt:lpstr>■ 振る舞い</vt:lpstr>
      <vt:lpstr>■ 走行戦略</vt:lpstr>
      <vt:lpstr>■ 要素技術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Osamu</cp:lastModifiedBy>
  <cp:revision>108</cp:revision>
  <cp:lastPrinted>2012-09-07T00:42:03Z</cp:lastPrinted>
  <dcterms:created xsi:type="dcterms:W3CDTF">2012-09-03T09:45:52Z</dcterms:created>
  <dcterms:modified xsi:type="dcterms:W3CDTF">2012-09-08T01:57:39Z</dcterms:modified>
</cp:coreProperties>
</file>