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2"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varScale="1">
        <p:scale>
          <a:sx n="52" d="100"/>
          <a:sy n="52" d="100"/>
        </p:scale>
        <p:origin x="-1650" y="-90"/>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Lee\Documents\GitHub\e-konbu\osmlog\outcourse\outcourse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3"/>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12125824"/>
        <c:axId val="112127360"/>
      </c:lineChart>
      <c:catAx>
        <c:axId val="112125824"/>
        <c:scaling>
          <c:orientation val="minMax"/>
        </c:scaling>
        <c:delete val="1"/>
        <c:axPos val="b"/>
        <c:majorTickMark val="out"/>
        <c:minorTickMark val="none"/>
        <c:tickLblPos val="nextTo"/>
        <c:crossAx val="112127360"/>
        <c:crosses val="autoZero"/>
        <c:auto val="1"/>
        <c:lblAlgn val="ctr"/>
        <c:lblOffset val="100"/>
        <c:noMultiLvlLbl val="0"/>
      </c:catAx>
      <c:valAx>
        <c:axId val="112127360"/>
        <c:scaling>
          <c:orientation val="minMax"/>
        </c:scaling>
        <c:delete val="0"/>
        <c:axPos val="l"/>
        <c:majorGridlines/>
        <c:numFmt formatCode="General" sourceLinked="1"/>
        <c:majorTickMark val="out"/>
        <c:minorTickMark val="none"/>
        <c:tickLblPos val="nextTo"/>
        <c:crossAx val="112125824"/>
        <c:crosses val="autoZero"/>
        <c:crossBetween val="between"/>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50690432"/>
        <c:axId val="150712704"/>
      </c:scatterChart>
      <c:valAx>
        <c:axId val="150690432"/>
        <c:scaling>
          <c:orientation val="minMax"/>
        </c:scaling>
        <c:delete val="1"/>
        <c:axPos val="b"/>
        <c:numFmt formatCode="General" sourceLinked="1"/>
        <c:majorTickMark val="out"/>
        <c:minorTickMark val="none"/>
        <c:tickLblPos val="nextTo"/>
        <c:crossAx val="150712704"/>
        <c:crosses val="autoZero"/>
        <c:crossBetween val="midCat"/>
      </c:valAx>
      <c:valAx>
        <c:axId val="150712704"/>
        <c:scaling>
          <c:orientation val="minMax"/>
        </c:scaling>
        <c:delete val="1"/>
        <c:axPos val="l"/>
        <c:numFmt formatCode="General" sourceLinked="1"/>
        <c:majorTickMark val="out"/>
        <c:minorTickMark val="none"/>
        <c:tickLblPos val="nextTo"/>
        <c:crossAx val="150690432"/>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0.145</cdr:x>
      <cdr:y>0.74666</cdr:y>
    </cdr:from>
    <cdr:to>
      <cdr:x>0.86612</cdr:x>
      <cdr:y>0.93519</cdr:y>
    </cdr:to>
    <cdr:sp macro="" textlink="">
      <cdr:nvSpPr>
        <cdr:cNvPr id="2" name="テキスト ボックス 5"/>
        <cdr:cNvSpPr txBox="1"/>
      </cdr:nvSpPr>
      <cdr:spPr>
        <a:xfrm xmlns:a="http://schemas.openxmlformats.org/drawingml/2006/main">
          <a:off x="386334" y="1421229"/>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HGP創英角ﾎﾟｯﾌﾟ体" pitchFamily="50" charset="-128"/>
              <a:ea typeface="HGP創英角ﾎﾟｯﾌﾟ体" pitchFamily="50" charset="-128"/>
            </a:rPr>
            <a:t>マーカー前後の輝度値変化</a:t>
          </a:r>
        </a:p>
      </cdr:txBody>
    </cdr:sp>
  </cdr:relSizeAnchor>
  <cdr:relSizeAnchor xmlns:cdr="http://schemas.openxmlformats.org/drawingml/2006/chartDrawing">
    <cdr:from>
      <cdr:x>0.12369</cdr:x>
      <cdr:y>0.01347</cdr:y>
    </cdr:from>
    <cdr:to>
      <cdr:x>0.54054</cdr:x>
      <cdr:y>0.23515</cdr:y>
    </cdr:to>
    <cdr:sp macro="" textlink="">
      <cdr:nvSpPr>
        <cdr:cNvPr id="6" name="円形吹き出し 5"/>
        <cdr:cNvSpPr/>
      </cdr:nvSpPr>
      <cdr:spPr>
        <a:xfrm xmlns:a="http://schemas.openxmlformats.org/drawingml/2006/main">
          <a:off x="329554" y="25631"/>
          <a:ext cx="1110605" cy="421953"/>
        </a:xfrm>
        <a:prstGeom xmlns:a="http://schemas.openxmlformats.org/drawingml/2006/main" prst="wedgeEllipseCallout">
          <a:avLst>
            <a:gd name="adj1" fmla="val 53626"/>
            <a:gd name="adj2" fmla="val 34629"/>
          </a:avLst>
        </a:prstGeom>
        <a:solidFill xmlns:a="http://schemas.openxmlformats.org/drawingml/2006/main">
          <a:schemeClr val="accent6">
            <a:lumMod val="20000"/>
            <a:lumOff val="80000"/>
          </a:schemeClr>
        </a:solidFill>
        <a:ln xmlns:a="http://schemas.openxmlformats.org/drawingml/2006/main">
          <a:solidFill>
            <a:schemeClr val="accent6"/>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a:latin typeface="HGP創英角ﾎﾟｯﾌﾟ体" pitchFamily="50" charset="-128"/>
              <a:ea typeface="HGP創英角ﾎﾟｯﾌﾟ体" pitchFamily="50" charset="-128"/>
            </a:rPr>
            <a:t>マーカー！</a:t>
          </a:r>
          <a:endParaRPr lang="ja-JP" sz="1000" dirty="0">
            <a:latin typeface="HGP創英角ﾎﾟｯﾌﾟ体" pitchFamily="50" charset="-128"/>
            <a:ea typeface="HGP創英角ﾎﾟｯﾌﾟ体" pitchFamily="50" charset="-128"/>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drawings/drawing2.xml><?xml version="1.0" encoding="utf-8"?>
<c:userShapes xmlns:c="http://schemas.openxmlformats.org/drawingml/2006/chart">
  <cdr:relSizeAnchor xmlns:cdr="http://schemas.openxmlformats.org/drawingml/2006/chartDrawing">
    <cdr:from>
      <cdr:x>0.14226</cdr:x>
      <cdr:y>0.7313</cdr:y>
    </cdr:from>
    <cdr:to>
      <cdr:x>0.92009</cdr:x>
      <cdr:y>0.99151</cdr:y>
    </cdr:to>
    <cdr:sp macro="" textlink="">
      <cdr:nvSpPr>
        <cdr:cNvPr id="2" name="テキスト ボックス 1"/>
        <cdr:cNvSpPr txBox="1"/>
      </cdr:nvSpPr>
      <cdr:spPr>
        <a:xfrm xmlns:a="http://schemas.openxmlformats.org/drawingml/2006/main">
          <a:off x="470399" y="1418112"/>
          <a:ext cx="2572017" cy="50458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ja-JP" altLang="en-US" sz="1100" dirty="0" smtClean="0">
              <a:latin typeface="HGS創英角ﾎﾟｯﾌﾟ体" pitchFamily="50" charset="-128"/>
              <a:ea typeface="HGS創英角ﾎﾟｯﾌﾟ体" pitchFamily="50" charset="-128"/>
            </a:rPr>
            <a:t>走行ログ：走行体座標</a:t>
          </a:r>
          <a:endParaRPr lang="en-US" altLang="ja-JP" sz="1100" dirty="0" smtClean="0">
            <a:latin typeface="HGS創英角ﾎﾟｯﾌﾟ体" pitchFamily="50" charset="-128"/>
            <a:ea typeface="HGS創英角ﾎﾟｯﾌﾟ体" pitchFamily="50" charset="-128"/>
          </a:endParaRPr>
        </a:p>
        <a:p xmlns:a="http://schemas.openxmlformats.org/drawingml/2006/main">
          <a:r>
            <a:rPr lang="ja-JP" altLang="en-US" sz="1100" dirty="0" smtClean="0">
              <a:latin typeface="HGS創英角ﾎﾟｯﾌﾟ体" pitchFamily="50" charset="-128"/>
              <a:ea typeface="HGS創英角ﾎﾟｯﾌﾟ体" pitchFamily="50" charset="-128"/>
            </a:rPr>
            <a:t>アウトコース</a:t>
          </a:r>
          <a:r>
            <a:rPr lang="ja-JP" altLang="en-US" dirty="0">
              <a:latin typeface="HGS創英角ﾎﾟｯﾌﾟ体" pitchFamily="50" charset="-128"/>
              <a:ea typeface="HGS創英角ﾎﾟｯﾌﾟ体" pitchFamily="50" charset="-128"/>
            </a:rPr>
            <a:t>　</a:t>
          </a:r>
          <a:r>
            <a:rPr lang="ja-JP" altLang="en-US" dirty="0" smtClean="0">
              <a:latin typeface="HGS創英角ﾎﾟｯﾌﾟ体" pitchFamily="50" charset="-128"/>
              <a:ea typeface="HGS創英角ﾎﾟｯﾌﾟ体" pitchFamily="50" charset="-128"/>
            </a:rPr>
            <a:t>ベーシック・ステージ</a:t>
          </a:r>
          <a:endParaRPr lang="ja-JP" altLang="en-US" sz="1100" dirty="0">
            <a:latin typeface="HGS創英角ﾎﾟｯﾌﾟ体" pitchFamily="50" charset="-128"/>
            <a:ea typeface="HGS創英角ﾎﾟｯﾌﾟ体"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2012/9/8</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0"/>
          <p:cNvSpPr>
            <a:spLocks noChangeArrowheads="1"/>
          </p:cNvSpPr>
          <p:nvPr/>
        </p:nvSpPr>
        <p:spPr bwMode="auto">
          <a:xfrm flipH="1" flipV="1">
            <a:off x="6886501" y="1295970"/>
            <a:ext cx="6586537" cy="8185150"/>
          </a:xfrm>
          <a:prstGeom prst="verticalScroll">
            <a:avLst>
              <a:gd name="adj" fmla="val 2583"/>
            </a:avLst>
          </a:prstGeom>
          <a:solidFill>
            <a:schemeClr val="bg1"/>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8" name="AutoShape 11"/>
          <p:cNvSpPr>
            <a:spLocks noChangeArrowheads="1"/>
          </p:cNvSpPr>
          <p:nvPr/>
        </p:nvSpPr>
        <p:spPr bwMode="auto">
          <a:xfrm flipH="1" flipV="1">
            <a:off x="671439" y="1295970"/>
            <a:ext cx="6400800" cy="8185150"/>
          </a:xfrm>
          <a:prstGeom prst="verticalScroll">
            <a:avLst>
              <a:gd name="adj" fmla="val 2741"/>
            </a:avLst>
          </a:prstGeom>
          <a:solidFill>
            <a:schemeClr val="bg1"/>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46" y="7670854"/>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300" b="1" dirty="0"/>
              <a:t>☆モデルの概要</a:t>
            </a:r>
          </a:p>
          <a:p>
            <a:pPr marL="481013" indent="-481013" defTabSz="1279525">
              <a:lnSpc>
                <a:spcPct val="80000"/>
              </a:lnSpc>
              <a:spcBef>
                <a:spcPct val="20000"/>
              </a:spcBef>
            </a:pPr>
            <a:r>
              <a:rPr lang="ja-JP" altLang="en-US" sz="2300" dirty="0"/>
              <a:t>	</a:t>
            </a:r>
            <a:r>
              <a:rPr lang="ja-JP" altLang="en-US" sz="1900" dirty="0"/>
              <a:t>（作成したモデルの構成や読み解き方、記述の特徴などを記入　</a:t>
            </a:r>
            <a:r>
              <a:rPr lang="en-US" altLang="ja-JP" sz="1900" dirty="0"/>
              <a:t>※</a:t>
            </a:r>
            <a:r>
              <a:rPr lang="ja-JP" altLang="en-US" sz="1900" dirty="0"/>
              <a:t>モデルの書き方に関する説明として使用してください）</a:t>
            </a:r>
            <a:endParaRPr lang="en-US" altLang="ja-JP" sz="19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300" b="1" dirty="0"/>
              <a:t>☆設計思想</a:t>
            </a:r>
            <a:endParaRPr lang="en-US" altLang="ja-JP" sz="2300" b="1" dirty="0"/>
          </a:p>
          <a:p>
            <a:pPr marL="481013" indent="-481013" defTabSz="1279525">
              <a:lnSpc>
                <a:spcPct val="80000"/>
              </a:lnSpc>
              <a:spcBef>
                <a:spcPct val="20000"/>
              </a:spcBef>
            </a:pPr>
            <a:r>
              <a:rPr lang="en-US" altLang="ja-JP" sz="2300" b="1" dirty="0"/>
              <a:t>	</a:t>
            </a:r>
            <a:r>
              <a:rPr lang="ja-JP" altLang="en-US" sz="2300" b="1" dirty="0"/>
              <a:t>モデルの再利用性の向上、メッセージの流れをわかりやすくするために役割を明確にしたパッケージに分割することにより、設計に一貫性を持たせました。</a:t>
            </a:r>
            <a:r>
              <a:rPr lang="en-US" altLang="ja-JP" sz="2300" b="1" dirty="0"/>
              <a:t/>
            </a:r>
            <a:br>
              <a:rPr lang="en-US" altLang="ja-JP" sz="2300" b="1" dirty="0"/>
            </a:br>
            <a:r>
              <a:rPr lang="ja-JP" altLang="en-US" sz="2300" b="1" dirty="0"/>
              <a:t>ロボットは要は目標値を制御！だから我々は目標値生成の流れに注力した。目標値から制御量への生成は、ひとつのパッケージにまかせた。</a:t>
            </a:r>
          </a:p>
          <a:p>
            <a:pPr marL="481013" indent="-481013" defTabSz="1279525">
              <a:lnSpc>
                <a:spcPct val="80000"/>
              </a:lnSpc>
              <a:spcBef>
                <a:spcPct val="20000"/>
              </a:spcBef>
            </a:pPr>
            <a:r>
              <a:rPr lang="ja-JP" altLang="en-US" sz="2300" dirty="0"/>
              <a:t>	</a:t>
            </a:r>
            <a:r>
              <a:rPr lang="ja-JP" altLang="en-US" sz="1900" dirty="0"/>
              <a:t>（採用したアーキテクチャの特徴や、設計上工夫した点などについて記入　</a:t>
            </a:r>
            <a:r>
              <a:rPr lang="en-US" altLang="ja-JP" sz="1900" dirty="0"/>
              <a:t>※</a:t>
            </a:r>
            <a:r>
              <a:rPr lang="ja-JP" altLang="en-US" sz="1900" dirty="0"/>
              <a:t>モデルの内容に関する説明として使用してください） ）</a:t>
            </a:r>
            <a:endParaRPr lang="en-US" altLang="ja-JP" sz="19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300" b="1" dirty="0"/>
              <a:t>☆モデルのここに注目！</a:t>
            </a:r>
          </a:p>
          <a:p>
            <a:pPr marL="481013" indent="-481013" defTabSz="1279525">
              <a:lnSpc>
                <a:spcPct val="80000"/>
              </a:lnSpc>
              <a:spcBef>
                <a:spcPct val="20000"/>
              </a:spcBef>
            </a:pPr>
            <a:r>
              <a:rPr lang="ja-JP" altLang="en-US" sz="2300" dirty="0"/>
              <a:t>	</a:t>
            </a:r>
            <a:r>
              <a:rPr lang="en-US" altLang="ja-JP" sz="2300" dirty="0"/>
              <a:t>ET</a:t>
            </a:r>
            <a:r>
              <a:rPr lang="ja-JP" altLang="en-US" sz="2300" dirty="0"/>
              <a:t>ロボコンはコースを分割した区間の連続。その区間に応じたパラメータを設計すれば完走することができる。その流れを取り出してモデルにしました。</a:t>
            </a:r>
            <a:r>
              <a:rPr lang="en-US" altLang="ja-JP" sz="2300" dirty="0"/>
              <a:t/>
            </a:r>
            <a:br>
              <a:rPr lang="en-US" altLang="ja-JP" sz="2300" dirty="0"/>
            </a:br>
            <a:r>
              <a:rPr lang="ja-JP" altLang="en-US" sz="1900" dirty="0"/>
              <a:t>（提出したモデルのなかで、ロボットの動作、製作の特徴、開発の進め方など、ソフトウェア設計以外で今回工夫した点を記入　</a:t>
            </a:r>
            <a:r>
              <a:rPr lang="en-US" altLang="ja-JP" sz="1900" dirty="0"/>
              <a:t>※</a:t>
            </a:r>
            <a:r>
              <a:rPr lang="ja-JP" altLang="en-US" sz="1900" dirty="0"/>
              <a:t>モデルの概要や設計思想で書ききれない内容についての説明としてお使いください）</a:t>
            </a:r>
            <a:endParaRPr lang="en-US" altLang="ja-JP" sz="19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300" b="1" dirty="0"/>
              <a:t>☆追加課題への取り組み</a:t>
            </a:r>
          </a:p>
          <a:p>
            <a:pPr marL="481013" indent="-481013" defTabSz="1279525">
              <a:lnSpc>
                <a:spcPct val="80000"/>
              </a:lnSpc>
              <a:spcBef>
                <a:spcPct val="20000"/>
              </a:spcBef>
            </a:pPr>
            <a:r>
              <a:rPr lang="ja-JP" altLang="en-US" sz="2400" dirty="0"/>
              <a:t>	並行性設計、要求モデル</a:t>
            </a:r>
            <a:r>
              <a:rPr lang="ja-JP" altLang="en-US" sz="1900" dirty="0"/>
              <a:t>（取り組みの有無、有の場合は、その概要を記入）</a:t>
            </a:r>
            <a:endParaRPr lang="en-US" altLang="ja-JP" sz="1900" dirty="0"/>
          </a:p>
          <a:p>
            <a:pPr marL="481013" indent="-481013" defTabSz="1279525">
              <a:lnSpc>
                <a:spcPct val="80000"/>
              </a:lnSpc>
              <a:spcBef>
                <a:spcPct val="20000"/>
              </a:spcBef>
            </a:pPr>
            <a:endParaRPr lang="ja-JP" altLang="en-US" sz="2300" dirty="0"/>
          </a:p>
        </p:txBody>
      </p:sp>
      <p:sp>
        <p:nvSpPr>
          <p:cNvPr id="19" name="Rectangle 5"/>
          <p:cNvSpPr>
            <a:spLocks noChangeArrowheads="1"/>
          </p:cNvSpPr>
          <p:nvPr/>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t>チームＩＤ</a:t>
            </a:r>
            <a:r>
              <a:rPr lang="ja-JP" altLang="en-US" sz="1800" b="1" dirty="0"/>
              <a:t>：</a:t>
            </a:r>
            <a:r>
              <a:rPr lang="ja-JP" altLang="en-US" sz="1800" b="1" dirty="0">
                <a:latin typeface="+mn-ea"/>
              </a:rPr>
              <a:t> </a:t>
            </a:r>
            <a:r>
              <a:rPr lang="en-US" altLang="ja-JP" sz="1800" b="1" dirty="0">
                <a:latin typeface="+mn-ea"/>
              </a:rPr>
              <a:t>10</a:t>
            </a:r>
            <a:endParaRPr lang="ja-JP" altLang="en-US" sz="2400" dirty="0">
              <a:latin typeface="+mn-ea"/>
            </a:endParaRPr>
          </a:p>
        </p:txBody>
      </p:sp>
      <p:sp>
        <p:nvSpPr>
          <p:cNvPr id="20" name="Rectangle 6"/>
          <p:cNvSpPr>
            <a:spLocks noChangeArrowheads="1"/>
          </p:cNvSpPr>
          <p:nvPr/>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t>所属：　仙台高等専門学校　広瀬キャンパス</a:t>
            </a:r>
          </a:p>
        </p:txBody>
      </p:sp>
      <p:sp>
        <p:nvSpPr>
          <p:cNvPr id="21" name="Rectangle 16"/>
          <p:cNvSpPr>
            <a:spLocks noChangeArrowheads="1"/>
          </p:cNvSpPr>
          <p:nvPr/>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t>地区</a:t>
            </a:r>
            <a:r>
              <a:rPr lang="ja-JP" altLang="en-US" sz="1800" b="1" dirty="0" smtClean="0"/>
              <a:t>：東北</a:t>
            </a:r>
            <a:endParaRPr lang="ja-JP" altLang="en-US" sz="1800" b="1" dirty="0"/>
          </a:p>
        </p:txBody>
      </p:sp>
      <p:sp>
        <p:nvSpPr>
          <p:cNvPr id="23" name="Rectangle 18"/>
          <p:cNvSpPr>
            <a:spLocks noChangeArrowheads="1"/>
          </p:cNvSpPr>
          <p:nvPr/>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t>地域</a:t>
            </a:r>
            <a:r>
              <a:rPr lang="ja-JP" altLang="en-US" sz="1800" b="1" dirty="0" smtClean="0"/>
              <a:t>：宮城県仙台市</a:t>
            </a:r>
            <a:endParaRPr lang="ja-JP" altLang="en-US" sz="1800" b="1" dirty="0"/>
          </a:p>
        </p:txBody>
      </p:sp>
      <p:sp>
        <p:nvSpPr>
          <p:cNvPr id="25" name="Rectangle 20"/>
          <p:cNvSpPr>
            <a:spLocks noChangeArrowheads="1"/>
          </p:cNvSpPr>
          <p:nvPr/>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t>チーム名：</a:t>
            </a:r>
            <a:r>
              <a:rPr lang="ja-JP" altLang="en-US" sz="2400" dirty="0" err="1">
                <a:latin typeface="あくあフォント" pitchFamily="1" charset="-128"/>
                <a:ea typeface="あくあフォント" pitchFamily="1" charset="-128"/>
              </a:rPr>
              <a:t>良いこん</a:t>
            </a:r>
            <a:r>
              <a:rPr lang="ja-JP" altLang="en-US" sz="2400" dirty="0">
                <a:latin typeface="あくあフォント" pitchFamily="1" charset="-128"/>
                <a:ea typeface="あくあフォント" pitchFamily="1" charset="-128"/>
              </a:rPr>
              <a:t>ぶ</a:t>
            </a:r>
            <a:endParaRPr lang="en-US" altLang="ja-JP" sz="2400" dirty="0">
              <a:latin typeface="あくあフォント" pitchFamily="1" charset="-128"/>
              <a:ea typeface="あくあフォント" pitchFamily="1" charset="-128"/>
            </a:endParaRPr>
          </a:p>
        </p:txBody>
      </p:sp>
      <p:sp>
        <p:nvSpPr>
          <p:cNvPr id="26" name="Rectangle 3"/>
          <p:cNvSpPr>
            <a:spLocks noChangeArrowheads="1"/>
          </p:cNvSpPr>
          <p:nvPr/>
        </p:nvSpPr>
        <p:spPr bwMode="auto">
          <a:xfrm>
            <a:off x="1177999" y="1513160"/>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300" b="1" dirty="0"/>
              <a:t>☆</a:t>
            </a:r>
            <a:r>
              <a:rPr lang="ja-JP" altLang="en-US" sz="2300" b="1" dirty="0"/>
              <a:t>チーム紹介</a:t>
            </a:r>
          </a:p>
          <a:p>
            <a:pPr marL="481013" indent="-481013" defTabSz="1279525">
              <a:lnSpc>
                <a:spcPct val="80000"/>
              </a:lnSpc>
              <a:spcBef>
                <a:spcPct val="20000"/>
              </a:spcBef>
            </a:pPr>
            <a:r>
              <a:rPr lang="en-US" altLang="ja-JP" sz="2300" b="1" dirty="0"/>
              <a:t>	</a:t>
            </a:r>
            <a:r>
              <a:rPr lang="ja-JP" altLang="en-US" sz="1900" dirty="0"/>
              <a:t>（メンバーや会社の紹介、チーム名の由来を</a:t>
            </a:r>
          </a:p>
          <a:p>
            <a:pPr marL="481013" indent="-481013" defTabSz="1279525">
              <a:lnSpc>
                <a:spcPct val="80000"/>
              </a:lnSpc>
              <a:spcBef>
                <a:spcPct val="20000"/>
              </a:spcBef>
            </a:pPr>
            <a:r>
              <a:rPr lang="ja-JP" altLang="en-US" sz="1900" dirty="0"/>
              <a:t>	 楽しく記入）</a:t>
            </a:r>
          </a:p>
          <a:p>
            <a:pPr marL="481013" indent="-481013" defTabSz="1279525">
              <a:lnSpc>
                <a:spcPct val="80000"/>
              </a:lnSpc>
              <a:spcBef>
                <a:spcPct val="20000"/>
              </a:spcBef>
            </a:pPr>
            <a:endParaRPr lang="ja-JP" altLang="en-US" sz="1900" dirty="0"/>
          </a:p>
          <a:p>
            <a:pPr marL="481013" indent="-481013" defTabSz="1279525">
              <a:lnSpc>
                <a:spcPct val="80000"/>
              </a:lnSpc>
              <a:spcBef>
                <a:spcPct val="20000"/>
              </a:spcBef>
            </a:pPr>
            <a:r>
              <a:rPr lang="ja-JP" altLang="en-US" sz="2300" b="1" dirty="0"/>
              <a:t>☆組込み、そしてモデリングの未来へ一言</a:t>
            </a:r>
          </a:p>
          <a:p>
            <a:pPr marL="481013" indent="-481013" defTabSz="1279525">
              <a:lnSpc>
                <a:spcPct val="80000"/>
              </a:lnSpc>
              <a:spcBef>
                <a:spcPct val="20000"/>
              </a:spcBef>
            </a:pPr>
            <a:r>
              <a:rPr lang="ja-JP" altLang="en-US" sz="2300" dirty="0"/>
              <a:t>	</a:t>
            </a:r>
          </a:p>
          <a:p>
            <a:pPr marL="481013" indent="-481013" defTabSz="1279525">
              <a:lnSpc>
                <a:spcPct val="80000"/>
              </a:lnSpc>
              <a:spcBef>
                <a:spcPct val="20000"/>
              </a:spcBef>
            </a:pPr>
            <a:r>
              <a:rPr lang="ja-JP" altLang="en-US" sz="2300" dirty="0"/>
              <a:t>	</a:t>
            </a:r>
            <a:r>
              <a:rPr lang="ja-JP" altLang="en-US" sz="1900" dirty="0"/>
              <a:t>（組込みソフトウェアにおけるモデリングは</a:t>
            </a:r>
          </a:p>
          <a:p>
            <a:pPr marL="481013" indent="-481013" defTabSz="1279525">
              <a:lnSpc>
                <a:spcPct val="80000"/>
              </a:lnSpc>
              <a:spcBef>
                <a:spcPct val="20000"/>
              </a:spcBef>
            </a:pPr>
            <a:r>
              <a:rPr lang="ja-JP" altLang="en-US" sz="1900" dirty="0"/>
              <a:t>　　　　今後どのような存在となっていくか）</a:t>
            </a:r>
            <a:endParaRPr lang="ja-JP" altLang="en-US" sz="2300" b="1" dirty="0"/>
          </a:p>
          <a:p>
            <a:pPr marL="481013" indent="-481013" defTabSz="1279525">
              <a:lnSpc>
                <a:spcPct val="80000"/>
              </a:lnSpc>
              <a:spcBef>
                <a:spcPct val="20000"/>
              </a:spcBef>
            </a:pPr>
            <a:endParaRPr lang="ja-JP" altLang="en-US" sz="2300" b="1" dirty="0"/>
          </a:p>
          <a:p>
            <a:pPr marL="481013" indent="-481013" defTabSz="1279525">
              <a:lnSpc>
                <a:spcPct val="80000"/>
              </a:lnSpc>
              <a:spcBef>
                <a:spcPct val="20000"/>
              </a:spcBef>
            </a:pPr>
            <a:r>
              <a:rPr lang="ja-JP" altLang="en-US" sz="2300" b="1" dirty="0"/>
              <a:t>☆コンテストにかける意気込み、アピール</a:t>
            </a:r>
          </a:p>
          <a:p>
            <a:pPr marL="481013" indent="-481013" defTabSz="1279525">
              <a:lnSpc>
                <a:spcPct val="80000"/>
              </a:lnSpc>
              <a:spcBef>
                <a:spcPct val="20000"/>
              </a:spcBef>
            </a:pPr>
            <a:endParaRPr lang="ja-JP" altLang="en-US" sz="2300" b="1" dirty="0"/>
          </a:p>
          <a:p>
            <a:pPr marL="481013" indent="-481013" defTabSz="1279525">
              <a:lnSpc>
                <a:spcPct val="80000"/>
              </a:lnSpc>
              <a:spcBef>
                <a:spcPct val="20000"/>
              </a:spcBef>
            </a:pPr>
            <a:r>
              <a:rPr lang="en-US" altLang="ja-JP" sz="1900" dirty="0"/>
              <a:t>	</a:t>
            </a:r>
            <a:r>
              <a:rPr lang="ja-JP" altLang="en-US" sz="1900" dirty="0"/>
              <a:t>昨年果たせなかった悲願の全国大会出場を</a:t>
            </a:r>
            <a:r>
              <a:rPr lang="en-US" altLang="ja-JP" sz="1900" dirty="0"/>
              <a:t/>
            </a:r>
            <a:br>
              <a:rPr lang="en-US" altLang="ja-JP" sz="1900" dirty="0"/>
            </a:br>
            <a:r>
              <a:rPr lang="ja-JP" altLang="en-US" sz="1900" dirty="0"/>
              <a:t>もぎ取る！！</a:t>
            </a:r>
            <a:r>
              <a:rPr lang="en-US" altLang="ja-JP" sz="1900" dirty="0"/>
              <a:t/>
            </a:r>
            <a:br>
              <a:rPr lang="en-US" altLang="ja-JP" sz="1900" dirty="0"/>
            </a:br>
            <a:r>
              <a:rPr lang="ja-JP" altLang="en-US" sz="1900" dirty="0"/>
              <a:t>高専生の実力をお見せします☆</a:t>
            </a:r>
            <a:endParaRPr lang="en-US" altLang="ja-JP" sz="1900" dirty="0"/>
          </a:p>
          <a:p>
            <a:pPr marL="481013" indent="-481013" defTabSz="1279525">
              <a:lnSpc>
                <a:spcPct val="80000"/>
              </a:lnSpc>
              <a:spcBef>
                <a:spcPct val="20000"/>
              </a:spcBef>
            </a:pPr>
            <a:r>
              <a:rPr lang="en-US" altLang="ja-JP" sz="1900" dirty="0"/>
              <a:t>	</a:t>
            </a:r>
            <a:r>
              <a:rPr lang="ja-JP" altLang="en-US" sz="1900" dirty="0"/>
              <a:t>こん</a:t>
            </a:r>
            <a:r>
              <a:rPr lang="ja-JP" altLang="en-US" sz="1900" dirty="0" err="1"/>
              <a:t>ぶは</a:t>
            </a:r>
            <a:r>
              <a:rPr lang="ja-JP" altLang="en-US" sz="1900" dirty="0"/>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9614" y="8081838"/>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5422" y="6031632"/>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2833" y="6031632"/>
            <a:ext cx="2286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 </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102169560"/>
              </p:ext>
            </p:extLst>
          </p:nvPr>
        </p:nvGraphicFramePr>
        <p:xfrm>
          <a:off x="8846973" y="1771876"/>
          <a:ext cx="4633135" cy="2094884"/>
        </p:xfrm>
        <a:graphic>
          <a:graphicData uri="http://schemas.openxmlformats.org/drawingml/2006/table">
            <a:tbl>
              <a:tblPr firstRow="1" bandRow="1">
                <a:tableStyleId>{5C22544A-7EE6-4342-B048-85BDC9FD1C3A}</a:tableStyleId>
              </a:tblPr>
              <a:tblGrid>
                <a:gridCol w="1296145"/>
                <a:gridCol w="3336990"/>
              </a:tblGrid>
              <a:tr h="176043">
                <a:tc gridSpan="2">
                  <a:txBody>
                    <a:bodyPr/>
                    <a:lstStyle/>
                    <a:p>
                      <a:pPr indent="133350" algn="ctr">
                        <a:spcAft>
                          <a:spcPts val="0"/>
                        </a:spcAft>
                      </a:pPr>
                      <a:r>
                        <a:rPr lang="ja-JP" sz="1200" kern="100" dirty="0">
                          <a:effectLst/>
                        </a:rPr>
                        <a:t>ユースケース記述</a:t>
                      </a:r>
                      <a:endParaRPr lang="ja-JP" sz="12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286106">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70983">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70983">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083932">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27" name="Rectangle 1"/>
          <p:cNvSpPr>
            <a:spLocks noChangeArrowheads="1"/>
          </p:cNvSpPr>
          <p:nvPr/>
        </p:nvSpPr>
        <p:spPr bwMode="auto">
          <a:xfrm>
            <a:off x="4228229" y="473182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・全難所をクリア</a:t>
            </a:r>
            <a:endParaRPr lang="en-US" altLang="ja-JP" sz="1600" dirty="0" smtClean="0"/>
          </a:p>
          <a:p>
            <a:r>
              <a:rPr lang="ja-JP" altLang="en-US" sz="1600" dirty="0" smtClean="0"/>
              <a:t>・高速かつ正確なライントレース</a:t>
            </a:r>
            <a:endParaRPr lang="en-US" altLang="ja-JP" sz="1600" dirty="0" smtClean="0"/>
          </a:p>
          <a:p>
            <a:r>
              <a:rPr kumimoji="1" lang="ja-JP" altLang="en-US" sz="1600" dirty="0" smtClean="0"/>
              <a:t>・区間に応じた走行</a:t>
            </a:r>
            <a:endParaRPr kumimoji="1" lang="ja-JP" altLang="en-US" sz="1600" dirty="0"/>
          </a:p>
        </p:txBody>
      </p:sp>
      <p:sp>
        <p:nvSpPr>
          <p:cNvPr id="20" name="角丸四角形 19"/>
          <p:cNvSpPr/>
          <p:nvPr/>
        </p:nvSpPr>
        <p:spPr>
          <a:xfrm>
            <a:off x="3985707" y="2654324"/>
            <a:ext cx="2662396" cy="816326"/>
          </a:xfrm>
          <a:prstGeom prst="roundRect">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にはシステムに何が要求されるのかを要求図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1169" y="1196694"/>
            <a:ext cx="6111745" cy="477054"/>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477054"/>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1169" y="4800600"/>
            <a:ext cx="6111522" cy="477054"/>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4693487" y="3778057"/>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3" name="右矢印 52"/>
          <p:cNvSpPr/>
          <p:nvPr/>
        </p:nvSpPr>
        <p:spPr>
          <a:xfrm rot="16200000">
            <a:off x="6797519" y="4301788"/>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175" y="2627327"/>
            <a:ext cx="3542184" cy="198768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a:xfrm>
            <a:off x="8657440" y="1261047"/>
            <a:ext cx="0" cy="3244215"/>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14280951" y="4178494"/>
            <a:ext cx="285890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sp>
        <p:nvSpPr>
          <p:cNvPr id="17" name="テキスト ボックス 16"/>
          <p:cNvSpPr txBox="1"/>
          <p:nvPr/>
        </p:nvSpPr>
        <p:spPr>
          <a:xfrm>
            <a:off x="722600" y="1677253"/>
            <a:ext cx="7934840" cy="938719"/>
          </a:xfrm>
          <a:prstGeom prst="rect">
            <a:avLst/>
          </a:prstGeom>
          <a:solidFill>
            <a:schemeClr val="tx2">
              <a:lumMod val="20000"/>
              <a:lumOff val="80000"/>
            </a:schemeClr>
          </a:solid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 好タイムを記録するためには区間に応じた旋回量の計算が必要である</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が要求分析からわかった</a:t>
            </a:r>
            <a:r>
              <a:rPr lang="en-US" altLang="ja-JP" sz="1100" dirty="0" smtClean="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そこで、私たちは</a:t>
            </a:r>
            <a:r>
              <a:rPr lang="en-US" altLang="ja-JP" sz="1100" dirty="0" smtClean="0">
                <a:latin typeface="メイリオ" pitchFamily="50" charset="-128"/>
                <a:ea typeface="メイリオ" pitchFamily="50" charset="-128"/>
                <a:cs typeface="メイリオ" pitchFamily="50" charset="-128"/>
              </a:rPr>
              <a:t>ET</a:t>
            </a:r>
            <a:r>
              <a:rPr lang="ja-JP" altLang="en-US" sz="1100" dirty="0" smtClean="0">
                <a:latin typeface="メイリオ" pitchFamily="50" charset="-128"/>
                <a:ea typeface="メイリオ" pitchFamily="50" charset="-128"/>
                <a:cs typeface="メイリオ" pitchFamily="50" charset="-128"/>
              </a:rPr>
              <a:t>ロボコンにおける</a:t>
            </a:r>
            <a:r>
              <a:rPr lang="ja-JP" altLang="en-US" sz="1100" dirty="0" smtClean="0">
                <a:latin typeface="メイリオ" pitchFamily="50" charset="-128"/>
                <a:ea typeface="メイリオ" pitchFamily="50" charset="-128"/>
                <a:cs typeface="メイリオ" pitchFamily="50" charset="-128"/>
              </a:rPr>
              <a:t>コースは以下のように分析した</a:t>
            </a:r>
            <a:r>
              <a:rPr lang="en-US" altLang="ja-JP" sz="1100" dirty="0" smtClean="0">
                <a:latin typeface="メイリオ" pitchFamily="50" charset="-128"/>
                <a:ea typeface="メイリオ" pitchFamily="50" charset="-128"/>
                <a:cs typeface="メイリオ" pitchFamily="50" charset="-128"/>
              </a:rPr>
              <a:t>.</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下図のようにコースは細かく分割された</a:t>
            </a:r>
            <a:r>
              <a:rPr lang="ja-JP" altLang="en-US" sz="1100" u="sng" dirty="0" smtClean="0">
                <a:latin typeface="メイリオ" pitchFamily="50" charset="-128"/>
                <a:ea typeface="メイリオ" pitchFamily="50" charset="-128"/>
                <a:cs typeface="メイリオ" pitchFamily="50" charset="-128"/>
              </a:rPr>
              <a:t>区間</a:t>
            </a:r>
            <a:r>
              <a:rPr lang="ja-JP" altLang="en-US" sz="1100" u="sng" dirty="0" smtClean="0">
                <a:latin typeface="メイリオ" pitchFamily="50" charset="-128"/>
                <a:ea typeface="メイリオ" pitchFamily="50" charset="-128"/>
                <a:cs typeface="メイリオ" pitchFamily="50" charset="-128"/>
              </a:rPr>
              <a:t>の連続</a:t>
            </a:r>
            <a:r>
              <a:rPr lang="ja-JP" altLang="en-US" sz="1100" dirty="0" smtClean="0">
                <a:latin typeface="メイリオ" pitchFamily="50" charset="-128"/>
                <a:ea typeface="メイリオ" pitchFamily="50" charset="-128"/>
                <a:cs typeface="メイリオ" pitchFamily="50" charset="-128"/>
              </a:rPr>
              <a:t>によって構成</a:t>
            </a:r>
            <a:r>
              <a:rPr lang="ja-JP" altLang="en-US" sz="1100" dirty="0" smtClean="0">
                <a:latin typeface="メイリオ" pitchFamily="50" charset="-128"/>
                <a:ea typeface="メイリオ" pitchFamily="50" charset="-128"/>
                <a:cs typeface="メイリオ" pitchFamily="50" charset="-128"/>
              </a:rPr>
              <a:t>される．区間</a:t>
            </a:r>
            <a:r>
              <a:rPr lang="ja-JP" altLang="en-US" sz="1100" dirty="0" smtClean="0">
                <a:latin typeface="メイリオ" pitchFamily="50" charset="-128"/>
                <a:ea typeface="メイリオ" pitchFamily="50" charset="-128"/>
                <a:cs typeface="メイリオ" pitchFamily="50" charset="-128"/>
              </a:rPr>
              <a:t>ごとに最適な前進量などの</a:t>
            </a:r>
            <a:r>
              <a:rPr lang="ja-JP" altLang="en-US" sz="1100" u="sng" dirty="0" smtClean="0">
                <a:latin typeface="メイリオ" pitchFamily="50" charset="-128"/>
                <a:ea typeface="メイリオ" pitchFamily="50" charset="-128"/>
                <a:cs typeface="メイリオ" pitchFamily="50" charset="-128"/>
              </a:rPr>
              <a:t>パラメータ</a:t>
            </a:r>
            <a:r>
              <a:rPr lang="ja-JP" altLang="en-US" sz="1100" dirty="0" smtClean="0">
                <a:latin typeface="メイリオ" pitchFamily="50" charset="-128"/>
                <a:ea typeface="メイリオ" pitchFamily="50" charset="-128"/>
                <a:cs typeface="メイリオ" pitchFamily="50" charset="-128"/>
              </a:rPr>
              <a:t>と</a:t>
            </a:r>
            <a:r>
              <a:rPr lang="ja-JP" altLang="en-US" sz="1100" u="sng" dirty="0" smtClean="0">
                <a:latin typeface="メイリオ" pitchFamily="50" charset="-128"/>
                <a:ea typeface="メイリオ" pitchFamily="50" charset="-128"/>
                <a:cs typeface="メイリオ" pitchFamily="50" charset="-128"/>
              </a:rPr>
              <a:t>区間の切替条件</a:t>
            </a:r>
            <a:r>
              <a:rPr lang="ja-JP" altLang="en-US" sz="1100" dirty="0">
                <a:latin typeface="メイリオ" pitchFamily="50" charset="-128"/>
                <a:ea typeface="メイリオ" pitchFamily="50" charset="-128"/>
                <a:cs typeface="メイリオ" pitchFamily="50" charset="-128"/>
              </a:rPr>
              <a:t>が</a:t>
            </a:r>
            <a:r>
              <a:rPr lang="ja-JP" altLang="en-US" sz="1100" dirty="0" smtClean="0">
                <a:latin typeface="メイリオ" pitchFamily="50" charset="-128"/>
                <a:ea typeface="メイリオ" pitchFamily="50" charset="-128"/>
                <a:cs typeface="メイリオ" pitchFamily="50" charset="-128"/>
              </a:rPr>
              <a:t>あり</a:t>
            </a:r>
            <a:r>
              <a:rPr lang="ja-JP" altLang="en-US" sz="1100" dirty="0" smtClean="0">
                <a:latin typeface="メイリオ" pitchFamily="50" charset="-128"/>
                <a:ea typeface="メイリオ" pitchFamily="50" charset="-128"/>
                <a:cs typeface="メイリオ" pitchFamily="50" charset="-128"/>
              </a:rPr>
              <a:t>、それらは一対一対応している</a:t>
            </a:r>
            <a:r>
              <a:rPr lang="en-US" altLang="ja-JP" sz="1100" dirty="0" smtClean="0">
                <a:latin typeface="メイリオ" pitchFamily="50" charset="-128"/>
                <a:ea typeface="メイリオ" pitchFamily="50" charset="-128"/>
                <a:cs typeface="メイリオ" pitchFamily="50" charset="-128"/>
              </a:rPr>
              <a:t>.</a:t>
            </a:r>
            <a:r>
              <a:rPr lang="ja-JP" altLang="en-US" sz="1100" dirty="0" smtClean="0"/>
              <a:t>難所</a:t>
            </a:r>
            <a:r>
              <a:rPr lang="ja-JP" altLang="en-US" sz="1100" dirty="0"/>
              <a:t>エリアで</a:t>
            </a:r>
            <a:r>
              <a:rPr lang="ja-JP" altLang="en-US" sz="1100" dirty="0" smtClean="0"/>
              <a:t>は下図で</a:t>
            </a:r>
            <a:r>
              <a:rPr lang="ja-JP" altLang="en-US" sz="1100" dirty="0"/>
              <a:t>区切った区間よりも細かく区間が</a:t>
            </a:r>
            <a:r>
              <a:rPr lang="ja-JP" altLang="en-US" sz="1100" dirty="0" smtClean="0"/>
              <a:t>存在</a:t>
            </a:r>
            <a:r>
              <a:rPr lang="ja-JP" altLang="en-US" sz="1100" dirty="0"/>
              <a:t>する</a:t>
            </a:r>
            <a:r>
              <a:rPr lang="ja-JP" altLang="en-US" sz="1100" dirty="0" smtClean="0"/>
              <a:t>．（例：階段</a:t>
            </a:r>
            <a:r>
              <a:rPr lang="ja-JP" altLang="en-US" sz="1100" dirty="0"/>
              <a:t>エリアでの区間</a:t>
            </a:r>
            <a:r>
              <a:rPr lang="ja-JP" altLang="en-US" sz="1100" dirty="0" smtClean="0"/>
              <a:t>分割）それぞれ</a:t>
            </a:r>
            <a:r>
              <a:rPr lang="ja-JP" altLang="en-US" sz="1100" dirty="0"/>
              <a:t>の区間での動作は</a:t>
            </a:r>
            <a:r>
              <a:rPr lang="en-US" altLang="ja-JP" sz="1100" dirty="0"/>
              <a:t>P4</a:t>
            </a:r>
            <a:r>
              <a:rPr lang="ja-JP" altLang="en-US" sz="1100" dirty="0"/>
              <a:t>走行戦略</a:t>
            </a:r>
            <a:r>
              <a:rPr lang="ja-JP" altLang="en-US" sz="1100" dirty="0" smtClean="0"/>
              <a:t>参照</a:t>
            </a:r>
            <a:r>
              <a:rPr lang="ja-JP" altLang="en-US" sz="1100"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342" y="2569799"/>
            <a:ext cx="2617881" cy="1668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右矢印 19"/>
          <p:cNvSpPr/>
          <p:nvPr/>
        </p:nvSpPr>
        <p:spPr>
          <a:xfrm>
            <a:off x="12162971" y="378917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31318" y="4466580"/>
            <a:ext cx="12881382" cy="477054"/>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パッケージ図を基にクラスを構成</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145" name="グループ化 144"/>
          <p:cNvGrpSpPr/>
          <p:nvPr/>
        </p:nvGrpSpPr>
        <p:grpSpPr>
          <a:xfrm>
            <a:off x="5490925" y="3964567"/>
            <a:ext cx="2682359" cy="682309"/>
            <a:chOff x="7632526" y="7044063"/>
            <a:chExt cx="3312368" cy="1084100"/>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36782" y="7201143"/>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3" name="テキスト ボックス 152"/>
          <p:cNvSpPr txBox="1"/>
          <p:nvPr/>
        </p:nvSpPr>
        <p:spPr>
          <a:xfrm>
            <a:off x="-2352897" y="2692026"/>
            <a:ext cx="2183937" cy="1546577"/>
          </a:xfrm>
          <a:prstGeom prst="rect">
            <a:avLst/>
          </a:prstGeom>
          <a:noFill/>
        </p:spPr>
        <p:txBody>
          <a:bodyPr wrap="square" rtlCol="0">
            <a:spAutoFit/>
          </a:bodyPr>
          <a:lstStyle/>
          <a:p>
            <a:r>
              <a:rPr kumimoji="1" lang="ja-JP" altLang="en-US" sz="1050" dirty="0" smtClean="0"/>
              <a:t>　左図のようにコースは細かく区間に分割された区間で構成されているとした。走行体は区間の切り替わりを検知し、最適なパラメータで走行する。難所エリアでは</a:t>
            </a:r>
            <a:r>
              <a:rPr lang="ja-JP" altLang="en-US" sz="1050" dirty="0"/>
              <a:t>左で区切った区間より</a:t>
            </a:r>
            <a:r>
              <a:rPr lang="ja-JP" altLang="en-US" sz="1050" dirty="0" smtClean="0"/>
              <a:t>も細かく区間が存在している。下図のように階段エリアでの区間分割である。それぞれの区間での動作は</a:t>
            </a:r>
            <a:r>
              <a:rPr lang="en-US" altLang="ja-JP" sz="1050" dirty="0" smtClean="0"/>
              <a:t>P4</a:t>
            </a:r>
            <a:r>
              <a:rPr lang="ja-JP" altLang="en-US" sz="1050" dirty="0" smtClean="0"/>
              <a:t>走行戦略参照。</a:t>
            </a:r>
            <a:endParaRPr kumimoji="1" lang="ja-JP" altLang="en-US" sz="1050" dirty="0"/>
          </a:p>
        </p:txBody>
      </p:sp>
      <p:sp>
        <p:nvSpPr>
          <p:cNvPr id="154" name="角丸四角形吹き出し 153"/>
          <p:cNvSpPr/>
          <p:nvPr/>
        </p:nvSpPr>
        <p:spPr>
          <a:xfrm>
            <a:off x="6123309" y="2774797"/>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条件がある</a:t>
            </a:r>
          </a:p>
        </p:txBody>
      </p:sp>
      <p:grpSp>
        <p:nvGrpSpPr>
          <p:cNvPr id="18" name="グループ化 17"/>
          <p:cNvGrpSpPr/>
          <p:nvPr/>
        </p:nvGrpSpPr>
        <p:grpSpPr>
          <a:xfrm>
            <a:off x="714348" y="2593279"/>
            <a:ext cx="4121200" cy="1843931"/>
            <a:chOff x="939358" y="6252440"/>
            <a:chExt cx="4309905" cy="2963692"/>
          </a:xfrm>
        </p:grpSpPr>
        <p:grpSp>
          <p:nvGrpSpPr>
            <p:cNvPr id="104" name="グループ化 103"/>
            <p:cNvGrpSpPr/>
            <p:nvPr/>
          </p:nvGrpSpPr>
          <p:grpSpPr>
            <a:xfrm>
              <a:off x="939358" y="6252440"/>
              <a:ext cx="4309905" cy="2963692"/>
              <a:chOff x="4856321" y="5016624"/>
              <a:chExt cx="4309905" cy="2963692"/>
            </a:xfrm>
          </p:grpSpPr>
          <p:pic>
            <p:nvPicPr>
              <p:cNvPr id="10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 r="1089"/>
              <a:stretch/>
            </p:blipFill>
            <p:spPr bwMode="auto">
              <a:xfrm>
                <a:off x="4856321" y="5016624"/>
                <a:ext cx="4309905" cy="29636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5" name="テキスト ボックス 94"/>
          <p:cNvSpPr txBox="1"/>
          <p:nvPr/>
        </p:nvSpPr>
        <p:spPr>
          <a:xfrm>
            <a:off x="674954" y="1196694"/>
            <a:ext cx="7982485" cy="48056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コース・区間についてさらに分析</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6" name="テキスト ボックス 95"/>
          <p:cNvSpPr txBox="1"/>
          <p:nvPr/>
        </p:nvSpPr>
        <p:spPr>
          <a:xfrm>
            <a:off x="8685342" y="1677254"/>
            <a:ext cx="4870994" cy="784830"/>
          </a:xfrm>
          <a:prstGeom prst="rect">
            <a:avLst/>
          </a:prstGeom>
          <a:solidFill>
            <a:schemeClr val="tx2">
              <a:lumMod val="20000"/>
              <a:lumOff val="80000"/>
            </a:schemeClr>
          </a:solid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a:t>
            </a:r>
            <a:r>
              <a:rPr lang="ja-JP" altLang="en-US" sz="1100" dirty="0" smtClean="0">
                <a:latin typeface="メイリオ" pitchFamily="50" charset="-128"/>
                <a:ea typeface="メイリオ" pitchFamily="50" charset="-128"/>
                <a:cs typeface="メイリオ" pitchFamily="50" charset="-128"/>
              </a:rPr>
              <a:t>要求を満たし、区間に応じた走行を実現するため以下のようなパッケージ構成を考えた。戦略</a:t>
            </a:r>
            <a:r>
              <a:rPr lang="ja-JP" altLang="en-US" sz="1100" dirty="0" smtClean="0">
                <a:latin typeface="メイリオ" pitchFamily="50" charset="-128"/>
                <a:ea typeface="メイリオ" pitchFamily="50" charset="-128"/>
                <a:cs typeface="メイリオ" pitchFamily="50" charset="-128"/>
              </a:rPr>
              <a:t>部は</a:t>
            </a:r>
            <a:r>
              <a:rPr lang="ja-JP" altLang="en-US" sz="1100" dirty="0" smtClean="0">
                <a:latin typeface="メイリオ" pitchFamily="50" charset="-128"/>
                <a:ea typeface="メイリオ" pitchFamily="50" charset="-128"/>
                <a:cs typeface="メイリオ" pitchFamily="50" charset="-128"/>
              </a:rPr>
              <a:t>パラメータや区間切り替え条件を含んだ区間の情報が保管され、司令部はそれにアクセスして、駆動部に旋回を指示する。検出部区間の切り替えを検知し、司令部に通知する役割を持つ。</a:t>
            </a:r>
            <a:endParaRPr lang="en-US" altLang="ja-JP" sz="1100" dirty="0" smtClean="0"/>
          </a:p>
        </p:txBody>
      </p:sp>
      <p:sp>
        <p:nvSpPr>
          <p:cNvPr id="14" name="テキスト ボックス 13"/>
          <p:cNvSpPr txBox="1"/>
          <p:nvPr/>
        </p:nvSpPr>
        <p:spPr>
          <a:xfrm>
            <a:off x="8657440" y="1200200"/>
            <a:ext cx="4898896" cy="477053"/>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r>
              <a:rPr lang="en-US" altLang="ja-JP"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600" y="4204933"/>
            <a:ext cx="12868720" cy="5317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59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67725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99773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961061629"/>
              </p:ext>
            </p:extLst>
          </p:nvPr>
        </p:nvGraphicFramePr>
        <p:xfrm>
          <a:off x="7093752" y="2998932"/>
          <a:ext cx="6181745" cy="1031321"/>
        </p:xfrm>
        <a:graphic>
          <a:graphicData uri="http://schemas.openxmlformats.org/drawingml/2006/table">
            <a:tbl>
              <a:tblPr firstRow="1" bandRow="1">
                <a:tableStyleId>{93296810-A885-4BE3-A3E7-6D5BEEA58F35}</a:tableStyleId>
              </a:tblPr>
              <a:tblGrid>
                <a:gridCol w="1474863"/>
                <a:gridCol w="746443"/>
                <a:gridCol w="731022"/>
                <a:gridCol w="3229417"/>
              </a:tblGrid>
              <a:tr h="123448">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414101">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301165">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92912" y="1677254"/>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253030"/>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4050692"/>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92913" y="4986040"/>
            <a:ext cx="5558637" cy="553998"/>
          </a:xfrm>
          <a:prstGeom prst="rect">
            <a:avLst/>
          </a:prstGeom>
          <a:no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890012"/>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2275" y="1200200"/>
            <a:ext cx="6110638" cy="477054"/>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2274" y="5520680"/>
            <a:ext cx="6102737" cy="477054"/>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200200"/>
            <a:ext cx="6799226" cy="477054"/>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6123" y="5520680"/>
            <a:ext cx="2955875" cy="369332"/>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18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18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44447" y="5520680"/>
            <a:ext cx="3839791" cy="369332"/>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18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18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20111"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241952" y="797962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16328"/>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279440"/>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7002239"/>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154367"/>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950149"/>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266740"/>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36366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3000400"/>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464896"/>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75782"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1" name="正方形/長方形 20"/>
          <p:cNvSpPr/>
          <p:nvPr/>
        </p:nvSpPr>
        <p:spPr>
          <a:xfrm>
            <a:off x="895699" y="5995608"/>
            <a:ext cx="2846586"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ステートマシン図</a:t>
            </a:r>
            <a:endParaRPr kumimoji="1" lang="en-US" altLang="ja-JP" dirty="0" smtClean="0"/>
          </a:p>
          <a:p>
            <a:pPr algn="ctr"/>
            <a:r>
              <a:rPr lang="ja-JP" altLang="en-US" dirty="0" smtClean="0"/>
              <a:t>（未確定）</a:t>
            </a:r>
            <a:endParaRPr lang="en-US" altLang="ja-JP" dirty="0" smtClean="0"/>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ゲート通過時，</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方位計測、路面輝度値変化検出、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車体傾き検知、衝撃吸収、ライン復帰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前方障害物検知、方位計測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76529"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grpSp>
        <p:nvGrpSpPr>
          <p:cNvPr id="1024" name="グループ化 1023"/>
          <p:cNvGrpSpPr/>
          <p:nvPr/>
        </p:nvGrpSpPr>
        <p:grpSpPr>
          <a:xfrm>
            <a:off x="9423665" y="4376009"/>
            <a:ext cx="3921182" cy="5012984"/>
            <a:chOff x="9423665" y="4376009"/>
            <a:chExt cx="3921182" cy="5012984"/>
          </a:xfrm>
        </p:grpSpPr>
        <p:sp>
          <p:nvSpPr>
            <p:cNvPr id="64" name="テキスト ボックス 63"/>
            <p:cNvSpPr txBox="1"/>
            <p:nvPr/>
          </p:nvSpPr>
          <p:spPr>
            <a:xfrm>
              <a:off x="9814391" y="4546672"/>
              <a:ext cx="3167112"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高速走行における旋回量の補正</a:t>
              </a:r>
              <a:endParaRPr kumimoji="1" lang="ja-JP" altLang="en-US" sz="1400" b="1" dirty="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9451050" y="4985101"/>
              <a:ext cx="3893797" cy="1384995"/>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200" dirty="0">
                <a:latin typeface="メイリオ" pitchFamily="50" charset="-128"/>
                <a:ea typeface="メイリオ" pitchFamily="50" charset="-128"/>
                <a:cs typeface="メイリオ" pitchFamily="50" charset="-128"/>
              </a:endParaRPr>
            </a:p>
          </p:txBody>
        </p:sp>
        <p:sp>
          <p:nvSpPr>
            <p:cNvPr id="66" name="角丸四角形 65"/>
            <p:cNvSpPr/>
            <p:nvPr/>
          </p:nvSpPr>
          <p:spPr>
            <a:xfrm>
              <a:off x="9423665" y="4376009"/>
              <a:ext cx="3894169" cy="5012984"/>
            </a:xfrm>
            <a:prstGeom prst="roundRect">
              <a:avLst/>
            </a:prstGeom>
            <a:no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a:ln>
                  <a:noFill/>
                </a:ln>
                <a:solidFill>
                  <a:sysClr val="windowText" lastClr="000000"/>
                </a:solidFill>
                <a:effectLst/>
                <a:uLnTx/>
                <a:uFillTx/>
                <a:latin typeface="Calibri"/>
                <a:ea typeface="ＭＳ Ｐゴシック"/>
                <a:cs typeface="+mn-cs"/>
              </a:endParaRPr>
            </a:p>
          </p:txBody>
        </p:sp>
        <p:grpSp>
          <p:nvGrpSpPr>
            <p:cNvPr id="67" name="グループ化 66"/>
            <p:cNvGrpSpPr/>
            <p:nvPr/>
          </p:nvGrpSpPr>
          <p:grpSpPr>
            <a:xfrm>
              <a:off x="9482537" y="6498975"/>
              <a:ext cx="3862308" cy="2854480"/>
              <a:chOff x="5106018" y="6413179"/>
              <a:chExt cx="3862308" cy="2854480"/>
            </a:xfrm>
          </p:grpSpPr>
          <p:grpSp>
            <p:nvGrpSpPr>
              <p:cNvPr id="68" name="グループ化 67"/>
              <p:cNvGrpSpPr/>
              <p:nvPr/>
            </p:nvGrpSpPr>
            <p:grpSpPr>
              <a:xfrm>
                <a:off x="5106018" y="6473294"/>
                <a:ext cx="1821287" cy="2794365"/>
                <a:chOff x="5106018" y="6473294"/>
                <a:chExt cx="1821287" cy="2794365"/>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817396"/>
                <a:chOff x="7107793" y="6413179"/>
                <a:chExt cx="1860533" cy="2817396"/>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grpSp>
      <p:sp>
        <p:nvSpPr>
          <p:cNvPr id="135" name="テキスト ボックス 134"/>
          <p:cNvSpPr txBox="1"/>
          <p:nvPr/>
        </p:nvSpPr>
        <p:spPr>
          <a:xfrm>
            <a:off x="785592" y="3814991"/>
            <a:ext cx="4176925"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3577826" y="1899377"/>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671439" y="1200200"/>
            <a:ext cx="4338364"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5009803" y="1201456"/>
            <a:ext cx="4319686"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9325052" y="1200200"/>
            <a:ext cx="4318520"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671439" y="4800600"/>
            <a:ext cx="4345540"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720094" y="9162759"/>
            <a:ext cx="5976664"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8" name="テキスト ボックス 157"/>
          <p:cNvSpPr txBox="1"/>
          <p:nvPr/>
        </p:nvSpPr>
        <p:spPr>
          <a:xfrm>
            <a:off x="1293802" y="8594777"/>
            <a:ext cx="5976664"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衝撃吸収機能</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5016979" y="4800600"/>
            <a:ext cx="4312510"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3013157886"/>
              </p:ext>
            </p:extLst>
          </p:nvPr>
        </p:nvGraphicFramePr>
        <p:xfrm>
          <a:off x="815455" y="1911553"/>
          <a:ext cx="2664296" cy="1903438"/>
        </p:xfrm>
        <a:graphic>
          <a:graphicData uri="http://schemas.openxmlformats.org/drawingml/2006/chart">
            <c:chart xmlns:c="http://schemas.openxmlformats.org/drawingml/2006/chart" xmlns:r="http://schemas.openxmlformats.org/officeDocument/2006/relationships" r:id="rId2"/>
          </a:graphicData>
        </a:graphic>
      </p:graphicFrame>
      <p:grpSp>
        <p:nvGrpSpPr>
          <p:cNvPr id="60" name="グループ化 59"/>
          <p:cNvGrpSpPr/>
          <p:nvPr/>
        </p:nvGrpSpPr>
        <p:grpSpPr>
          <a:xfrm>
            <a:off x="12860942" y="1997149"/>
            <a:ext cx="3933989" cy="5012984"/>
            <a:chOff x="12860942" y="1997149"/>
            <a:chExt cx="3933989" cy="5012984"/>
          </a:xfrm>
        </p:grpSpPr>
        <p:pic>
          <p:nvPicPr>
            <p:cNvPr id="1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171" y="5314519"/>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 name="テキスト ボックス 165"/>
            <p:cNvSpPr txBox="1"/>
            <p:nvPr/>
          </p:nvSpPr>
          <p:spPr>
            <a:xfrm>
              <a:off x="14013451" y="2157066"/>
              <a:ext cx="1800200"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ライン復帰の技術</a:t>
              </a:r>
              <a:endParaRPr kumimoji="1" lang="ja-JP" altLang="en-US" sz="1400" b="1" dirty="0">
                <a:latin typeface="メイリオ" pitchFamily="50" charset="-128"/>
                <a:ea typeface="メイリオ" pitchFamily="50" charset="-128"/>
                <a:cs typeface="メイリオ" pitchFamily="50" charset="-128"/>
              </a:endParaRPr>
            </a:p>
          </p:txBody>
        </p:sp>
        <p:sp>
          <p:nvSpPr>
            <p:cNvPr id="167" name="テキスト ボックス 166"/>
            <p:cNvSpPr txBox="1"/>
            <p:nvPr/>
          </p:nvSpPr>
          <p:spPr>
            <a:xfrm>
              <a:off x="12932623" y="2464843"/>
              <a:ext cx="3862308"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が頻繁にある。そこで、ラインを探し出し復帰</a:t>
              </a:r>
              <a:r>
                <a:rPr lang="ja-JP" altLang="en-US" sz="1100" dirty="0">
                  <a:latin typeface="メイリオ" pitchFamily="50" charset="-128"/>
                  <a:ea typeface="メイリオ" pitchFamily="50" charset="-128"/>
                  <a:cs typeface="メイリオ" pitchFamily="50" charset="-128"/>
                </a:rPr>
                <a:t>する</a:t>
              </a:r>
              <a:r>
                <a:rPr lang="ja-JP" altLang="en-US" sz="1100" dirty="0" smtClean="0">
                  <a:latin typeface="メイリオ" pitchFamily="50" charset="-128"/>
                  <a:ea typeface="メイリオ" pitchFamily="50" charset="-128"/>
                  <a:cs typeface="メイリオ" pitchFamily="50" charset="-128"/>
                </a:rPr>
                <a:t>必要がある。しかし</a:t>
              </a:r>
              <a:r>
                <a:rPr lang="ja-JP" altLang="en-US" sz="1100" dirty="0">
                  <a:latin typeface="メイリオ" pitchFamily="50" charset="-128"/>
                  <a:ea typeface="メイリオ" pitchFamily="50" charset="-128"/>
                  <a:cs typeface="メイリオ" pitchFamily="50" charset="-128"/>
                </a:rPr>
                <a:t>、難所</a:t>
              </a:r>
              <a:r>
                <a:rPr lang="ja-JP" altLang="en-US" sz="1100" dirty="0" smtClean="0">
                  <a:latin typeface="メイリオ" pitchFamily="50" charset="-128"/>
                  <a:ea typeface="メイリオ" pitchFamily="50" charset="-128"/>
                  <a:cs typeface="メイリオ" pitchFamily="50" charset="-128"/>
                </a:rPr>
                <a:t>クリア後</a:t>
              </a:r>
              <a:r>
                <a:rPr lang="ja-JP" altLang="en-US" sz="1100" dirty="0">
                  <a:latin typeface="メイリオ" pitchFamily="50" charset="-128"/>
                  <a:ea typeface="メイリオ" pitchFamily="50" charset="-128"/>
                  <a:cs typeface="メイリオ" pitchFamily="50" charset="-128"/>
                </a:rPr>
                <a:t>の走行</a:t>
              </a:r>
              <a:r>
                <a:rPr lang="ja-JP" altLang="en-US" sz="110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100" dirty="0">
                <a:latin typeface="メイリオ" pitchFamily="50" charset="-128"/>
                <a:ea typeface="メイリオ" pitchFamily="50" charset="-128"/>
                <a:cs typeface="メイリオ" pitchFamily="50" charset="-128"/>
              </a:endParaRPr>
            </a:p>
          </p:txBody>
        </p:sp>
        <p:sp>
          <p:nvSpPr>
            <p:cNvPr id="168" name="角丸四角形 167"/>
            <p:cNvSpPr/>
            <p:nvPr/>
          </p:nvSpPr>
          <p:spPr>
            <a:xfrm>
              <a:off x="12860942" y="1997149"/>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69" name="円弧 168"/>
            <p:cNvSpPr/>
            <p:nvPr/>
          </p:nvSpPr>
          <p:spPr>
            <a:xfrm rot="16200000">
              <a:off x="13923909" y="574167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050" y="5365998"/>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1" name="円/楕円 170"/>
            <p:cNvSpPr/>
            <p:nvPr/>
          </p:nvSpPr>
          <p:spPr>
            <a:xfrm>
              <a:off x="15924439" y="628095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2" name="円弧 171"/>
            <p:cNvSpPr/>
            <p:nvPr/>
          </p:nvSpPr>
          <p:spPr>
            <a:xfrm rot="4063690">
              <a:off x="15102556" y="5984488"/>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3" name="円弧 172"/>
            <p:cNvSpPr/>
            <p:nvPr/>
          </p:nvSpPr>
          <p:spPr>
            <a:xfrm rot="15059816">
              <a:off x="15153971" y="5934366"/>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4" name="直線矢印コネクタ 173"/>
            <p:cNvCxnSpPr>
              <a:stCxn id="173" idx="2"/>
            </p:cNvCxnSpPr>
            <p:nvPr/>
          </p:nvCxnSpPr>
          <p:spPr>
            <a:xfrm flipH="1" flipV="1">
              <a:off x="15694568" y="5741128"/>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p:nvPr/>
          </p:nvCxnSpPr>
          <p:spPr>
            <a:xfrm flipV="1">
              <a:off x="15674361" y="5467869"/>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6" name="円/楕円 175"/>
            <p:cNvSpPr/>
            <p:nvPr/>
          </p:nvSpPr>
          <p:spPr>
            <a:xfrm>
              <a:off x="13823575" y="6115332"/>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7" name="円弧 176"/>
            <p:cNvSpPr/>
            <p:nvPr/>
          </p:nvSpPr>
          <p:spPr>
            <a:xfrm rot="4063690">
              <a:off x="12981183" y="5816781"/>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8" name="円弧 177"/>
            <p:cNvSpPr/>
            <p:nvPr/>
          </p:nvSpPr>
          <p:spPr>
            <a:xfrm rot="15059816">
              <a:off x="13019032" y="5749436"/>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9" name="直線矢印コネクタ 178"/>
            <p:cNvCxnSpPr/>
            <p:nvPr/>
          </p:nvCxnSpPr>
          <p:spPr>
            <a:xfrm flipV="1">
              <a:off x="14036439" y="5623489"/>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0" name="テキスト ボックス 179"/>
            <p:cNvSpPr txBox="1"/>
            <p:nvPr/>
          </p:nvSpPr>
          <p:spPr>
            <a:xfrm>
              <a:off x="13018131" y="65647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181" name="テキスト ボックス 180"/>
            <p:cNvSpPr txBox="1"/>
            <p:nvPr/>
          </p:nvSpPr>
          <p:spPr>
            <a:xfrm>
              <a:off x="13522239" y="5947368"/>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82" name="テキスト ボックス 181"/>
            <p:cNvSpPr txBox="1"/>
            <p:nvPr/>
          </p:nvSpPr>
          <p:spPr>
            <a:xfrm>
              <a:off x="15674895" y="6218859"/>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83" name="テキスト ボックス 182"/>
            <p:cNvSpPr txBox="1"/>
            <p:nvPr/>
          </p:nvSpPr>
          <p:spPr>
            <a:xfrm>
              <a:off x="13562330" y="557491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84" name="テキスト ボックス 183"/>
            <p:cNvSpPr txBox="1"/>
            <p:nvPr/>
          </p:nvSpPr>
          <p:spPr>
            <a:xfrm>
              <a:off x="15296282" y="5711296"/>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85" name="テキスト ボックス 184"/>
            <p:cNvSpPr txBox="1"/>
            <p:nvPr/>
          </p:nvSpPr>
          <p:spPr>
            <a:xfrm>
              <a:off x="15775852" y="574048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86" name="テキスト ボックス 185"/>
            <p:cNvSpPr txBox="1"/>
            <p:nvPr/>
          </p:nvSpPr>
          <p:spPr>
            <a:xfrm>
              <a:off x="13984492" y="563522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87" name="テキスト ボックス 186"/>
            <p:cNvSpPr txBox="1"/>
            <p:nvPr/>
          </p:nvSpPr>
          <p:spPr>
            <a:xfrm>
              <a:off x="15607780" y="537474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88" name="円/楕円 187"/>
            <p:cNvSpPr/>
            <p:nvPr/>
          </p:nvSpPr>
          <p:spPr>
            <a:xfrm>
              <a:off x="13823575" y="660716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89" name="テキスト ボックス 188"/>
            <p:cNvSpPr txBox="1"/>
            <p:nvPr/>
          </p:nvSpPr>
          <p:spPr>
            <a:xfrm>
              <a:off x="13047246" y="38665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190" name="テキスト ボックス 189"/>
            <p:cNvSpPr txBox="1"/>
            <p:nvPr/>
          </p:nvSpPr>
          <p:spPr>
            <a:xfrm>
              <a:off x="14914842" y="38601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191" name="テキスト ボックス 190"/>
            <p:cNvSpPr txBox="1"/>
            <p:nvPr/>
          </p:nvSpPr>
          <p:spPr>
            <a:xfrm>
              <a:off x="13155748" y="4140737"/>
              <a:ext cx="1758011" cy="1154162"/>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①　左へ旋回</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②　ライン</a:t>
              </a:r>
              <a:r>
                <a:rPr lang="ja-JP" altLang="en-US" sz="1100" dirty="0">
                  <a:latin typeface="メイリオ" pitchFamily="50" charset="-128"/>
                  <a:ea typeface="メイリオ" pitchFamily="50" charset="-128"/>
                  <a:cs typeface="メイリオ" pitchFamily="50" charset="-128"/>
                </a:rPr>
                <a:t>は左側</a:t>
              </a:r>
              <a:r>
                <a:rPr lang="ja-JP" altLang="en-US" sz="1100" dirty="0" smtClean="0">
                  <a:latin typeface="メイリオ" pitchFamily="50" charset="-128"/>
                  <a:ea typeface="メイリオ" pitchFamily="50" charset="-128"/>
                  <a:cs typeface="メイリオ" pitchFamily="50" charset="-128"/>
                </a:rPr>
                <a:t>にはないと判断</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③　右へ旋回</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④　ラインへ復帰</a:t>
              </a:r>
              <a:endParaRPr lang="ja-JP" altLang="en-US" sz="1100" dirty="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sp>
          <p:nvSpPr>
            <p:cNvPr id="192" name="テキスト ボックス 191"/>
            <p:cNvSpPr txBox="1"/>
            <p:nvPr/>
          </p:nvSpPr>
          <p:spPr>
            <a:xfrm>
              <a:off x="13984492" y="58722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93" name="テキスト ボックス 192"/>
            <p:cNvSpPr txBox="1"/>
            <p:nvPr/>
          </p:nvSpPr>
          <p:spPr>
            <a:xfrm>
              <a:off x="14886580" y="4111639"/>
              <a:ext cx="1885679" cy="1323439"/>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①　左</a:t>
              </a:r>
              <a:r>
                <a:rPr lang="ja-JP" altLang="en-US" sz="1100" dirty="0">
                  <a:latin typeface="メイリオ" pitchFamily="50" charset="-128"/>
                  <a:ea typeface="メイリオ" pitchFamily="50" charset="-128"/>
                  <a:cs typeface="メイリオ" pitchFamily="50" charset="-128"/>
                </a:rPr>
                <a:t>へ旋回</a:t>
              </a:r>
              <a:r>
                <a:rPr lang="ja-JP" altLang="en-US" sz="1100" dirty="0" smtClean="0">
                  <a:latin typeface="メイリオ" pitchFamily="50" charset="-128"/>
                  <a:ea typeface="メイリオ" pitchFamily="50" charset="-128"/>
                  <a:cs typeface="メイリオ" pitchFamily="50" charset="-128"/>
                </a:rPr>
                <a:t>し光センサの値からラインが</a:t>
              </a:r>
              <a:r>
                <a:rPr lang="ja-JP" altLang="en-US" sz="1100" dirty="0">
                  <a:latin typeface="メイリオ" pitchFamily="50" charset="-128"/>
                  <a:ea typeface="メイリオ" pitchFamily="50" charset="-128"/>
                  <a:cs typeface="メイリオ" pitchFamily="50" charset="-128"/>
                </a:rPr>
                <a:t>左側にあると判断</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②　</a:t>
              </a:r>
              <a:r>
                <a:rPr lang="ja-JP" altLang="en-US" sz="1100" dirty="0">
                  <a:latin typeface="メイリオ" pitchFamily="50" charset="-128"/>
                  <a:ea typeface="メイリオ" pitchFamily="50" charset="-128"/>
                  <a:cs typeface="メイリオ" pitchFamily="50" charset="-128"/>
                </a:rPr>
                <a:t>右へ旋回</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③　ラインに向かって直進</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④　ラインへ復帰</a:t>
              </a:r>
              <a:endParaRPr lang="ja-JP" altLang="en-US" sz="1100" dirty="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grpSp>
      <p:sp>
        <p:nvSpPr>
          <p:cNvPr id="203" name="テキスト ボックス 202"/>
          <p:cNvSpPr txBox="1"/>
          <p:nvPr/>
        </p:nvSpPr>
        <p:spPr>
          <a:xfrm>
            <a:off x="5110984" y="2712368"/>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6605497" y="1848272"/>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accent5"/>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574526"/>
            </a:xfrm>
            <a:prstGeom prst="rect">
              <a:avLst/>
            </a:prstGeom>
            <a:noFill/>
          </p:spPr>
          <p:txBody>
            <a:bodyPr wrap="square" lIns="91429" tIns="45715" rIns="91429" bIns="45715" rtlCol="0">
              <a:spAutoFit/>
            </a:bodyPr>
            <a:lstStyle/>
            <a:p>
              <a:r>
                <a:rPr kumimoji="1" lang="ja-JP" altLang="en-US" sz="1200" dirty="0" smtClean="0"/>
                <a:t>予想される軌道</a:t>
              </a:r>
              <a:endParaRPr kumimoji="1" lang="ja-JP" altLang="en-US" sz="1200" dirty="0"/>
            </a:p>
          </p:txBody>
        </p:sp>
        <p:sp>
          <p:nvSpPr>
            <p:cNvPr id="209" name="正方形/長方形 208"/>
            <p:cNvSpPr/>
            <p:nvPr/>
          </p:nvSpPr>
          <p:spPr>
            <a:xfrm>
              <a:off x="5446490" y="6141293"/>
              <a:ext cx="2409935" cy="574526"/>
            </a:xfrm>
            <a:prstGeom prst="rect">
              <a:avLst/>
            </a:prstGeom>
          </p:spPr>
          <p:txBody>
            <a:bodyPr wrap="square" lIns="91429" tIns="45715" rIns="91429" bIns="45715">
              <a:spAutoFit/>
            </a:bodyPr>
            <a:lstStyle/>
            <a:p>
              <a:r>
                <a:rPr lang="ja-JP" altLang="en-US" sz="1200" dirty="0" smtClean="0"/>
                <a:t>目標とする軌道</a:t>
              </a:r>
              <a:endParaRPr lang="ja-JP" altLang="en-US" sz="1200" dirty="0"/>
            </a:p>
          </p:txBody>
        </p:sp>
      </p:grpSp>
      <p:sp>
        <p:nvSpPr>
          <p:cNvPr id="210" name="角丸四角形吹き出し 209"/>
          <p:cNvSpPr/>
          <p:nvPr/>
        </p:nvSpPr>
        <p:spPr>
          <a:xfrm>
            <a:off x="5722433" y="1992288"/>
            <a:ext cx="1285710" cy="551960"/>
          </a:xfrm>
          <a:prstGeom prst="wedgeRoundRectCallout">
            <a:avLst>
              <a:gd name="adj1" fmla="val 82211"/>
              <a:gd name="adj2" fmla="val -36275"/>
              <a:gd name="adj3" fmla="val 1666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213" name="テキスト ボックス 212"/>
          <p:cNvSpPr txBox="1"/>
          <p:nvPr/>
        </p:nvSpPr>
        <p:spPr>
          <a:xfrm>
            <a:off x="5385473" y="3468316"/>
            <a:ext cx="3429012" cy="900236"/>
          </a:xfrm>
          <a:prstGeom prst="rect">
            <a:avLst/>
          </a:prstGeom>
          <a:noFill/>
        </p:spPr>
        <p:txBody>
          <a:bodyPr wrap="square" lIns="91429" tIns="45715" rIns="91429" bIns="45715" rtlCol="0">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→走行体は</a:t>
            </a:r>
            <a:r>
              <a:rPr lang="ja-JP" altLang="en-US" sz="1050" u="sng" dirty="0">
                <a:latin typeface="+mn-ea"/>
              </a:rPr>
              <a:t>仮想のラインをトレース</a:t>
            </a:r>
            <a:r>
              <a:rPr lang="ja-JP" altLang="en-US" sz="1050" dirty="0">
                <a:latin typeface="+mn-ea"/>
              </a:rPr>
              <a:t>する</a:t>
            </a:r>
            <a:endParaRPr lang="en-US" altLang="ja-JP" sz="1050" dirty="0">
              <a:latin typeface="+mn-ea"/>
            </a:endParaRPr>
          </a:p>
        </p:txBody>
      </p:sp>
      <p:sp>
        <p:nvSpPr>
          <p:cNvPr id="1025" name="正方形/長方形 1024"/>
          <p:cNvSpPr/>
          <p:nvPr/>
        </p:nvSpPr>
        <p:spPr>
          <a:xfrm>
            <a:off x="9383992" y="3714649"/>
            <a:ext cx="3566280" cy="415498"/>
          </a:xfrm>
          <a:prstGeom prst="rect">
            <a:avLst/>
          </a:prstGeom>
        </p:spPr>
        <p:txBody>
          <a:bodyPr wrap="square">
            <a:spAutoFit/>
          </a:bodyPr>
          <a:lstStyle/>
          <a:p>
            <a:r>
              <a:rPr lang="ja-JP" altLang="en-US" sz="1050" dirty="0">
                <a:latin typeface="+mn-ea"/>
              </a:rPr>
              <a:t>車輪回転角度から</a:t>
            </a:r>
            <a:r>
              <a:rPr lang="en-US" altLang="ja-JP" sz="1050" dirty="0">
                <a:latin typeface="+mn-ea"/>
              </a:rPr>
              <a:t/>
            </a:r>
            <a:br>
              <a:rPr lang="en-US" altLang="ja-JP" sz="1050" dirty="0">
                <a:latin typeface="+mn-ea"/>
              </a:rPr>
            </a:br>
            <a:r>
              <a:rPr lang="ja-JP" altLang="en-US" sz="1050" dirty="0">
                <a:latin typeface="+mn-ea"/>
              </a:rPr>
              <a:t>走行体の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を算出</a:t>
            </a:r>
          </a:p>
        </p:txBody>
      </p:sp>
      <p:graphicFrame>
        <p:nvGraphicFramePr>
          <p:cNvPr id="215" name="コンテンツ プレースホルダー 7"/>
          <p:cNvGraphicFramePr>
            <a:graphicFrameLocks/>
          </p:cNvGraphicFramePr>
          <p:nvPr>
            <p:extLst>
              <p:ext uri="{D42A27DB-BD31-4B8C-83A1-F6EECF244321}">
                <p14:modId xmlns:p14="http://schemas.microsoft.com/office/powerpoint/2010/main" val="1989980720"/>
              </p:ext>
            </p:extLst>
          </p:nvPr>
        </p:nvGraphicFramePr>
        <p:xfrm>
          <a:off x="9613480" y="1832036"/>
          <a:ext cx="3306665" cy="19391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2649</TotalTime>
  <Words>1096</Words>
  <Application>Microsoft Office PowerPoint</Application>
  <PresentationFormat>ユーザー設定</PresentationFormat>
  <Paragraphs>249</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84</cp:revision>
  <cp:lastPrinted>2012-09-07T00:42:03Z</cp:lastPrinted>
  <dcterms:created xsi:type="dcterms:W3CDTF">2012-09-03T09:45:52Z</dcterms:created>
  <dcterms:modified xsi:type="dcterms:W3CDTF">2012-09-07T17:46:37Z</dcterms:modified>
</cp:coreProperties>
</file>