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66" autoAdjust="0"/>
  </p:normalViewPr>
  <p:slideViewPr>
    <p:cSldViewPr>
      <p:cViewPr>
        <p:scale>
          <a:sx n="66" d="100"/>
          <a:sy n="66" d="100"/>
        </p:scale>
        <p:origin x="-588" y="18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0A06-F2D3-45A5-8CBA-0AAA8C67E922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BF9C-EE01-4023-9F4A-05B89A3D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7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BF9C-EE01-4023-9F4A-05B89A3D472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32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0120" y="875592"/>
            <a:ext cx="7128792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28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441923" y="2695655"/>
            <a:ext cx="2574501" cy="2123494"/>
            <a:chOff x="297906" y="1575435"/>
            <a:chExt cx="2574501" cy="21234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06" y="1575435"/>
              <a:ext cx="2574501" cy="2123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85782" y="1669718"/>
              <a:ext cx="1970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</a:t>
              </a:r>
              <a:endParaRPr kumimoji="1" lang="ja-JP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47875" y="2109981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00B05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050" dirty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54488" y="264178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endParaRPr kumimoji="1" lang="ja-JP" altLang="en-US" sz="105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1266546" y="1815150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33CC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4</a:t>
              </a:r>
              <a:endParaRPr kumimoji="1" lang="ja-JP" altLang="en-US" sz="1050" dirty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270826" y="2332241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C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5</a:t>
              </a:r>
              <a:endParaRPr kumimoji="1" lang="ja-JP" altLang="en-US" sz="1050" dirty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280612" y="274627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rgbClr val="92D05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6</a:t>
              </a:r>
              <a:endParaRPr kumimoji="1" lang="ja-JP" altLang="en-US" sz="1050" dirty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094243" y="1805357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solidFill>
                    <a:srgbClr val="7030A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endParaRPr kumimoji="1" lang="ja-JP" altLang="en-US" sz="1050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095521" y="2189157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solidFill>
                    <a:schemeClr val="accent6">
                      <a:lumMod val="7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endPara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094243" y="2693070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9</a:t>
              </a:r>
              <a:endParaRPr kumimoji="1"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7408912" y="875592"/>
            <a:ext cx="5112568" cy="3984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0" y="2496344"/>
            <a:ext cx="2701971" cy="220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7408912" y="4836032"/>
            <a:ext cx="5112568" cy="4501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0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0120" y="4838699"/>
            <a:ext cx="7128792" cy="449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120" y="4832538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2128" y="6600800"/>
            <a:ext cx="2682584" cy="252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smtClean="0"/>
              <a:t>（未確定）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72" y="8488190"/>
            <a:ext cx="2754592" cy="77690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390624" y="840160"/>
            <a:ext cx="25385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94" y="3826691"/>
            <a:ext cx="2118678" cy="973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40" y="8112968"/>
            <a:ext cx="4166884" cy="1158891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61609" y="1272208"/>
            <a:ext cx="4022967" cy="12635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段差衝突時に車体が不安定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段差突破後に車体がライン上にいない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階段上とコースの輝度値の違いに対応できない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直角部分を曲がり切れない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段差落下時に車体が不安定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段差落下後に車体がライン上にいない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423227" y="979397"/>
            <a:ext cx="2938060" cy="1660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危険回避実現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適切な速度で上ることで、ブレを防ぐ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上る際にブレを防ぐことでライン上に留まることが可能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調査の結果、特に対策する必要無し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左下参照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低速で落下することで衝撃を軽減。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また、落下時に衝撃吸収動作を実行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復帰動作を行い、</a:t>
            </a:r>
            <a: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ライン上に復帰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12382" y="5304656"/>
            <a:ext cx="4206630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で誤検知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ライン消滅エリアでのコース選択ミス→</a:t>
            </a:r>
            <a:r>
              <a:rPr lang="ja-JP" altLang="en-US" sz="105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タイム増加</a:t>
            </a:r>
            <a:endParaRPr lang="ja-JP" altLang="en-US" sz="105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検知後に車体がライン上にいない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ターンエリアでの走行失敗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ターン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エリア終了後に車体がライン上にいない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600600" y="5219759"/>
            <a:ext cx="2736304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危険回避実現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左下参照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左下参照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曲率制御に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よって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ライントレースを実現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擬似ライントレース終了後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車体はライン上にいるためそのまま再開可能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480920" y="5304656"/>
            <a:ext cx="4968552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突入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シーソーの傾きによって車体が不安定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落下及び転倒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シーソー上とコース上の輝度値の違いに対応できない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シーソー降下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落下及び転倒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シーソー落下後に車体がライン上にいない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9622872" y="6600799"/>
            <a:ext cx="2826600" cy="17903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36000" rIns="0" rtlCol="0" anchor="ctr"/>
          <a:lstStyle/>
          <a:p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同様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倒立制御でのジャイロオフセット値を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変更し、斜面に合った倒立制御を実行</a:t>
            </a:r>
            <a:endParaRPr lang="en-US" altLang="ja-JP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ライントレースせず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直進することでコースアウトを回避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衝撃吸収動作を実行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00" y="6688729"/>
            <a:ext cx="1765136" cy="228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7408912" y="4832538"/>
            <a:ext cx="267314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シーソー（シングル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54596" y="881330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2616" y="1344216"/>
            <a:ext cx="2980632" cy="1224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検知を失敗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ゲートに衝突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ゲート通過角度への尻尾角度制御失敗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通常走行角度とゲート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通過角度で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輝度値の違いに対応出来ない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ゲート通過角度から通常走行角度への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尻尾角度制御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505256" y="990585"/>
            <a:ext cx="1944216" cy="24418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ゲートを検知する適切な距離を調査し、実装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車体仰角制御で</a:t>
            </a:r>
            <a: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安定性実現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ゲート通過角度での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目標輝度値設定を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行うことで対応</a:t>
            </a:r>
            <a:endParaRPr lang="en-US" altLang="ja-JP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569152" y="823723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endParaRPr kumimoji="1" lang="ja-JP" altLang="en-US" sz="1400" dirty="0">
              <a:solidFill>
                <a:srgbClr val="92D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480473" y="2640360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444703" y="320038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74607" y="38160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929192" y="276463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785176" y="381608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6687" y="840160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24" y="3661384"/>
            <a:ext cx="3144521" cy="113921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34712" y="2740943"/>
            <a:ext cx="4158176" cy="875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直角部分対策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ライントレース中にラインが無くなる→輝度値が下がる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その輝度値を検出し、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111674" y="6816824"/>
            <a:ext cx="4158176" cy="11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曲率制御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8112" y="4368552"/>
            <a:ext cx="3888432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を用いた車体仰角制御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ルックアップゲート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を通過するため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にはしっぽの角度を下げて車体を傾け、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通過後に元の角度に戻す必要がある。しかし、</a:t>
            </a:r>
            <a:r>
              <a:rPr lang="ja-JP" altLang="en-US" sz="105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しっぽの角度の急激な変化によって、</a:t>
            </a:r>
            <a:r>
              <a:rPr lang="ja-JP" altLang="en-US" sz="105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車体が倒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れて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しまう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などの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があった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　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そこで、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しっぽ制御の目標</a:t>
            </a:r>
            <a:r>
              <a:rPr lang="ja-JP" altLang="en-US" sz="105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角度自体を最終的な目標角度に達するまで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en-US" altLang="ja-JP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1°</a:t>
            </a:r>
            <a:r>
              <a:rPr lang="ja-JP" altLang="en-US" sz="105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ずつ</a:t>
            </a: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変化</a:t>
            </a:r>
            <a:r>
              <a:rPr lang="ja-JP" altLang="en-US" sz="105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させる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ことにより、急激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な角度の変化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を抑えることが出来た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</a:p>
          <a:p>
            <a:pPr algn="ctr"/>
            <a:endParaRPr lang="en-US" altLang="ja-JP" sz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48872" y="1490564"/>
            <a:ext cx="4464496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ジャイロセンサ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階段やシーソーを通過するためには、段差を上らなくてはならない。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6" y="6360393"/>
            <a:ext cx="215713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10" y="7968952"/>
            <a:ext cx="2157130" cy="139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下矢印 14"/>
          <p:cNvSpPr/>
          <p:nvPr/>
        </p:nvSpPr>
        <p:spPr>
          <a:xfrm>
            <a:off x="1802123" y="7709495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49277" y="7709495"/>
            <a:ext cx="167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緩やか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な制御を実現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線吹き出し 1 (枠付き) 16"/>
          <p:cNvSpPr/>
          <p:nvPr/>
        </p:nvSpPr>
        <p:spPr>
          <a:xfrm>
            <a:off x="1033888" y="6370786"/>
            <a:ext cx="1061045" cy="302022"/>
          </a:xfrm>
          <a:prstGeom prst="borderCallout1">
            <a:avLst>
              <a:gd name="adj1" fmla="val 102872"/>
              <a:gd name="adj2" fmla="val 24205"/>
              <a:gd name="adj3" fmla="val 198117"/>
              <a:gd name="adj4" fmla="val 215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急激な角度変化で車体が転倒する危険が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線吹き出し 1 (枠付き) 37"/>
          <p:cNvSpPr/>
          <p:nvPr/>
        </p:nvSpPr>
        <p:spPr>
          <a:xfrm>
            <a:off x="202854" y="7629847"/>
            <a:ext cx="1185022" cy="295672"/>
          </a:xfrm>
          <a:prstGeom prst="borderCallout1">
            <a:avLst>
              <a:gd name="adj1" fmla="val 4014"/>
              <a:gd name="adj2" fmla="val 97100"/>
              <a:gd name="adj3" fmla="val -99127"/>
              <a:gd name="adj4" fmla="val 93237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姿勢が低く、車体の重みで角度制御が不安定に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線吹き出し 1 (枠付き) 38"/>
          <p:cNvSpPr/>
          <p:nvPr/>
        </p:nvSpPr>
        <p:spPr>
          <a:xfrm>
            <a:off x="2329238" y="6744816"/>
            <a:ext cx="1152128" cy="288032"/>
          </a:xfrm>
          <a:prstGeom prst="borderCallout1">
            <a:avLst>
              <a:gd name="adj1" fmla="val -939"/>
              <a:gd name="adj2" fmla="val 19356"/>
              <a:gd name="adj3" fmla="val -41576"/>
              <a:gd name="adj4" fmla="val -3668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急激な角度変化で角度が目標角度を突破している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線吹き出し 1 (枠付き) 39"/>
          <p:cNvSpPr/>
          <p:nvPr/>
        </p:nvSpPr>
        <p:spPr>
          <a:xfrm>
            <a:off x="1605174" y="8038354"/>
            <a:ext cx="1125662" cy="290638"/>
          </a:xfrm>
          <a:prstGeom prst="borderCallout1">
            <a:avLst>
              <a:gd name="adj1" fmla="val 96564"/>
              <a:gd name="adj2" fmla="val 25418"/>
              <a:gd name="adj3" fmla="val 213700"/>
              <a:gd name="adj4" fmla="val 6044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緩やかに角度を変化させることで転倒を回避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線吹き出し 1 (枠付き) 40"/>
          <p:cNvSpPr/>
          <p:nvPr/>
        </p:nvSpPr>
        <p:spPr>
          <a:xfrm>
            <a:off x="434075" y="9055496"/>
            <a:ext cx="1199626" cy="291632"/>
          </a:xfrm>
          <a:prstGeom prst="borderCallout1">
            <a:avLst>
              <a:gd name="adj1" fmla="val 4014"/>
              <a:gd name="adj2" fmla="val 97100"/>
              <a:gd name="adj3" fmla="val -12004"/>
              <a:gd name="adj4" fmla="val 114468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車体の重みにも耐えられる安定した制御が可能に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線吹き出し 1 (枠付き) 41"/>
          <p:cNvSpPr/>
          <p:nvPr/>
        </p:nvSpPr>
        <p:spPr>
          <a:xfrm>
            <a:off x="2905302" y="8761040"/>
            <a:ext cx="1051210" cy="294456"/>
          </a:xfrm>
          <a:prstGeom prst="borderCallout1">
            <a:avLst>
              <a:gd name="adj1" fmla="val 14492"/>
              <a:gd name="adj2" fmla="val 616"/>
              <a:gd name="adj3" fmla="val -155651"/>
              <a:gd name="adj4" fmla="val -4582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角度への素早い収束が可能に</a:t>
            </a:r>
            <a:endParaRPr kumimoji="1"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419</Words>
  <Application>Microsoft Office PowerPoint</Application>
  <PresentationFormat>A3 297x420 mm</PresentationFormat>
  <Paragraphs>91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N_MURA</cp:lastModifiedBy>
  <cp:revision>66</cp:revision>
  <cp:lastPrinted>2012-09-07T10:29:57Z</cp:lastPrinted>
  <dcterms:created xsi:type="dcterms:W3CDTF">2012-09-04T00:13:29Z</dcterms:created>
  <dcterms:modified xsi:type="dcterms:W3CDTF">2012-09-07T13:29:57Z</dcterms:modified>
</cp:coreProperties>
</file>