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7" r:id="rId3"/>
    <p:sldId id="266" r:id="rId4"/>
    <p:sldId id="263" r:id="rId5"/>
    <p:sldId id="269" r:id="rId6"/>
    <p:sldId id="265" r:id="rId7"/>
    <p:sldId id="268" r:id="rId8"/>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00" autoAdjust="0"/>
    <p:restoredTop sz="98151" autoAdjust="0"/>
  </p:normalViewPr>
  <p:slideViewPr>
    <p:cSldViewPr>
      <p:cViewPr varScale="1">
        <p:scale>
          <a:sx n="55" d="100"/>
          <a:sy n="55" d="100"/>
        </p:scale>
        <p:origin x="-1290" y="-84"/>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08572032"/>
        <c:axId val="108573760"/>
      </c:scatterChart>
      <c:valAx>
        <c:axId val="108572032"/>
        <c:scaling>
          <c:orientation val="minMax"/>
        </c:scaling>
        <c:delete val="1"/>
        <c:axPos val="b"/>
        <c:numFmt formatCode="General" sourceLinked="1"/>
        <c:majorTickMark val="out"/>
        <c:minorTickMark val="none"/>
        <c:tickLblPos val="nextTo"/>
        <c:crossAx val="108573760"/>
        <c:crosses val="autoZero"/>
        <c:crossBetween val="midCat"/>
      </c:valAx>
      <c:valAx>
        <c:axId val="108573760"/>
        <c:scaling>
          <c:orientation val="minMax"/>
        </c:scaling>
        <c:delete val="1"/>
        <c:axPos val="l"/>
        <c:numFmt formatCode="General" sourceLinked="1"/>
        <c:majorTickMark val="out"/>
        <c:minorTickMark val="none"/>
        <c:tickLblPos val="nextTo"/>
        <c:crossAx val="108572032"/>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38843392"/>
        <c:axId val="108575488"/>
      </c:lineChart>
      <c:catAx>
        <c:axId val="38843392"/>
        <c:scaling>
          <c:orientation val="minMax"/>
        </c:scaling>
        <c:delete val="1"/>
        <c:axPos val="b"/>
        <c:majorTickMark val="out"/>
        <c:minorTickMark val="none"/>
        <c:tickLblPos val="nextTo"/>
        <c:crossAx val="108575488"/>
        <c:crosses val="autoZero"/>
        <c:auto val="1"/>
        <c:lblAlgn val="ctr"/>
        <c:lblOffset val="100"/>
        <c:noMultiLvlLbl val="0"/>
      </c:catAx>
      <c:valAx>
        <c:axId val="108575488"/>
        <c:scaling>
          <c:orientation val="minMax"/>
        </c:scaling>
        <c:delete val="0"/>
        <c:axPos val="l"/>
        <c:majorGridlines/>
        <c:numFmt formatCode="General" sourceLinked="1"/>
        <c:majorTickMark val="out"/>
        <c:minorTickMark val="none"/>
        <c:tickLblPos val="nextTo"/>
        <c:crossAx val="3884339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46400" cy="493713"/>
          </a:xfrm>
          <a:prstGeom prst="rect">
            <a:avLst/>
          </a:prstGeom>
        </p:spPr>
        <p:txBody>
          <a:bodyPr vert="horz" lIns="91435" tIns="45718" rIns="91435" bIns="45718"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90" y="2"/>
            <a:ext cx="2946400" cy="493713"/>
          </a:xfrm>
          <a:prstGeom prst="rect">
            <a:avLst/>
          </a:prstGeom>
        </p:spPr>
        <p:txBody>
          <a:bodyPr vert="horz" lIns="91435" tIns="45718" rIns="91435" bIns="45718" rtlCol="0"/>
          <a:lstStyle>
            <a:lvl1pPr algn="r">
              <a:defRPr sz="1200"/>
            </a:lvl1pPr>
          </a:lstStyle>
          <a:p>
            <a:fld id="{813C8227-C5FA-4F90-9691-3E218BF9FA91}" type="datetimeFigureOut">
              <a:rPr kumimoji="1" lang="ja-JP" altLang="en-US" smtClean="0"/>
              <a:t>2012/9/11</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5" tIns="45718" rIns="91435" bIns="45718" rtlCol="0" anchor="ctr"/>
          <a:lstStyle/>
          <a:p>
            <a:endParaRPr lang="ja-JP" altLang="en-US"/>
          </a:p>
        </p:txBody>
      </p:sp>
      <p:sp>
        <p:nvSpPr>
          <p:cNvPr id="5" name="ノート プレースホルダー 4"/>
          <p:cNvSpPr>
            <a:spLocks noGrp="1"/>
          </p:cNvSpPr>
          <p:nvPr>
            <p:ph type="body" sz="quarter" idx="3"/>
          </p:nvPr>
        </p:nvSpPr>
        <p:spPr>
          <a:xfrm>
            <a:off x="679452" y="4689477"/>
            <a:ext cx="5438775" cy="4443413"/>
          </a:xfrm>
          <a:prstGeom prst="rect">
            <a:avLst/>
          </a:prstGeom>
        </p:spPr>
        <p:txBody>
          <a:bodyPr vert="horz" lIns="91435" tIns="45718" rIns="91435" bIns="45718"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5" tIns="45718" rIns="91435" bIns="45718"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90" y="9377363"/>
            <a:ext cx="2946400" cy="493712"/>
          </a:xfrm>
          <a:prstGeom prst="rect">
            <a:avLst/>
          </a:prstGeom>
        </p:spPr>
        <p:txBody>
          <a:bodyPr vert="horz" lIns="91435" tIns="45718" rIns="91435" bIns="45718"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6"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20" y="2982603"/>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9"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4"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4"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4"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4"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4"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9"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7" y="206381"/>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9"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9"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500"/>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5" y="384500"/>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2" y="6169667"/>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2"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5"/>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8" y="2149165"/>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8"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7"/>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80"/>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8"/>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3"/>
          </p:nvPr>
        </p:nvSpPr>
        <p:spPr>
          <a:xfrm>
            <a:off x="4641282" y="8898898"/>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8"/>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2" y="6"/>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4"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4"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4"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4"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4"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9"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png"/><Relationship Id="rId9" Type="http://schemas.openxmlformats.org/officeDocument/2006/relationships/image" Target="../media/image27.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169" y="7545987"/>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488236"/>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algn="ctr" defTabSz="1279525">
              <a:lnSpc>
                <a:spcPct val="80000"/>
              </a:lnSpc>
              <a:spcBef>
                <a:spcPct val="20000"/>
              </a:spcBef>
            </a:pPr>
            <a:endParaRPr lang="en-US" altLang="ja-JP" sz="1800" dirty="0" smtClean="0"/>
          </a:p>
          <a:p>
            <a:pPr marL="481013" indent="-481013" defTabSz="1279525">
              <a:lnSpc>
                <a:spcPct val="80000"/>
              </a:lnSpc>
              <a:spcBef>
                <a:spcPct val="20000"/>
              </a:spcBef>
            </a:pPr>
            <a:r>
              <a:rPr lang="en-US" altLang="ja-JP" sz="1800" b="1" dirty="0" smtClean="0"/>
              <a:t>	</a:t>
            </a:r>
            <a:r>
              <a:rPr lang="ja-JP" altLang="en-US" sz="1800" dirty="0" smtClean="0"/>
              <a:t>Ｓ藤　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スニーキング系タイ人</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ツボ押し系タイ人</a:t>
            </a:r>
            <a:endParaRPr lang="en-US" altLang="ja-JP" sz="1800" dirty="0"/>
          </a:p>
          <a:p>
            <a:pPr marL="481013" indent="-481013" defTabSz="1279525">
              <a:lnSpc>
                <a:spcPct val="80000"/>
              </a:lnSpc>
              <a:spcBef>
                <a:spcPct val="20000"/>
              </a:spcBef>
            </a:pPr>
            <a:r>
              <a:rPr lang="en-US" altLang="ja-JP" sz="1800" dirty="0">
                <a:latin typeface="+mn-ea"/>
              </a:rPr>
              <a:t>	</a:t>
            </a:r>
            <a:r>
              <a:rPr lang="ja-JP" altLang="en-US" sz="1800" dirty="0" smtClean="0"/>
              <a:t>Ｓ木　</a:t>
            </a:r>
            <a:r>
              <a:rPr lang="ja-JP" altLang="en-US" sz="1800" dirty="0" err="1" smtClean="0">
                <a:latin typeface="+mn-ea"/>
              </a:rPr>
              <a:t>ごろごろあっぷるけ</a:t>
            </a:r>
            <a:r>
              <a:rPr lang="ja-JP" altLang="en-US" sz="1800" dirty="0" smtClean="0">
                <a:latin typeface="+mn-ea"/>
              </a:rPr>
              <a:t>ーき</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Ｓ部</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Ｎ川　</a:t>
            </a:r>
            <a:r>
              <a:rPr lang="en-US" altLang="ja-JP" sz="1800" dirty="0" smtClean="0">
                <a:latin typeface="+mn-ea"/>
              </a:rPr>
              <a:t/>
            </a:r>
            <a:br>
              <a:rPr lang="en-US" altLang="ja-JP" sz="1800" dirty="0" smtClean="0">
                <a:latin typeface="+mn-ea"/>
              </a:rPr>
            </a:br>
            <a:r>
              <a:rPr lang="ja-JP" altLang="en-US" sz="1800" dirty="0" smtClean="0">
                <a:latin typeface="+mn-ea"/>
              </a:rPr>
              <a:t>Ｋ池</a:t>
            </a:r>
            <a:endParaRPr lang="en-US" altLang="ja-JP" sz="1800" dirty="0" smtClean="0">
              <a:latin typeface="+mn-ea"/>
            </a:endParaRPr>
          </a:p>
          <a:p>
            <a:pPr marL="481013" indent="-481013" defTabSz="1279525">
              <a:lnSpc>
                <a:spcPct val="80000"/>
              </a:lnSpc>
              <a:spcBef>
                <a:spcPct val="20000"/>
              </a:spcBef>
            </a:pPr>
            <a:endParaRPr lang="en-US" altLang="ja-JP" sz="2000" b="1" dirty="0" smtClean="0"/>
          </a:p>
          <a:p>
            <a:pPr marL="481013" indent="-481013" defTabSz="1279525">
              <a:lnSpc>
                <a:spcPct val="80000"/>
              </a:lnSpc>
              <a:spcBef>
                <a:spcPct val="20000"/>
              </a:spcBef>
            </a:pP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a:t>今</a:t>
            </a:r>
            <a:r>
              <a:rPr lang="ja-JP" altLang="en-US" sz="1800" dirty="0" smtClean="0"/>
              <a:t>や，情報系の学生は授業でモデリングを学ぶようになり，モデリングの重要性がさらに高まっています．就職して幸せな毎日を送るた</a:t>
            </a:r>
            <a:r>
              <a:rPr lang="ja-JP" altLang="en-US" sz="1800" dirty="0"/>
              <a:t>め</a:t>
            </a:r>
            <a:r>
              <a:rPr lang="ja-JP" altLang="en-US" sz="1800" dirty="0" smtClean="0"/>
              <a:t>に，モデリングを体得して，未来をつかみ取ります！</a:t>
            </a:r>
            <a:endParaRPr lang="en-US" altLang="ja-JP" sz="1800" dirty="0" smtClean="0"/>
          </a:p>
          <a:p>
            <a:pPr marL="481013" indent="-481013" defTabSz="1279525">
              <a:lnSpc>
                <a:spcPct val="80000"/>
              </a:lnSpc>
              <a:spcBef>
                <a:spcPct val="20000"/>
              </a:spcBef>
            </a:pPr>
            <a:endParaRPr lang="en-US" altLang="ja-JP" sz="1800" dirty="0"/>
          </a:p>
          <a:p>
            <a:pPr marL="481013" indent="-481013" defTabSz="1279525">
              <a:lnSpc>
                <a:spcPct val="80000"/>
              </a:lnSpc>
              <a:spcBef>
                <a:spcPct val="20000"/>
              </a:spcBef>
            </a:pPr>
            <a:r>
              <a:rPr lang="en-US" altLang="ja-JP" sz="1800" dirty="0" smtClean="0"/>
              <a:t>/*</a:t>
            </a:r>
            <a:r>
              <a:rPr lang="ja-JP" altLang="en-US" sz="1800" dirty="0" smtClean="0"/>
              <a:t>モデリングは誰でもできる時代に突入します．そこで求められるのは，</a:t>
            </a:r>
            <a:r>
              <a:rPr lang="en-US" altLang="ja-JP" sz="1800" dirty="0" smtClean="0"/>
              <a:t>*/</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4272330" y="1920284"/>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1993869" y="1920285"/>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3133097" y="1920285"/>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2"/>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4"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7" y="6892071"/>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2"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4"/>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7" y="2424338"/>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1"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160131573"/>
              </p:ext>
            </p:extLst>
          </p:nvPr>
        </p:nvGraphicFramePr>
        <p:xfrm>
          <a:off x="8935914" y="7172747"/>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smtClean="0"/>
                        <a:t>走行体を</a:t>
                      </a:r>
                      <a:r>
                        <a:rPr kumimoji="1" lang="ja-JP" altLang="en-US" sz="1100" dirty="0" smtClean="0"/>
                        <a:t>安定して前後方向に傾ける</a:t>
                      </a:r>
                      <a:endParaRPr kumimoji="1" lang="ja-JP" altLang="en-US" sz="1100" dirty="0"/>
                    </a:p>
                  </a:txBody>
                  <a:tcPr/>
                </a:tc>
                <a:tc>
                  <a:txBody>
                    <a:bodyPr/>
                    <a:lstStyle/>
                    <a:p>
                      <a:r>
                        <a:rPr kumimoji="1" lang="ja-JP" altLang="en-US" sz="1100" dirty="0" smtClean="0"/>
                        <a:t>しっぽの</a:t>
                      </a:r>
                      <a:r>
                        <a:rPr kumimoji="1" lang="ja-JP" altLang="en-US" sz="1100" smtClean="0"/>
                        <a:t>制御が走行体の</a:t>
                      </a:r>
                      <a:r>
                        <a:rPr kumimoji="1" lang="ja-JP" altLang="en-US" sz="1100" dirty="0" smtClean="0"/>
                        <a:t>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smtClean="0"/>
                        <a:t>走行体仰角</a:t>
                      </a:r>
                      <a:r>
                        <a:rPr kumimoji="1" lang="ja-JP" altLang="en-US" sz="1100" dirty="0" smtClean="0"/>
                        <a:t>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7" y="1602631"/>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6"/>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2"/>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922400"/>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3" y="5498285"/>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4"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5"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1" y="2873760"/>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2" y="1586522"/>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4"/>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2" y="2893050"/>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3"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2"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2"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204389"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5"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9"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30"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3" y="6197279"/>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3"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6"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2" y="9049076"/>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9"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4"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4"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4"/>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264352598"/>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2"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3"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8"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9"/>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8" y="7979989"/>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5" y="6168755"/>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8"/>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6529"/>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5"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20"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20544" y="7145112"/>
            <a:ext cx="1885603" cy="791728"/>
          </a:xfrm>
          <a:prstGeom prst="wedgeRoundRectCallout">
            <a:avLst>
              <a:gd name="adj1" fmla="val -5637"/>
              <a:gd name="adj2" fmla="val 113960"/>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6039" y="2784376"/>
            <a:ext cx="2826648" cy="823446"/>
          </a:xfrm>
          <a:prstGeom prst="rect">
            <a:avLst/>
          </a:prstGeom>
        </p:spPr>
      </p:pic>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316" y="3229940"/>
            <a:ext cx="2552991" cy="245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447" y="6494939"/>
            <a:ext cx="3509733" cy="969957"/>
          </a:xfrm>
          <a:prstGeom prst="rect">
            <a:avLst/>
          </a:prstGeom>
        </p:spPr>
      </p:pic>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13933"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そこに潜む危険とその解決策を考え</a:t>
            </a:r>
            <a:r>
              <a:rPr lang="en-US" altLang="ja-JP" sz="1200" dirty="0" smtClean="0"/>
              <a:t>,</a:t>
            </a:r>
            <a:r>
              <a:rPr lang="ja-JP" altLang="en-US" sz="1200" dirty="0" smtClean="0"/>
              <a:t>それらを踏まえてステートチャート図を作成した</a:t>
            </a:r>
            <a:r>
              <a:rPr lang="en-US" altLang="ja-JP" sz="1200" dirty="0" smtClean="0"/>
              <a:t>.</a:t>
            </a:r>
            <a:r>
              <a:rPr lang="ja-JP" altLang="en-US" sz="1200" dirty="0" smtClean="0"/>
              <a:t>（他の難所についても同様の手順でステートマシン図を作成）</a:t>
            </a:r>
            <a:endParaRPr kumimoji="1" lang="en-US" altLang="ja-JP" sz="1200" dirty="0" smtClean="0"/>
          </a:p>
        </p:txBody>
      </p:sp>
      <p:sp>
        <p:nvSpPr>
          <p:cNvPr id="10" name="角丸四角形吹き出し 9"/>
          <p:cNvSpPr/>
          <p:nvPr/>
        </p:nvSpPr>
        <p:spPr>
          <a:xfrm>
            <a:off x="743448" y="2299033"/>
            <a:ext cx="3270077" cy="917391"/>
          </a:xfrm>
          <a:prstGeom prst="wedgeRoundRectCallout">
            <a:avLst>
              <a:gd name="adj1" fmla="val -31929"/>
              <a:gd name="adj2" fmla="val 91290"/>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a:latin typeface="+mn-ea"/>
              </a:rPr>
              <a:t>・</a:t>
            </a:r>
            <a:r>
              <a:rPr lang="ja-JP" altLang="en-US" sz="1050" u="sng" dirty="0">
                <a:latin typeface="+mn-ea"/>
              </a:rPr>
              <a:t>段差進入時の速度不足</a:t>
            </a:r>
            <a:endParaRPr lang="en-US" altLang="ja-JP" sz="1050" u="sng" dirty="0">
              <a:latin typeface="+mn-ea"/>
            </a:endParaRPr>
          </a:p>
          <a:p>
            <a:r>
              <a:rPr lang="ja-JP" altLang="en-US" sz="1000" dirty="0">
                <a:latin typeface="+mn-ea"/>
              </a:rPr>
              <a:t>段差を上るために</a:t>
            </a:r>
            <a:r>
              <a:rPr lang="ja-JP" altLang="en-US" sz="1000" dirty="0" smtClean="0">
                <a:latin typeface="+mn-ea"/>
              </a:rPr>
              <a:t>は加速</a:t>
            </a:r>
            <a:r>
              <a:rPr lang="ja-JP" altLang="en-US" sz="1000" dirty="0">
                <a:latin typeface="+mn-ea"/>
              </a:rPr>
              <a:t>し</a:t>
            </a:r>
            <a:r>
              <a:rPr lang="ja-JP" altLang="en-US" sz="1000" dirty="0" smtClean="0">
                <a:latin typeface="+mn-ea"/>
              </a:rPr>
              <a:t>勢いをつける必要</a:t>
            </a:r>
            <a:r>
              <a:rPr lang="ja-JP" altLang="en-US" sz="1000" dirty="0">
                <a:latin typeface="+mn-ea"/>
              </a:rPr>
              <a:t>が</a:t>
            </a:r>
            <a:r>
              <a:rPr lang="ja-JP" altLang="en-US" sz="1000" dirty="0" smtClean="0">
                <a:latin typeface="+mn-ea"/>
              </a:rPr>
              <a:t>ある</a:t>
            </a:r>
            <a:r>
              <a:rPr lang="en-US" altLang="ja-JP" sz="1000" dirty="0" smtClean="0">
                <a:latin typeface="+mn-ea"/>
              </a:rPr>
              <a:t>.</a:t>
            </a:r>
            <a:r>
              <a:rPr lang="ja-JP" altLang="en-US" sz="1000" dirty="0" smtClean="0">
                <a:latin typeface="+mn-ea"/>
              </a:rPr>
              <a:t>そこ</a:t>
            </a:r>
            <a:r>
              <a:rPr lang="ja-JP" altLang="en-US" sz="1000" dirty="0">
                <a:latin typeface="+mn-ea"/>
              </a:rPr>
              <a:t>で倒立</a:t>
            </a:r>
            <a:r>
              <a:rPr lang="ja-JP" altLang="en-US" sz="1000" dirty="0" smtClean="0">
                <a:latin typeface="+mn-ea"/>
              </a:rPr>
              <a:t>制御</a:t>
            </a:r>
            <a:r>
              <a:rPr lang="en-US" altLang="ja-JP" sz="1000" dirty="0" smtClean="0">
                <a:latin typeface="+mn-ea"/>
              </a:rPr>
              <a:t>API</a:t>
            </a:r>
            <a:r>
              <a:rPr lang="ja-JP" altLang="en-US" sz="1000" dirty="0" smtClean="0">
                <a:latin typeface="+mn-ea"/>
              </a:rPr>
              <a:t>で</a:t>
            </a:r>
            <a:r>
              <a:rPr lang="ja-JP" altLang="en-US" sz="1000" dirty="0">
                <a:latin typeface="+mn-ea"/>
              </a:rPr>
              <a:t>用いるジャイロセンサのオフセット値を調節</a:t>
            </a:r>
            <a:r>
              <a:rPr lang="ja-JP" altLang="en-US" sz="1000" dirty="0" smtClean="0">
                <a:latin typeface="+mn-ea"/>
              </a:rPr>
              <a:t>し</a:t>
            </a:r>
            <a:r>
              <a:rPr lang="en-US" altLang="ja-JP" sz="1000" dirty="0" smtClean="0">
                <a:latin typeface="+mn-ea"/>
              </a:rPr>
              <a:t>,</a:t>
            </a:r>
            <a:r>
              <a:rPr lang="ja-JP" altLang="en-US" sz="1000" dirty="0" smtClean="0">
                <a:latin typeface="+mn-ea"/>
              </a:rPr>
              <a:t>走行体を強制的に前傾</a:t>
            </a:r>
            <a:r>
              <a:rPr lang="ja-JP" altLang="en-US" sz="1000" dirty="0">
                <a:latin typeface="+mn-ea"/>
              </a:rPr>
              <a:t>させることで短距離で</a:t>
            </a:r>
            <a:r>
              <a:rPr lang="ja-JP" altLang="en-US" sz="1000" dirty="0" smtClean="0">
                <a:latin typeface="+mn-ea"/>
              </a:rPr>
              <a:t>の急加速</a:t>
            </a:r>
            <a:r>
              <a:rPr lang="ja-JP" altLang="en-US" sz="1000" dirty="0">
                <a:latin typeface="+mn-ea"/>
              </a:rPr>
              <a:t>を</a:t>
            </a:r>
            <a:r>
              <a:rPr lang="ja-JP" altLang="en-US" sz="1000" dirty="0" smtClean="0">
                <a:latin typeface="+mn-ea"/>
              </a:rPr>
              <a:t>実現</a:t>
            </a:r>
            <a:r>
              <a:rPr lang="en-US" altLang="ja-JP" sz="1000" dirty="0" smtClean="0">
                <a:latin typeface="+mn-ea"/>
              </a:rPr>
              <a:t>.</a:t>
            </a:r>
            <a:endParaRPr lang="ja-JP" altLang="en-US" sz="1000" dirty="0">
              <a:latin typeface="+mn-ea"/>
            </a:endParaRPr>
          </a:p>
        </p:txBody>
      </p:sp>
      <p:sp>
        <p:nvSpPr>
          <p:cNvPr id="54" name="角丸四角形吹き出し 53"/>
          <p:cNvSpPr/>
          <p:nvPr/>
        </p:nvSpPr>
        <p:spPr>
          <a:xfrm>
            <a:off x="3191719"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050" u="sng" dirty="0" smtClean="0">
                <a:latin typeface="+mn-ea"/>
              </a:rPr>
              <a:t>落下時に走行体が</a:t>
            </a:r>
            <a:r>
              <a:rPr lang="en-US" altLang="ja-JP" sz="1050" u="sng" dirty="0" smtClean="0">
                <a:latin typeface="+mn-ea"/>
              </a:rPr>
              <a:t/>
            </a:r>
            <a:br>
              <a:rPr lang="en-US" altLang="ja-JP" sz="1050" u="sng" dirty="0" smtClean="0">
                <a:latin typeface="+mn-ea"/>
              </a:rPr>
            </a:br>
            <a:r>
              <a:rPr lang="ja-JP" altLang="en-US" sz="1050" u="sng" dirty="0" smtClean="0">
                <a:latin typeface="+mn-ea"/>
              </a:rPr>
              <a:t>ラインから外れている</a:t>
            </a:r>
            <a:endParaRPr lang="en-US" altLang="ja-JP" sz="1050" u="sng" dirty="0" smtClean="0">
              <a:latin typeface="+mn-ea"/>
            </a:endParaRPr>
          </a:p>
          <a:p>
            <a:r>
              <a:rPr lang="ja-JP" altLang="en-US" sz="1000" dirty="0">
                <a:solidFill>
                  <a:srgbClr val="FF0000"/>
                </a:solidFill>
                <a:latin typeface="+mn-ea"/>
              </a:rPr>
              <a:t>ライン</a:t>
            </a:r>
            <a:r>
              <a:rPr lang="ja-JP" altLang="en-US" sz="1000" dirty="0" smtClean="0">
                <a:solidFill>
                  <a:srgbClr val="FF0000"/>
                </a:solidFill>
                <a:latin typeface="+mn-ea"/>
              </a:rPr>
              <a:t>復帰動作</a:t>
            </a:r>
            <a:r>
              <a:rPr lang="ja-JP" altLang="en-US" sz="1000" dirty="0" smtClean="0">
                <a:latin typeface="+mn-ea"/>
              </a:rPr>
              <a:t>（</a:t>
            </a:r>
            <a:r>
              <a:rPr lang="en-US" altLang="ja-JP" sz="1000" dirty="0" smtClean="0">
                <a:latin typeface="+mn-ea"/>
              </a:rPr>
              <a:t>p.5 </a:t>
            </a:r>
            <a:r>
              <a:rPr lang="ja-JP" altLang="en-US" sz="1000" dirty="0" smtClean="0">
                <a:latin typeface="+mn-ea"/>
              </a:rPr>
              <a:t>要素技術参照）によってラインへの復帰を実現</a:t>
            </a:r>
            <a:r>
              <a:rPr lang="en-US" altLang="ja-JP" sz="1000" dirty="0" smtClean="0">
                <a:latin typeface="+mn-ea"/>
              </a:rPr>
              <a:t>.</a:t>
            </a:r>
            <a:endParaRPr lang="ja-JP" altLang="en-US" sz="1000" dirty="0">
              <a:latin typeface="+mn-ea"/>
            </a:endParaRP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0551" y="7608912"/>
            <a:ext cx="2860577" cy="195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テキスト ボックス 57"/>
          <p:cNvSpPr txBox="1"/>
          <p:nvPr/>
        </p:nvSpPr>
        <p:spPr>
          <a:xfrm>
            <a:off x="8091596" y="1560242"/>
            <a:ext cx="5541284" cy="646331"/>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突破のためには段差を乗り越え</a:t>
            </a:r>
            <a:r>
              <a:rPr kumimoji="1" lang="en-US" altLang="ja-JP" sz="1200" dirty="0" smtClean="0"/>
              <a:t>,</a:t>
            </a:r>
            <a:r>
              <a:rPr lang="ja-JP" altLang="en-US" sz="1200" dirty="0" smtClean="0"/>
              <a:t>傾斜を上り</a:t>
            </a:r>
            <a:r>
              <a:rPr lang="en-US" altLang="ja-JP" sz="1200" dirty="0" smtClean="0"/>
              <a:t>,</a:t>
            </a:r>
            <a:r>
              <a:rPr lang="ja-JP" altLang="en-US" sz="1200" dirty="0" smtClean="0"/>
              <a:t>シーソーの動きに対応出来なければならない。しかし、階段での戦略を使いまわすことで対応が可能である</a:t>
            </a:r>
            <a:r>
              <a:rPr lang="en-US" altLang="ja-JP" sz="1200" dirty="0" smtClean="0"/>
              <a:t>.</a:t>
            </a:r>
            <a:endParaRPr kumimoji="1" lang="en-US" altLang="ja-JP" sz="1200" dirty="0" smtClean="0"/>
          </a:p>
        </p:txBody>
      </p:sp>
      <p:pic>
        <p:nvPicPr>
          <p:cNvPr id="16"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195" y="3225408"/>
            <a:ext cx="3543644" cy="1215152"/>
          </a:xfrm>
          <a:prstGeom prst="rect">
            <a:avLst/>
          </a:prstGeom>
        </p:spPr>
      </p:pic>
      <p:sp>
        <p:nvSpPr>
          <p:cNvPr id="59" name="角丸四角形吹き出し 58"/>
          <p:cNvSpPr/>
          <p:nvPr/>
        </p:nvSpPr>
        <p:spPr>
          <a:xfrm>
            <a:off x="8249315" y="2208312"/>
            <a:ext cx="2071196" cy="426943"/>
          </a:xfrm>
          <a:prstGeom prst="wedgeRoundRectCallout">
            <a:avLst>
              <a:gd name="adj1" fmla="val -30381"/>
              <a:gd name="adj2" fmla="val 108164"/>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落下時に走行体が不安定になる</a:t>
            </a:r>
            <a:endParaRPr lang="en-US" altLang="ja-JP" sz="1050" u="sng" dirty="0" smtClean="0">
              <a:latin typeface="+mn-ea"/>
            </a:endParaRPr>
          </a:p>
          <a:p>
            <a:r>
              <a:rPr lang="ja-JP" altLang="en-US" sz="1000" dirty="0" smtClean="0">
                <a:latin typeface="+mn-ea"/>
              </a:rPr>
              <a:t>走行体が落下した際に走行体が後傾姿勢になる傾向がある。そこで、落下の衝撃を検知した際に</a:t>
            </a:r>
            <a:r>
              <a:rPr lang="en-US" altLang="ja-JP" sz="1000" dirty="0" smtClean="0">
                <a:latin typeface="+mn-ea"/>
              </a:rPr>
              <a:t>,</a:t>
            </a:r>
            <a:r>
              <a:rPr lang="ja-JP" altLang="en-US" sz="1000" dirty="0" smtClean="0">
                <a:latin typeface="+mn-ea"/>
              </a:rPr>
              <a:t>ジャイロオフセットの値を調節し補正を行うことで倒立制御の安定化を実現</a:t>
            </a:r>
            <a:r>
              <a:rPr lang="en-US" altLang="ja-JP" sz="1000" dirty="0" smtClean="0">
                <a:latin typeface="+mn-ea"/>
              </a:rPr>
              <a:t>.</a:t>
            </a:r>
            <a:endParaRPr lang="ja-JP" altLang="en-US" sz="1000" dirty="0">
              <a:latin typeface="+mn-ea"/>
            </a:endParaRPr>
          </a:p>
        </p:txBody>
      </p:sp>
      <p:sp>
        <p:nvSpPr>
          <p:cNvPr id="62" name="角丸四角形吹き出し 61"/>
          <p:cNvSpPr/>
          <p:nvPr/>
        </p:nvSpPr>
        <p:spPr>
          <a:xfrm>
            <a:off x="10464527" y="2213128"/>
            <a:ext cx="2231023" cy="427232"/>
          </a:xfrm>
          <a:prstGeom prst="wedgeRoundRectCallout">
            <a:avLst>
              <a:gd name="adj1" fmla="val -37137"/>
              <a:gd name="adj2" fmla="val 114460"/>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789507"/>
            <a:ext cx="2075275" cy="582035"/>
          </a:xfrm>
          <a:prstGeom prst="wedgeRoundRectCallout">
            <a:avLst>
              <a:gd name="adj1" fmla="val -83079"/>
              <a:gd name="adj2" fmla="val 70233"/>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smtClean="0">
                <a:latin typeface="+mn-ea"/>
              </a:rPr>
              <a:t>・</a:t>
            </a:r>
            <a:r>
              <a:rPr lang="ja-JP" altLang="en-US" sz="1100" u="sng" dirty="0" smtClean="0">
                <a:latin typeface="+mn-ea"/>
              </a:rPr>
              <a:t>落下時に走行体がラインから外れている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249316" y="3900500"/>
            <a:ext cx="2215211" cy="1404156"/>
          </a:xfrm>
          <a:prstGeom prst="wedgeRoundRectCallout">
            <a:avLst>
              <a:gd name="adj1" fmla="val 27131"/>
              <a:gd name="adj2" fmla="val -81891"/>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シーソーの動きに</a:t>
            </a:r>
            <a:r>
              <a:rPr lang="ja-JP" altLang="en-US" sz="1050" u="sng" dirty="0">
                <a:latin typeface="+mn-ea"/>
              </a:rPr>
              <a:t>よって</a:t>
            </a:r>
            <a:r>
              <a:rPr lang="ja-JP" altLang="en-US" sz="1050" u="sng" dirty="0" smtClean="0">
                <a:latin typeface="+mn-ea"/>
              </a:rPr>
              <a:t>走行が不安定になる</a:t>
            </a:r>
            <a:endParaRPr lang="en-US" altLang="ja-JP" sz="1050" u="sng" dirty="0" smtClean="0">
              <a:latin typeface="+mn-ea"/>
            </a:endParaRPr>
          </a:p>
          <a:p>
            <a:r>
              <a:rPr lang="ja-JP" altLang="en-US" sz="1000" dirty="0" smtClean="0">
                <a:latin typeface="+mn-ea"/>
              </a:rPr>
              <a:t>シーソーが降下した際に走行体が大きく前傾してしまう。そこで</a:t>
            </a:r>
            <a:r>
              <a:rPr lang="en-US" altLang="ja-JP" sz="1000" dirty="0" smtClean="0">
                <a:latin typeface="+mn-ea"/>
              </a:rPr>
              <a:t>,</a:t>
            </a:r>
            <a:r>
              <a:rPr lang="ja-JP" altLang="en-US" sz="1000" dirty="0" smtClean="0">
                <a:latin typeface="+mn-ea"/>
              </a:rPr>
              <a:t>階段落下時と同様に</a:t>
            </a:r>
            <a:r>
              <a:rPr lang="en-US" altLang="ja-JP" sz="1000" dirty="0" smtClean="0">
                <a:latin typeface="+mn-ea"/>
              </a:rPr>
              <a:t>,</a:t>
            </a:r>
            <a:r>
              <a:rPr lang="ja-JP" altLang="en-US" sz="1000" dirty="0" smtClean="0">
                <a:latin typeface="+mn-ea"/>
              </a:rPr>
              <a:t>シーソーの降下に合わせて走行体を後傾させることによって</a:t>
            </a:r>
            <a:r>
              <a:rPr lang="en-US" altLang="ja-JP" sz="1000" dirty="0" smtClean="0">
                <a:latin typeface="+mn-ea"/>
              </a:rPr>
              <a:t>,</a:t>
            </a:r>
            <a:r>
              <a:rPr lang="ja-JP" altLang="en-US" sz="1000" dirty="0" smtClean="0">
                <a:latin typeface="+mn-ea"/>
              </a:rPr>
              <a:t>シーソー上での倒立制御の安定化を実現</a:t>
            </a:r>
            <a:r>
              <a:rPr lang="en-US" altLang="ja-JP" sz="1000" dirty="0" smtClean="0">
                <a:latin typeface="+mn-ea"/>
              </a:rPr>
              <a:t>.</a:t>
            </a:r>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smtClean="0"/>
              <a:t>　ドリフトターン</a:t>
            </a:r>
            <a:r>
              <a:rPr lang="ja-JP" altLang="en-US" sz="1200" dirty="0"/>
              <a:t>突破のために</a:t>
            </a:r>
            <a:r>
              <a:rPr lang="ja-JP" altLang="en-US" sz="1200" dirty="0" smtClean="0"/>
              <a:t>は経路選択用ペットボトルの誤検知を防ぎ</a:t>
            </a:r>
            <a:r>
              <a:rPr lang="en-US" altLang="ja-JP" sz="1200" dirty="0" smtClean="0"/>
              <a:t>,</a:t>
            </a:r>
            <a:r>
              <a:rPr lang="ja-JP" altLang="en-US" sz="1200" dirty="0" smtClean="0"/>
              <a:t>ラインの無いエリアを走行する必要がある</a:t>
            </a:r>
            <a:r>
              <a:rPr lang="en-US" altLang="ja-JP" sz="1200" dirty="0" smtClean="0"/>
              <a:t>.</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kumimoji="1" lang="en-US" altLang="ja-JP" sz="1200" dirty="0" smtClean="0"/>
              <a:t>,</a:t>
            </a:r>
            <a:r>
              <a:rPr lang="ja-JP" altLang="en-US" sz="1200" dirty="0" smtClean="0"/>
              <a:t>その下を通過出来る角度まで走行体を傾け</a:t>
            </a:r>
            <a:r>
              <a:rPr lang="en-US" altLang="ja-JP" sz="1200" dirty="0" smtClean="0"/>
              <a:t>,</a:t>
            </a:r>
            <a:r>
              <a:rPr lang="ja-JP" altLang="en-US" sz="1200" dirty="0" smtClean="0"/>
              <a:t>通過後に元の角度に戻らなければならない</a:t>
            </a:r>
            <a:r>
              <a:rPr lang="en-US" altLang="ja-JP" sz="1200" dirty="0" smtClean="0"/>
              <a:t>.</a:t>
            </a:r>
            <a:endParaRPr kumimoji="1" lang="en-US" altLang="ja-JP" sz="1200" dirty="0" smtClean="0"/>
          </a:p>
        </p:txBody>
      </p:sp>
      <p:pic>
        <p:nvPicPr>
          <p:cNvPr id="25" name="図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23808" y="6600800"/>
            <a:ext cx="2400759" cy="922411"/>
          </a:xfrm>
          <a:prstGeom prst="rect">
            <a:avLst/>
          </a:prstGeom>
        </p:spPr>
      </p:pic>
      <p:sp>
        <p:nvSpPr>
          <p:cNvPr id="74" name="角丸四角形吹き出し 73"/>
          <p:cNvSpPr/>
          <p:nvPr/>
        </p:nvSpPr>
        <p:spPr>
          <a:xfrm>
            <a:off x="11014863" y="6694040"/>
            <a:ext cx="2401993" cy="583990"/>
          </a:xfrm>
          <a:prstGeom prst="wedgeRoundRectCallout">
            <a:avLst>
              <a:gd name="adj1" fmla="val -94410"/>
              <a:gd name="adj2" fmla="val -29220"/>
              <a:gd name="adj3" fmla="val 16667"/>
            </a:avLst>
          </a:prstGeom>
          <a:ln w="127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目標尻尾角度への制御失敗</a:t>
            </a:r>
            <a:endParaRPr lang="en-US" altLang="ja-JP" sz="1050" u="sng" dirty="0" smtClean="0">
              <a:latin typeface="+mn-ea"/>
            </a:endParaRPr>
          </a:p>
          <a:p>
            <a:r>
              <a:rPr lang="ja-JP" altLang="en-US" sz="1000" dirty="0" smtClean="0">
                <a:solidFill>
                  <a:srgbClr val="FF0000"/>
                </a:solidFill>
                <a:latin typeface="+mn-ea"/>
              </a:rPr>
              <a:t>走行体仰角制御</a:t>
            </a:r>
            <a:r>
              <a:rPr lang="ja-JP" altLang="en-US" sz="1000" dirty="0" smtClean="0">
                <a:latin typeface="+mn-ea"/>
              </a:rPr>
              <a:t>（</a:t>
            </a:r>
            <a:r>
              <a:rPr lang="en-US" altLang="ja-JP" sz="1000" dirty="0" smtClean="0">
                <a:latin typeface="+mn-ea"/>
              </a:rPr>
              <a:t>p.5 </a:t>
            </a:r>
            <a:r>
              <a:rPr lang="ja-JP" altLang="en-US" sz="1000" dirty="0" smtClean="0">
                <a:latin typeface="+mn-ea"/>
              </a:rPr>
              <a:t>要素技術参照）によって</a:t>
            </a:r>
            <a:r>
              <a:rPr lang="en-US" altLang="ja-JP" sz="1000" dirty="0" smtClean="0">
                <a:latin typeface="+mn-ea"/>
              </a:rPr>
              <a:t>,</a:t>
            </a:r>
            <a:r>
              <a:rPr lang="ja-JP" altLang="en-US" sz="1000" dirty="0" smtClean="0">
                <a:latin typeface="+mn-ea"/>
              </a:rPr>
              <a:t>安定した尻尾角度制御を実現</a:t>
            </a:r>
            <a:r>
              <a:rPr lang="en-US" altLang="ja-JP" sz="1000" dirty="0" smtClean="0">
                <a:latin typeface="+mn-ea"/>
              </a:rPr>
              <a:t>.</a:t>
            </a:r>
            <a:endParaRPr lang="en-US" altLang="ja-JP" sz="900" dirty="0" smtClean="0">
              <a:latin typeface="+mn-ea"/>
            </a:endParaRPr>
          </a:p>
        </p:txBody>
      </p:sp>
      <p:sp>
        <p:nvSpPr>
          <p:cNvPr id="73" name="角丸四角形吹き出し 72"/>
          <p:cNvSpPr/>
          <p:nvPr/>
        </p:nvSpPr>
        <p:spPr>
          <a:xfrm>
            <a:off x="8325623" y="7896944"/>
            <a:ext cx="2138904" cy="1368152"/>
          </a:xfrm>
          <a:prstGeom prst="wedgeRoundRectCallout">
            <a:avLst>
              <a:gd name="adj1" fmla="val -28110"/>
              <a:gd name="adj2" fmla="val -69522"/>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a:latin typeface="+mn-ea"/>
              </a:rPr>
              <a:t>ゲート検知の失敗</a:t>
            </a:r>
          </a:p>
          <a:p>
            <a:r>
              <a:rPr lang="ja-JP" altLang="en-US" sz="1000" dirty="0" smtClean="0">
                <a:latin typeface="+mn-ea"/>
              </a:rPr>
              <a:t>ゲート検知に</a:t>
            </a:r>
            <a:r>
              <a:rPr lang="ja-JP" altLang="en-US" sz="1000" dirty="0">
                <a:latin typeface="+mn-ea"/>
              </a:rPr>
              <a:t>用いる</a:t>
            </a:r>
            <a:r>
              <a:rPr lang="ja-JP" altLang="en-US" sz="1000" dirty="0" smtClean="0">
                <a:latin typeface="+mn-ea"/>
              </a:rPr>
              <a:t>超音波センサの</a:t>
            </a:r>
            <a:r>
              <a:rPr lang="en-US" altLang="ja-JP" sz="1000" dirty="0" smtClean="0">
                <a:latin typeface="+mn-ea"/>
              </a:rPr>
              <a:t>API</a:t>
            </a:r>
            <a:r>
              <a:rPr lang="ja-JP" altLang="en-US" sz="1000" dirty="0">
                <a:latin typeface="+mn-ea"/>
              </a:rPr>
              <a:t>は</a:t>
            </a:r>
            <a:r>
              <a:rPr lang="ja-JP" altLang="en-US" sz="1000" dirty="0" smtClean="0">
                <a:latin typeface="+mn-ea"/>
              </a:rPr>
              <a:t>仕様上</a:t>
            </a:r>
            <a:r>
              <a:rPr lang="en-US" altLang="ja-JP" sz="1000" dirty="0" smtClean="0">
                <a:latin typeface="+mn-ea"/>
              </a:rPr>
              <a:t>50ms</a:t>
            </a:r>
            <a:r>
              <a:rPr lang="ja-JP" altLang="en-US" sz="1000" dirty="0">
                <a:latin typeface="+mn-ea"/>
              </a:rPr>
              <a:t>周期</a:t>
            </a:r>
            <a:r>
              <a:rPr lang="ja-JP" altLang="en-US" sz="1000" dirty="0" smtClean="0">
                <a:latin typeface="+mn-ea"/>
              </a:rPr>
              <a:t>で使用しなければならない． </a:t>
            </a:r>
            <a:r>
              <a:rPr lang="ja-JP" altLang="en-US" sz="1000" dirty="0">
                <a:latin typeface="+mn-ea"/>
              </a:rPr>
              <a:t>よって</a:t>
            </a:r>
            <a:r>
              <a:rPr lang="ja-JP" altLang="en-US" sz="1000" dirty="0" smtClean="0">
                <a:latin typeface="+mn-ea"/>
              </a:rPr>
              <a:t>ゲートに接近する際の速度が</a:t>
            </a:r>
            <a:r>
              <a:rPr lang="ja-JP" altLang="en-US" sz="1000" dirty="0">
                <a:latin typeface="+mn-ea"/>
              </a:rPr>
              <a:t>速すぎる</a:t>
            </a:r>
            <a:r>
              <a:rPr lang="ja-JP" altLang="en-US" sz="1000" dirty="0" smtClean="0">
                <a:latin typeface="+mn-ea"/>
              </a:rPr>
              <a:t>と検知が出来ないためゲート接近前に減速することで精度の高い検知を実現．</a:t>
            </a:r>
            <a:endParaRPr lang="ja-JP" altLang="en-US" sz="1000" dirty="0">
              <a:latin typeface="+mn-ea"/>
            </a:endParaRPr>
          </a:p>
        </p:txBody>
      </p:sp>
      <p:sp>
        <p:nvSpPr>
          <p:cNvPr id="47" name="角丸四角形吹き出し 46"/>
          <p:cNvSpPr/>
          <p:nvPr/>
        </p:nvSpPr>
        <p:spPr>
          <a:xfrm>
            <a:off x="4271839" y="2280320"/>
            <a:ext cx="3683415" cy="933698"/>
          </a:xfrm>
          <a:prstGeom prst="wedgeRoundRectCallout">
            <a:avLst>
              <a:gd name="adj1" fmla="val -56146"/>
              <a:gd name="adj2" fmla="val 53329"/>
              <a:gd name="adj3" fmla="val 16667"/>
            </a:avLst>
          </a:prstGeom>
          <a:ln w="12700"/>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smtClean="0">
                <a:latin typeface="+mn-ea"/>
              </a:rPr>
              <a:t>直角部分を曲がりきることが出来ない</a:t>
            </a:r>
            <a:endParaRPr lang="en-US" altLang="ja-JP" sz="1050" u="sng" dirty="0" smtClean="0">
              <a:latin typeface="+mn-ea"/>
            </a:endParaRPr>
          </a:p>
          <a:p>
            <a:r>
              <a:rPr lang="ja-JP" altLang="en-US" sz="1000" dirty="0">
                <a:latin typeface="+mn-ea"/>
              </a:rPr>
              <a:t>直角</a:t>
            </a:r>
            <a:r>
              <a:rPr lang="ja-JP" altLang="en-US" sz="1000" dirty="0" smtClean="0">
                <a:latin typeface="+mn-ea"/>
              </a:rPr>
              <a:t>部分の検知が遅れると走行体がラインを見失い</a:t>
            </a:r>
            <a:r>
              <a:rPr lang="en-US" altLang="ja-JP" sz="1000" dirty="0" smtClean="0">
                <a:latin typeface="+mn-ea"/>
              </a:rPr>
              <a:t>,</a:t>
            </a:r>
            <a:r>
              <a:rPr lang="ja-JP" altLang="en-US" sz="1000" dirty="0" smtClean="0">
                <a:latin typeface="+mn-ea"/>
              </a:rPr>
              <a:t>転回後にライントレースを</a:t>
            </a:r>
            <a:r>
              <a:rPr lang="ja-JP" altLang="en-US" sz="1000" dirty="0">
                <a:latin typeface="+mn-ea"/>
              </a:rPr>
              <a:t>継続</a:t>
            </a:r>
            <a:r>
              <a:rPr lang="ja-JP" altLang="en-US" sz="1000" dirty="0" smtClean="0">
                <a:latin typeface="+mn-ea"/>
              </a:rPr>
              <a:t>出来なくなる</a:t>
            </a:r>
            <a:r>
              <a:rPr lang="en-US" altLang="ja-JP" sz="1000" dirty="0" smtClean="0">
                <a:latin typeface="+mn-ea"/>
              </a:rPr>
              <a:t>.</a:t>
            </a:r>
            <a:r>
              <a:rPr lang="ja-JP" altLang="en-US" sz="1000" dirty="0">
                <a:latin typeface="+mn-ea"/>
              </a:rPr>
              <a:t>そこ</a:t>
            </a:r>
            <a:r>
              <a:rPr lang="ja-JP" altLang="en-US" sz="1000" dirty="0" smtClean="0">
                <a:latin typeface="+mn-ea"/>
              </a:rPr>
              <a:t>で</a:t>
            </a:r>
            <a:r>
              <a:rPr lang="en-US" altLang="ja-JP" sz="1000" dirty="0" smtClean="0">
                <a:latin typeface="+mn-ea"/>
              </a:rPr>
              <a:t>,</a:t>
            </a:r>
            <a:r>
              <a:rPr lang="ja-JP" altLang="en-US" sz="1000" dirty="0" smtClean="0">
                <a:latin typeface="+mn-ea"/>
              </a:rPr>
              <a:t>光センサの値の目標値を走行体が完全にラインを見失う前の値に設定することで</a:t>
            </a:r>
            <a:r>
              <a:rPr lang="en-US" altLang="ja-JP" sz="1000" dirty="0" smtClean="0">
                <a:latin typeface="+mn-ea"/>
              </a:rPr>
              <a:t>,</a:t>
            </a:r>
            <a:r>
              <a:rPr lang="ja-JP" altLang="en-US" sz="1000" dirty="0">
                <a:latin typeface="+mn-ea"/>
              </a:rPr>
              <a:t>転回</a:t>
            </a:r>
            <a:r>
              <a:rPr lang="ja-JP" altLang="en-US" sz="1000" dirty="0" smtClean="0">
                <a:latin typeface="+mn-ea"/>
              </a:rPr>
              <a:t>後のライントレース継続を実現</a:t>
            </a:r>
            <a:r>
              <a:rPr lang="en-US" altLang="ja-JP" sz="1000" dirty="0" smtClean="0">
                <a:latin typeface="+mn-ea"/>
              </a:rPr>
              <a:t>.</a:t>
            </a:r>
            <a:endParaRPr lang="ja-JP" altLang="en-US" sz="1000" dirty="0">
              <a:latin typeface="+mn-ea"/>
            </a:endParaRPr>
          </a:p>
        </p:txBody>
      </p:sp>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7" name="角丸四角形吹き出し 76"/>
          <p:cNvSpPr/>
          <p:nvPr/>
        </p:nvSpPr>
        <p:spPr>
          <a:xfrm>
            <a:off x="2396519" y="7479269"/>
            <a:ext cx="1515280" cy="1929843"/>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ラインの無いエリアでの走行</a:t>
            </a:r>
            <a:endParaRPr lang="en-US" altLang="ja-JP" sz="1050" u="sng" dirty="0" smtClean="0">
              <a:latin typeface="+mn-ea"/>
            </a:endParaRPr>
          </a:p>
          <a:p>
            <a:r>
              <a:rPr lang="ja-JP" altLang="en-US" sz="1000" dirty="0">
                <a:solidFill>
                  <a:srgbClr val="FF0000"/>
                </a:solidFill>
                <a:latin typeface="+mn-ea"/>
              </a:rPr>
              <a:t>曲率半径</a:t>
            </a:r>
            <a:r>
              <a:rPr lang="en-US" altLang="ja-JP" sz="1000" dirty="0">
                <a:solidFill>
                  <a:srgbClr val="FF0000"/>
                </a:solidFill>
                <a:latin typeface="+mn-ea"/>
              </a:rPr>
              <a:t>PID</a:t>
            </a:r>
            <a:r>
              <a:rPr lang="ja-JP" altLang="en-US" sz="1000" dirty="0">
                <a:solidFill>
                  <a:srgbClr val="FF0000"/>
                </a:solidFill>
                <a:latin typeface="+mn-ea"/>
              </a:rPr>
              <a:t>制御</a:t>
            </a:r>
            <a:r>
              <a:rPr lang="ja-JP" altLang="en-US" sz="1000" dirty="0">
                <a:latin typeface="+mn-ea"/>
              </a:rPr>
              <a:t>（</a:t>
            </a:r>
            <a:r>
              <a:rPr lang="en-US" altLang="ja-JP" sz="1000" dirty="0">
                <a:latin typeface="+mn-ea"/>
              </a:rPr>
              <a:t>p.5 </a:t>
            </a:r>
            <a:r>
              <a:rPr lang="ja-JP" altLang="en-US" sz="1000" dirty="0">
                <a:latin typeface="+mn-ea"/>
              </a:rPr>
              <a:t>要素技術参照</a:t>
            </a:r>
            <a:r>
              <a:rPr lang="ja-JP" altLang="en-US" sz="1000" dirty="0" smtClean="0">
                <a:latin typeface="+mn-ea"/>
              </a:rPr>
              <a:t>）を利用し，定義した仮想ラインを</a:t>
            </a:r>
            <a:r>
              <a:rPr lang="en-US" altLang="ja-JP" sz="1000" dirty="0" smtClean="0">
                <a:latin typeface="+mn-ea"/>
              </a:rPr>
              <a:t>2</a:t>
            </a:r>
            <a:r>
              <a:rPr lang="ja-JP" altLang="en-US" sz="1000" dirty="0" smtClean="0">
                <a:latin typeface="+mn-ea"/>
              </a:rPr>
              <a:t>つ用意することにより規定された走行を実現．</a:t>
            </a:r>
            <a:endParaRPr lang="en-US" altLang="ja-JP" sz="900" dirty="0" smtClean="0">
              <a:latin typeface="+mn-ea"/>
            </a:endParaRPr>
          </a:p>
        </p:txBody>
      </p:sp>
      <p:sp>
        <p:nvSpPr>
          <p:cNvPr id="76" name="角丸四角形吹き出し 75"/>
          <p:cNvSpPr/>
          <p:nvPr/>
        </p:nvSpPr>
        <p:spPr>
          <a:xfrm>
            <a:off x="813597" y="7464896"/>
            <a:ext cx="1442019" cy="1918991"/>
          </a:xfrm>
          <a:prstGeom prst="wedgeRoundRectCallout">
            <a:avLst>
              <a:gd name="adj1" fmla="val -19612"/>
              <a:gd name="adj2" fmla="val -55502"/>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u="sng" dirty="0">
                <a:latin typeface="+mn-ea"/>
              </a:rPr>
              <a:t>・</a:t>
            </a:r>
            <a:r>
              <a:rPr lang="ja-JP" altLang="en-US" sz="1050" u="sng" dirty="0" smtClean="0">
                <a:latin typeface="+mn-ea"/>
              </a:rPr>
              <a:t>ペットボトルの誤検知</a:t>
            </a:r>
            <a:r>
              <a:rPr lang="ja-JP" altLang="en-US" sz="1000" dirty="0">
                <a:latin typeface="+mn-ea"/>
              </a:rPr>
              <a:t/>
            </a:r>
            <a:br>
              <a:rPr lang="ja-JP" altLang="en-US" sz="1000" dirty="0">
                <a:latin typeface="+mn-ea"/>
              </a:rPr>
            </a:br>
            <a:r>
              <a:rPr lang="ja-JP" altLang="en-US" sz="1000" dirty="0">
                <a:latin typeface="+mn-ea"/>
              </a:rPr>
              <a:t>大会の</a:t>
            </a:r>
            <a:r>
              <a:rPr lang="ja-JP" altLang="en-US" sz="1000" dirty="0" smtClean="0">
                <a:latin typeface="+mn-ea"/>
              </a:rPr>
              <a:t>コース上ではペットボトル付近にもオブジェ</a:t>
            </a:r>
            <a:r>
              <a:rPr lang="ja-JP" altLang="en-US" sz="1000" dirty="0">
                <a:latin typeface="+mn-ea"/>
              </a:rPr>
              <a:t>が置いて</a:t>
            </a:r>
            <a:r>
              <a:rPr lang="ja-JP" altLang="en-US" sz="1000" dirty="0" smtClean="0">
                <a:latin typeface="+mn-ea"/>
              </a:rPr>
              <a:t>ありそれを</a:t>
            </a:r>
            <a:r>
              <a:rPr lang="ja-JP" altLang="en-US" sz="1000" dirty="0">
                <a:latin typeface="+mn-ea"/>
              </a:rPr>
              <a:t>誤</a:t>
            </a:r>
            <a:r>
              <a:rPr lang="ja-JP" altLang="en-US" sz="1000" dirty="0" smtClean="0">
                <a:latin typeface="+mn-ea"/>
              </a:rPr>
              <a:t>検知する可能性がある</a:t>
            </a:r>
            <a:r>
              <a:rPr lang="en-US" altLang="ja-JP" sz="1000" dirty="0" smtClean="0">
                <a:latin typeface="+mn-ea"/>
              </a:rPr>
              <a:t>.</a:t>
            </a:r>
            <a:r>
              <a:rPr lang="ja-JP" altLang="en-US" sz="1000" dirty="0" smtClean="0">
                <a:latin typeface="+mn-ea"/>
              </a:rPr>
              <a:t>そこで検知位置をライン上でペットボトル</a:t>
            </a:r>
            <a:r>
              <a:rPr lang="ja-JP" altLang="en-US" sz="1000" dirty="0">
                <a:latin typeface="+mn-ea"/>
              </a:rPr>
              <a:t>に最も近い</a:t>
            </a:r>
            <a:r>
              <a:rPr lang="ja-JP" altLang="en-US" sz="1000" dirty="0" smtClean="0">
                <a:latin typeface="+mn-ea"/>
              </a:rPr>
              <a:t>位置にすることで精度の高い検知を実現</a:t>
            </a:r>
            <a:r>
              <a:rPr lang="en-US" altLang="ja-JP" sz="1000" dirty="0" smtClean="0">
                <a:latin typeface="+mn-ea"/>
              </a:rPr>
              <a:t>.</a:t>
            </a:r>
            <a:endParaRPr lang="ja-JP" altLang="en-US" sz="1000" dirty="0">
              <a:latin typeface="+mn-ea"/>
            </a:endParaRPr>
          </a:p>
        </p:txBody>
      </p:sp>
      <p:sp>
        <p:nvSpPr>
          <p:cNvPr id="7" name="正方形/長方形 6"/>
          <p:cNvSpPr/>
          <p:nvPr/>
        </p:nvSpPr>
        <p:spPr>
          <a:xfrm>
            <a:off x="1100281" y="3351148"/>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4" name="正方形/長方形 43"/>
          <p:cNvSpPr/>
          <p:nvPr/>
        </p:nvSpPr>
        <p:spPr>
          <a:xfrm>
            <a:off x="5410313" y="3576464"/>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5" name="正方形/長方形 44"/>
          <p:cNvSpPr/>
          <p:nvPr/>
        </p:nvSpPr>
        <p:spPr>
          <a:xfrm>
            <a:off x="4199831" y="3324850"/>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6" name="正方形/長方形 45"/>
          <p:cNvSpPr/>
          <p:nvPr/>
        </p:nvSpPr>
        <p:spPr>
          <a:xfrm>
            <a:off x="5279951" y="509055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8" name="正方形/長方形 47"/>
          <p:cNvSpPr/>
          <p:nvPr/>
        </p:nvSpPr>
        <p:spPr>
          <a:xfrm>
            <a:off x="2975695" y="349516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9" name="正方形/長方形 48"/>
          <p:cNvSpPr/>
          <p:nvPr/>
        </p:nvSpPr>
        <p:spPr>
          <a:xfrm>
            <a:off x="6648103" y="4071228"/>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0" name="正方形/長方形 49"/>
          <p:cNvSpPr/>
          <p:nvPr/>
        </p:nvSpPr>
        <p:spPr>
          <a:xfrm>
            <a:off x="3119711" y="421524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2" name="正方形/長方形 51"/>
          <p:cNvSpPr/>
          <p:nvPr/>
        </p:nvSpPr>
        <p:spPr>
          <a:xfrm>
            <a:off x="6648103" y="444056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6" name="角丸四角形吹き出し 55"/>
          <p:cNvSpPr/>
          <p:nvPr/>
        </p:nvSpPr>
        <p:spPr>
          <a:xfrm>
            <a:off x="4847903" y="6381003"/>
            <a:ext cx="3024336" cy="723854"/>
          </a:xfrm>
          <a:prstGeom prst="wedgeRoundRectCallout">
            <a:avLst>
              <a:gd name="adj1" fmla="val -76177"/>
              <a:gd name="adj2" fmla="val 5928"/>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ターンエリア終了後に走行体がラインから外れている</a:t>
            </a:r>
            <a:endParaRPr lang="en-US" altLang="ja-JP" sz="1050" u="sng" dirty="0" smtClean="0">
              <a:latin typeface="+mn-ea"/>
            </a:endParaRPr>
          </a:p>
          <a:p>
            <a:endParaRPr lang="en-US" altLang="ja-JP" sz="1000" u="sng" dirty="0" smtClean="0">
              <a:latin typeface="+mn-ea"/>
            </a:endParaRPr>
          </a:p>
        </p:txBody>
      </p:sp>
      <p:pic>
        <p:nvPicPr>
          <p:cNvPr id="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870" y="7131420"/>
            <a:ext cx="3395383" cy="2436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62233" y="3512944"/>
            <a:ext cx="2550790" cy="2074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正方形/長方形 56"/>
          <p:cNvSpPr/>
          <p:nvPr/>
        </p:nvSpPr>
        <p:spPr>
          <a:xfrm>
            <a:off x="8376295" y="2775084"/>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0" name="正方形/長方形 59"/>
          <p:cNvSpPr/>
          <p:nvPr/>
        </p:nvSpPr>
        <p:spPr>
          <a:xfrm>
            <a:off x="10802134" y="4152528"/>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1" name="正方形/長方形 60"/>
          <p:cNvSpPr/>
          <p:nvPr/>
        </p:nvSpPr>
        <p:spPr>
          <a:xfrm>
            <a:off x="9874809" y="2635255"/>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6" name="正方形/長方形 65"/>
          <p:cNvSpPr/>
          <p:nvPr/>
        </p:nvSpPr>
        <p:spPr>
          <a:xfrm>
            <a:off x="11963041" y="3423156"/>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8" name="正方形/長方形 67"/>
          <p:cNvSpPr/>
          <p:nvPr/>
        </p:nvSpPr>
        <p:spPr>
          <a:xfrm>
            <a:off x="10522881" y="2776415"/>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1" name="正方形/長方形 70"/>
          <p:cNvSpPr/>
          <p:nvPr/>
        </p:nvSpPr>
        <p:spPr>
          <a:xfrm>
            <a:off x="12007175" y="4233246"/>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2" name="正方形/長方形 71"/>
          <p:cNvSpPr/>
          <p:nvPr/>
        </p:nvSpPr>
        <p:spPr>
          <a:xfrm>
            <a:off x="10522881" y="349516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9" name="正方形/長方形 78"/>
          <p:cNvSpPr/>
          <p:nvPr/>
        </p:nvSpPr>
        <p:spPr>
          <a:xfrm>
            <a:off x="12265047" y="471740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0" name="正方形/長方形 79"/>
          <p:cNvSpPr/>
          <p:nvPr/>
        </p:nvSpPr>
        <p:spPr>
          <a:xfrm>
            <a:off x="1011413" y="6591508"/>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1" name="正方形/長方形 80"/>
          <p:cNvSpPr/>
          <p:nvPr/>
        </p:nvSpPr>
        <p:spPr>
          <a:xfrm>
            <a:off x="4755829" y="7968952"/>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2" name="正方形/長方形 81"/>
          <p:cNvSpPr/>
          <p:nvPr/>
        </p:nvSpPr>
        <p:spPr>
          <a:xfrm>
            <a:off x="2104773" y="659150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3" name="正方形/長方形 82"/>
          <p:cNvSpPr/>
          <p:nvPr/>
        </p:nvSpPr>
        <p:spPr>
          <a:xfrm>
            <a:off x="5711999" y="759962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4" name="正方形/長方形 83"/>
          <p:cNvSpPr/>
          <p:nvPr/>
        </p:nvSpPr>
        <p:spPr>
          <a:xfrm>
            <a:off x="3724698" y="656722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5" name="正方形/長方形 84"/>
          <p:cNvSpPr/>
          <p:nvPr/>
        </p:nvSpPr>
        <p:spPr>
          <a:xfrm>
            <a:off x="5914369" y="8679740"/>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6" name="正方形/長方形 85"/>
          <p:cNvSpPr/>
          <p:nvPr/>
        </p:nvSpPr>
        <p:spPr>
          <a:xfrm>
            <a:off x="8880351" y="645678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7" name="正方形/長方形 86"/>
          <p:cNvSpPr/>
          <p:nvPr/>
        </p:nvSpPr>
        <p:spPr>
          <a:xfrm>
            <a:off x="10752559" y="7968952"/>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8" name="正方形/長方形 87"/>
          <p:cNvSpPr/>
          <p:nvPr/>
        </p:nvSpPr>
        <p:spPr>
          <a:xfrm>
            <a:off x="8363564" y="719708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9" name="正方形/長方形 88"/>
          <p:cNvSpPr/>
          <p:nvPr/>
        </p:nvSpPr>
        <p:spPr>
          <a:xfrm>
            <a:off x="9573123" y="721399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0" name="正方形/長方形 89"/>
          <p:cNvSpPr/>
          <p:nvPr/>
        </p:nvSpPr>
        <p:spPr>
          <a:xfrm>
            <a:off x="12048703" y="753414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1" name="正方形/長方形 90"/>
          <p:cNvSpPr/>
          <p:nvPr/>
        </p:nvSpPr>
        <p:spPr>
          <a:xfrm>
            <a:off x="12048703" y="858102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2" name="正方形/長方形 91"/>
          <p:cNvSpPr/>
          <p:nvPr/>
        </p:nvSpPr>
        <p:spPr>
          <a:xfrm>
            <a:off x="1534606" y="3216424"/>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7" name="正方形/長方形 66"/>
          <p:cNvSpPr/>
          <p:nvPr/>
        </p:nvSpPr>
        <p:spPr>
          <a:xfrm>
            <a:off x="6798946" y="760891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3" name="正方形/長方形 92"/>
          <p:cNvSpPr/>
          <p:nvPr/>
        </p:nvSpPr>
        <p:spPr>
          <a:xfrm>
            <a:off x="5744100" y="816484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4" name="正方形/長方形 93"/>
          <p:cNvSpPr/>
          <p:nvPr/>
        </p:nvSpPr>
        <p:spPr>
          <a:xfrm>
            <a:off x="6813794" y="811296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52723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1"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4"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1" y="5200201"/>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1"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5"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1"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階段、シーソークリア後はラインを見失うことがある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2" y="2640364"/>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5"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3"/>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4" y="7907887"/>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a:t>
            </a:r>
            <a:r>
              <a:rPr kumimoji="1" lang="ja-JP" altLang="en-US" sz="800" smtClean="0">
                <a:latin typeface="メイリオ" pitchFamily="50" charset="-128"/>
                <a:ea typeface="メイリオ" pitchFamily="50" charset="-128"/>
                <a:cs typeface="メイリオ" pitchFamily="50" charset="-128"/>
              </a:rPr>
              <a:t>変化で走行体が</a:t>
            </a:r>
            <a:r>
              <a:rPr kumimoji="1" lang="ja-JP" altLang="en-US" sz="800" dirty="0" smtClean="0">
                <a:latin typeface="メイリオ" pitchFamily="50" charset="-128"/>
                <a:ea typeface="メイリオ" pitchFamily="50" charset="-128"/>
                <a:cs typeface="メイリオ" pitchFamily="50" charset="-128"/>
              </a:rPr>
              <a:t>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1"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smtClean="0">
                <a:latin typeface="メイリオ" pitchFamily="50" charset="-128"/>
                <a:ea typeface="メイリオ" pitchFamily="50" charset="-128"/>
                <a:cs typeface="メイリオ" pitchFamily="50" charset="-128"/>
              </a:rPr>
              <a:t>低く，走行体の</a:t>
            </a:r>
            <a:r>
              <a:rPr kumimoji="1" lang="ja-JP" altLang="en-US" sz="800" dirty="0" smtClean="0">
                <a:latin typeface="メイリオ" pitchFamily="50" charset="-128"/>
                <a:ea typeface="メイリオ" pitchFamily="50" charset="-128"/>
                <a:cs typeface="メイリオ" pitchFamily="50" charset="-128"/>
              </a:rPr>
              <a:t>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378010" y="9245814"/>
            <a:ext cx="1333496" cy="29970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走行体の重みにも耐えられる安定した制御が可能に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2" y="3679928"/>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3"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8"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8"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8" y="3514351"/>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5"/>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3" y="4218384"/>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8"/>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3"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9"/>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88783" y="4473043"/>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8" y="5200203"/>
                <a:ext cx="4295847" cy="1061829"/>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ルックアップゲートを通過するためにはしっぽの角度を変化させることで走行体を傾け</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よって走行体が</a:t>
                </a:r>
                <a:r>
                  <a:rPr lang="ja-JP" altLang="en-US" sz="1050" dirty="0">
                    <a:latin typeface="メイリオ" pitchFamily="50" charset="-128"/>
                    <a:ea typeface="メイリオ" pitchFamily="50" charset="-128"/>
                    <a:cs typeface="メイリオ" pitchFamily="50" charset="-128"/>
                  </a:rPr>
                  <a:t>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en-US" altLang="ja-JP" sz="1050" dirty="0" smtClean="0">
                    <a:latin typeface="メイリオ" pitchFamily="50" charset="-128"/>
                    <a:ea typeface="メイリオ" pitchFamily="50" charset="-128"/>
                    <a:cs typeface="メイリオ" pitchFamily="50" charset="-128"/>
                  </a:rPr>
                  <a:t>.</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en-US" altLang="ja-JP" sz="1050" dirty="0" smtClean="0">
                    <a:latin typeface="メイリオ" pitchFamily="50" charset="-128"/>
                    <a:ea typeface="メイリオ" pitchFamily="50" charset="-128"/>
                    <a:cs typeface="メイリオ" pitchFamily="50" charset="-128"/>
                  </a:rPr>
                  <a:t>,</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r>
                  <a:rPr lang="en-US" altLang="ja-JP" sz="1050" dirty="0" smtClean="0">
                    <a:latin typeface="メイリオ" pitchFamily="50" charset="-128"/>
                    <a:ea typeface="メイリオ" pitchFamily="50" charset="-128"/>
                    <a:cs typeface="メイリオ" pitchFamily="50" charset="-128"/>
                  </a:rPr>
                  <a:t>.</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8" y="5200203"/>
                <a:ext cx="4295847" cy="1061829"/>
              </a:xfrm>
              <a:prstGeom prst="rect">
                <a:avLst/>
              </a:prstGeom>
              <a:blipFill rotWithShape="1">
                <a:blip r:embed="rId14"/>
                <a:stretch>
                  <a:fillRect r="-1420" b="-2874"/>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7"/>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3"/>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10"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8"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30" y="869860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4"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2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7"/>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8"/>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5" y="8158184"/>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6"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2" y="8146163"/>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7" y="821849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70"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8" y="6443430"/>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6"/>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40"/>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7" y="8455532"/>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288432"/>
            <a:ext cx="4095853" cy="1223412"/>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を実装</a:t>
            </a:r>
            <a:endParaRPr lang="en-US" altLang="ja-JP" sz="1050" dirty="0">
              <a:latin typeface="+mn-ea"/>
            </a:endParaRPr>
          </a:p>
          <a:p>
            <a:pPr indent="-182935"/>
            <a:r>
              <a:rPr lang="ja-JP" altLang="en-US" sz="1050" dirty="0" smtClean="0">
                <a:latin typeface="+mn-ea"/>
              </a:rPr>
              <a:t>　曲率半径と移動距離算出を組み合わせることにより、仮想のラインをトレースすることも可能である</a:t>
            </a:r>
            <a:r>
              <a:rPr lang="ja-JP" altLang="en-US" sz="1050" dirty="0">
                <a:latin typeface="+mn-ea"/>
              </a:rPr>
              <a:t>．</a:t>
            </a:r>
            <a:endParaRPr lang="en-US" altLang="ja-JP" sz="1050" dirty="0">
              <a:latin typeface="+mn-ea"/>
            </a:endParaRPr>
          </a:p>
        </p:txBody>
      </p:sp>
      <p:sp>
        <p:nvSpPr>
          <p:cNvPr id="149" name="正方形/長方形 148"/>
          <p:cNvSpPr/>
          <p:nvPr/>
        </p:nvSpPr>
        <p:spPr>
          <a:xfrm>
            <a:off x="1232029"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4"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8"/>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3" y="7081620"/>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5"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7"/>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1"/>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70" y="7898773"/>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8"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1"/>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5"/>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6"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7" y="8424384"/>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80"/>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5" y="8991899"/>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583" y="8000573"/>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a:t>複数のモデルに現れ核となる要素に色をつけました。大きく</a:t>
            </a:r>
            <a:r>
              <a:rPr lang="ja-JP" altLang="en-US" sz="1400" dirty="0" smtClean="0"/>
              <a:t>区間の静的な要素、駆動、技術要素に関連するもので色付けを行いました。これにより複数のモデルで相互にたどることが可能になっております。可読性が下がると判断したため必要以上の色付けは行いません。特に重要であると判断した技術要素は</a:t>
            </a:r>
            <a:r>
              <a:rPr lang="en-US" altLang="ja-JP" sz="1400" dirty="0" smtClean="0"/>
              <a:t>P.5</a:t>
            </a:r>
            <a:r>
              <a:rPr lang="ja-JP" altLang="en-US" sz="1400" dirty="0" smtClean="0"/>
              <a:t>に記載し、</a:t>
            </a:r>
            <a:r>
              <a:rPr lang="en-US" altLang="ja-JP" sz="1400" dirty="0" smtClean="0"/>
              <a:t>P.4</a:t>
            </a:r>
            <a:r>
              <a:rPr lang="ja-JP" altLang="en-US" sz="1400" dirty="0" smtClean="0"/>
              <a:t>の難所走行戦略から参照している。</a:t>
            </a:r>
            <a:endParaRPr lang="en-US" altLang="ja-JP" sz="1400" dirty="0" smtClean="0"/>
          </a:p>
          <a:p>
            <a:pPr marL="481013" indent="-481013" defTabSz="1279525">
              <a:lnSpc>
                <a:spcPct val="80000"/>
              </a:lnSpc>
              <a:spcBef>
                <a:spcPct val="20000"/>
              </a:spcBef>
            </a:pPr>
            <a:r>
              <a:rPr lang="ja-JP" altLang="en-US" sz="1600" b="1" dirty="0" smtClean="0"/>
              <a:t>☆</a:t>
            </a:r>
            <a:r>
              <a:rPr lang="ja-JP" altLang="en-US" sz="1600" b="1" dirty="0"/>
              <a:t>設計</a:t>
            </a:r>
            <a:r>
              <a:rPr lang="ja-JP" altLang="en-US" sz="1600" b="1" dirty="0" smtClean="0"/>
              <a:t>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下図の役割を明確にした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r>
              <a:rPr lang="en-US" altLang="ja-JP" sz="1200" dirty="0" smtClean="0">
                <a:latin typeface="メイリオ" pitchFamily="50" charset="-128"/>
                <a:ea typeface="メイリオ" pitchFamily="50" charset="-128"/>
                <a:cs typeface="メイリオ" pitchFamily="50" charset="-128"/>
              </a:rPr>
              <a:t>.</a:t>
            </a: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1479"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構成されるチームです。１０代最後の夏休みを女の子ではなくロボットと共に過ごすことを選択したメンバーもおり、意気込みは十分です。メンバーが入院するといったトラブルに見みまわわれながらも、お互いをカバーし合いながら取り組んできました。この大会を通して技術的な面だけで無く</a:t>
            </a:r>
            <a:r>
              <a:rPr lang="ja-JP" altLang="en-US" sz="1600" dirty="0"/>
              <a:t>常に</a:t>
            </a:r>
            <a:r>
              <a:rPr lang="ja-JP" altLang="en-US" sz="1600" dirty="0" smtClean="0"/>
              <a:t>なにか得ようと、自らを向上させようという姿勢がありました。こんなチームで大会に望みます。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がどんどん出てくるこの分野でも廃れることなく常に通用する技術です。社会人や学生が参加するこのコンテストを通してこの武器が広く日本に普及し、組み込み業界だけ</a:t>
            </a:r>
            <a:r>
              <a:rPr lang="ja-JP" altLang="en-US" sz="1600" dirty="0"/>
              <a:t>でなく、すべてのエンジニアが</a:t>
            </a:r>
            <a:r>
              <a:rPr lang="ja-JP" altLang="en-US" sz="1600" dirty="0" smtClean="0"/>
              <a:t>ハッピーになれる日が来ると願っております。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歳から受けた教育をベースにした高専生</a:t>
            </a:r>
            <a:r>
              <a:rPr lang="ja-JP" altLang="en-US" sz="1600" dirty="0">
                <a:latin typeface="+mj-ea"/>
                <a:ea typeface="+mj-ea"/>
              </a:rPr>
              <a:t>の実力</a:t>
            </a:r>
            <a:r>
              <a:rPr lang="ja-JP" altLang="en-US" sz="1600" dirty="0" smtClean="0">
                <a:latin typeface="+mj-ea"/>
                <a:ea typeface="+mj-ea"/>
              </a:rPr>
              <a:t>をお見せします！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3"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4255" y="4152528"/>
            <a:ext cx="226431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905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5094</TotalTime>
  <Words>1840</Words>
  <Application>Microsoft Office PowerPoint</Application>
  <PresentationFormat>ユーザー設定</PresentationFormat>
  <Paragraphs>316</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振る舞い</vt:lpstr>
      <vt:lpstr>■ 難所走行戦略</vt:lpstr>
      <vt:lpstr>■ 要素技術</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N_MURA</cp:lastModifiedBy>
  <cp:revision>230</cp:revision>
  <cp:lastPrinted>2012-09-10T11:32:25Z</cp:lastPrinted>
  <dcterms:created xsi:type="dcterms:W3CDTF">2012-09-03T09:45:52Z</dcterms:created>
  <dcterms:modified xsi:type="dcterms:W3CDTF">2012-09-10T23:45:01Z</dcterms:modified>
</cp:coreProperties>
</file>