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9" autoAdjust="0"/>
    <p:restoredTop sz="99669" autoAdjust="0"/>
  </p:normalViewPr>
  <p:slideViewPr>
    <p:cSldViewPr>
      <p:cViewPr>
        <p:scale>
          <a:sx n="100" d="100"/>
          <a:sy n="100" d="100"/>
        </p:scale>
        <p:origin x="-1476" y="456"/>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7866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MA\Desktop\要求図0.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20" y="2148240"/>
            <a:ext cx="9324744" cy="3385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324236" y="796914"/>
            <a:ext cx="3672408" cy="1107996"/>
          </a:xfrm>
          <a:prstGeom prst="rect">
            <a:avLst/>
          </a:prstGeom>
          <a:noFill/>
        </p:spPr>
        <p:txBody>
          <a:bodyPr wrap="square" rtlCol="0">
            <a:spAutoFit/>
          </a:bodyPr>
          <a:lstStyle/>
          <a:p>
            <a:r>
              <a:rPr kumimoji="1" lang="ja-JP" altLang="en-US" sz="1800" dirty="0" smtClean="0">
                <a:latin typeface="メイリオ" pitchFamily="50" charset="-128"/>
                <a:ea typeface="メイリオ" pitchFamily="50" charset="-128"/>
                <a:cs typeface="メイリオ" pitchFamily="50" charset="-128"/>
              </a:rPr>
              <a:t>目標</a:t>
            </a:r>
            <a:r>
              <a:rPr lang="ja-JP" altLang="en-US" sz="1800" dirty="0" smtClean="0">
                <a:latin typeface="メイリオ" pitchFamily="50" charset="-128"/>
                <a:ea typeface="メイリオ" pitchFamily="50" charset="-128"/>
                <a:cs typeface="メイリオ" pitchFamily="50" charset="-128"/>
              </a:rPr>
              <a:t>：</a:t>
            </a:r>
            <a:r>
              <a:rPr lang="ja-JP" altLang="en-US" sz="1800" dirty="0">
                <a:latin typeface="メイリオ" pitchFamily="50" charset="-128"/>
                <a:ea typeface="メイリオ" pitchFamily="50" charset="-128"/>
                <a:cs typeface="メイリオ" pitchFamily="50" charset="-128"/>
              </a:rPr>
              <a:t>全国大会</a:t>
            </a:r>
            <a:r>
              <a:rPr lang="ja-JP" altLang="en-US" sz="1800" dirty="0" smtClean="0">
                <a:latin typeface="メイリオ" pitchFamily="50" charset="-128"/>
                <a:ea typeface="メイリオ" pitchFamily="50" charset="-128"/>
                <a:cs typeface="メイリオ" pitchFamily="50" charset="-128"/>
              </a:rPr>
              <a:t>出場</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そのために・・・</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・全難所をクリア</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・高速かつ正確なライントレース</a:t>
            </a:r>
            <a:endParaRPr kumimoji="1"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・区間に応じた走行ができる</a:t>
            </a:r>
            <a:endParaRPr kumimoji="1" lang="ja-JP" altLang="en-US" sz="1200"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045997" y="8001373"/>
            <a:ext cx="2952328" cy="144655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7" name="角丸四角形吹き出し 6"/>
          <p:cNvSpPr/>
          <p:nvPr/>
        </p:nvSpPr>
        <p:spPr>
          <a:xfrm>
            <a:off x="8896647" y="1914183"/>
            <a:ext cx="2016224" cy="107965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この目標を実現するために要求されることを</a:t>
            </a:r>
            <a:r>
              <a:rPr lang="en-US" altLang="ja-JP" sz="1050" b="1" dirty="0" err="1">
                <a:latin typeface="メイリオ" pitchFamily="50" charset="-128"/>
                <a:ea typeface="メイリオ" pitchFamily="50" charset="-128"/>
                <a:cs typeface="メイリオ" pitchFamily="50" charset="-128"/>
              </a:rPr>
              <a:t>SysML</a:t>
            </a:r>
            <a:r>
              <a:rPr lang="ja-JP" altLang="en-US" sz="1050" b="1" dirty="0">
                <a:latin typeface="メイリオ" pitchFamily="50" charset="-128"/>
                <a:ea typeface="メイリオ" pitchFamily="50" charset="-128"/>
                <a:cs typeface="メイリオ" pitchFamily="50" charset="-128"/>
              </a:rPr>
              <a:t>の要求図を使って抽出</a:t>
            </a:r>
          </a:p>
        </p:txBody>
      </p:sp>
      <p:sp>
        <p:nvSpPr>
          <p:cNvPr id="12" name="角丸四角形吹き出し 11"/>
          <p:cNvSpPr/>
          <p:nvPr/>
        </p:nvSpPr>
        <p:spPr>
          <a:xfrm>
            <a:off x="10784064" y="4687888"/>
            <a:ext cx="2016224" cy="618907"/>
          </a:xfrm>
          <a:prstGeom prst="wedgeRoundRectCallout">
            <a:avLst>
              <a:gd name="adj1" fmla="val -37840"/>
              <a:gd name="adj2" fmla="val 8917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3063999" y="8908095"/>
            <a:ext cx="1440160" cy="539828"/>
          </a:xfrm>
          <a:prstGeom prst="wedgeRoundRectCallout">
            <a:avLst>
              <a:gd name="adj1" fmla="val 78816"/>
              <a:gd name="adj2" fmla="val -4572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045997" y="7464896"/>
            <a:ext cx="3240360" cy="1292662"/>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a:p>
            <a:endParaRPr lang="en-US" altLang="ja-JP" dirty="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8" name="右矢印 7"/>
          <p:cNvSpPr/>
          <p:nvPr/>
        </p:nvSpPr>
        <p:spPr>
          <a:xfrm rot="2407939">
            <a:off x="3746211" y="1118908"/>
            <a:ext cx="936104"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504159" y="996947"/>
            <a:ext cx="2760737" cy="707886"/>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目標を詳細に分析</a:t>
            </a:r>
            <a:endParaRPr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9" name="Rectangle 1"/>
          <p:cNvSpPr>
            <a:spLocks noChangeArrowheads="1"/>
          </p:cNvSpPr>
          <p:nvPr/>
        </p:nvSpPr>
        <p:spPr bwMode="auto">
          <a:xfrm>
            <a:off x="3984625" y="4687888"/>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408" y="6425795"/>
            <a:ext cx="3422288" cy="227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1308292" y="5816646"/>
            <a:ext cx="2288448" cy="527804"/>
          </a:xfrm>
          <a:prstGeom prst="roundRect">
            <a:avLst/>
          </a:prstGeom>
          <a:noFill/>
          <a:ln>
            <a:solidFill>
              <a:schemeClr val="accent1"/>
            </a:solidFill>
          </a:ln>
        </p:spPr>
        <p:txBody>
          <a:bodyPr wrap="square" rtlCol="0">
            <a:spAutoFit/>
          </a:bodyPr>
          <a:lstStyle/>
          <a:p>
            <a:pPr algn="ctr"/>
            <a:r>
              <a:rPr kumimoji="1" lang="ja-JP" altLang="en-US" dirty="0" smtClean="0"/>
              <a:t>ドメイン分析</a:t>
            </a:r>
            <a:endParaRPr kumimoji="1" lang="ja-JP" altLang="en-US" dirty="0"/>
          </a:p>
        </p:txBody>
      </p:sp>
      <p:pic>
        <p:nvPicPr>
          <p:cNvPr id="18"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134" y="192088"/>
            <a:ext cx="4566106" cy="13820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86650" y="494969"/>
            <a:ext cx="492569" cy="8969226"/>
            <a:chOff x="486650" y="494969"/>
            <a:chExt cx="492569" cy="8969226"/>
          </a:xfrm>
        </p:grpSpPr>
        <p:sp>
          <p:nvSpPr>
            <p:cNvPr id="22" name="テキスト ボックス 21"/>
            <p:cNvSpPr txBox="1"/>
            <p:nvPr/>
          </p:nvSpPr>
          <p:spPr>
            <a:xfrm>
              <a:off x="486650" y="2287530"/>
              <a:ext cx="492443" cy="1792990"/>
            </a:xfrm>
            <a:prstGeom prst="rect">
              <a:avLst/>
            </a:prstGeom>
            <a:solidFill>
              <a:schemeClr val="tx2">
                <a:lumMod val="20000"/>
                <a:lumOff val="80000"/>
              </a:schemeClr>
            </a:solid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486652" y="4084073"/>
              <a:ext cx="492443" cy="1796648"/>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　</a:t>
              </a:r>
              <a:r>
                <a:rPr lang="ja-JP" altLang="en-US" sz="2000" dirty="0">
                  <a:latin typeface="メイリオ" pitchFamily="50" charset="-128"/>
                  <a:ea typeface="メイリオ" pitchFamily="50" charset="-128"/>
                  <a:cs typeface="メイリオ" pitchFamily="50" charset="-128"/>
                </a:rPr>
                <a:t>振る舞い</a:t>
              </a:r>
              <a:endParaRPr lang="en-US" altLang="ja-JP" sz="2000" dirty="0" smtClean="0">
                <a:latin typeface="メイリオ" pitchFamily="50" charset="-128"/>
                <a:ea typeface="メイリオ" pitchFamily="50" charset="-128"/>
                <a:cs typeface="メイリオ" pitchFamily="50" charset="-128"/>
              </a:endParaRPr>
            </a:p>
          </p:txBody>
        </p:sp>
        <p:sp>
          <p:nvSpPr>
            <p:cNvPr id="24" name="テキスト ボックス 23"/>
            <p:cNvSpPr txBox="1"/>
            <p:nvPr/>
          </p:nvSpPr>
          <p:spPr>
            <a:xfrm>
              <a:off x="486718" y="5897647"/>
              <a:ext cx="492443" cy="1783274"/>
            </a:xfrm>
            <a:prstGeom prst="rect">
              <a:avLst/>
            </a:prstGeom>
            <a:noFill/>
            <a:ln w="38100">
              <a:solidFill>
                <a:srgbClr val="00B0F0"/>
              </a:solidFill>
            </a:ln>
          </p:spPr>
          <p:txBody>
            <a:bodyPr vert="eaVert" wrap="square" rtlCol="0">
              <a:spAutoFit/>
            </a:bodyPr>
            <a:lstStyle/>
            <a:p>
              <a:r>
                <a:rPr lang="ja-JP" altLang="en-US" sz="2000" dirty="0">
                  <a:latin typeface="メイリオ" pitchFamily="50" charset="-128"/>
                  <a:ea typeface="メイリオ" pitchFamily="50" charset="-128"/>
                  <a:cs typeface="メイリオ" pitchFamily="50" charset="-128"/>
                </a:rPr>
                <a:t>４</a:t>
              </a:r>
              <a:r>
                <a:rPr lang="ja-JP" altLang="en-US" sz="2000" dirty="0" smtClean="0">
                  <a:latin typeface="メイリオ" pitchFamily="50" charset="-128"/>
                  <a:ea typeface="メイリオ" pitchFamily="50" charset="-128"/>
                  <a:cs typeface="メイリオ" pitchFamily="50" charset="-128"/>
                </a:rPr>
                <a:t>　走行戦略</a:t>
              </a:r>
              <a:endParaRPr lang="en-US" altLang="ja-JP" sz="2000" dirty="0" smtClean="0">
                <a:latin typeface="メイリオ" pitchFamily="50" charset="-128"/>
                <a:ea typeface="メイリオ" pitchFamily="50" charset="-128"/>
                <a:cs typeface="メイリオ" pitchFamily="50" charset="-128"/>
              </a:endParaRPr>
            </a:p>
          </p:txBody>
        </p:sp>
        <p:sp>
          <p:nvSpPr>
            <p:cNvPr id="26" name="テキスト ボックス 25"/>
            <p:cNvSpPr txBox="1"/>
            <p:nvPr/>
          </p:nvSpPr>
          <p:spPr>
            <a:xfrm>
              <a:off x="486651" y="494969"/>
              <a:ext cx="492443" cy="1785352"/>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　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486776" y="7680921"/>
              <a:ext cx="492443" cy="1783274"/>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graphicFrame>
        <p:nvGraphicFramePr>
          <p:cNvPr id="28" name="表 27"/>
          <p:cNvGraphicFramePr>
            <a:graphicFrameLocks noGrp="1"/>
          </p:cNvGraphicFramePr>
          <p:nvPr>
            <p:extLst>
              <p:ext uri="{D42A27DB-BD31-4B8C-83A1-F6EECF244321}">
                <p14:modId xmlns:p14="http://schemas.microsoft.com/office/powerpoint/2010/main" val="2194891567"/>
              </p:ext>
            </p:extLst>
          </p:nvPr>
        </p:nvGraphicFramePr>
        <p:xfrm>
          <a:off x="9032084" y="7066050"/>
          <a:ext cx="3503959" cy="2535869"/>
        </p:xfrm>
        <a:graphic>
          <a:graphicData uri="http://schemas.openxmlformats.org/drawingml/2006/table">
            <a:tbl>
              <a:tblPr/>
              <a:tblGrid>
                <a:gridCol w="589480"/>
                <a:gridCol w="156816"/>
                <a:gridCol w="2757663"/>
              </a:tblGrid>
              <a:tr h="276979">
                <a:tc gridSpan="3">
                  <a:txBody>
                    <a:bodyPr/>
                    <a:lstStyle/>
                    <a:p>
                      <a:pPr indent="133350" algn="ctr">
                        <a:spcAft>
                          <a:spcPts val="0"/>
                        </a:spcAft>
                      </a:pPr>
                      <a:r>
                        <a:rPr lang="ja-JP" sz="1050" kern="100" dirty="0">
                          <a:effectLst/>
                          <a:latin typeface="Century"/>
                          <a:ea typeface="メイリオ"/>
                          <a:cs typeface="Times New Roman"/>
                        </a:rPr>
                        <a:t>ユースケース記述</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hMerge="1">
                  <a:txBody>
                    <a:bodyPr/>
                    <a:lstStyle/>
                    <a:p>
                      <a:endParaRPr kumimoji="1" lang="ja-JP" altLang="en-US"/>
                    </a:p>
                  </a:txBody>
                  <a:tcPr/>
                </a:tc>
              </a:tr>
              <a:tr h="553957">
                <a:tc gridSpan="2">
                  <a:txBody>
                    <a:bodyPr/>
                    <a:lstStyle/>
                    <a:p>
                      <a:pPr algn="just">
                        <a:spcAft>
                          <a:spcPts val="0"/>
                        </a:spcAft>
                      </a:pPr>
                      <a:r>
                        <a:rPr lang="ja-JP" sz="1050" kern="100">
                          <a:effectLst/>
                          <a:latin typeface="Century"/>
                          <a:ea typeface="メイリオ"/>
                          <a:cs typeface="Times New Roman"/>
                        </a:rPr>
                        <a:t>ユースケース名</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dirty="0">
                          <a:effectLst/>
                          <a:latin typeface="Century"/>
                          <a:ea typeface="メイリオ"/>
                          <a:cs typeface="Times New Roman"/>
                        </a:rPr>
                        <a:t>コースを完走する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276979">
                <a:tc gridSpan="2">
                  <a:txBody>
                    <a:bodyPr/>
                    <a:lstStyle/>
                    <a:p>
                      <a:pPr algn="just">
                        <a:spcAft>
                          <a:spcPts val="0"/>
                        </a:spcAft>
                      </a:pPr>
                      <a:r>
                        <a:rPr lang="ja-JP" sz="1050" kern="100">
                          <a:effectLst/>
                          <a:latin typeface="Century"/>
                          <a:ea typeface="メイリオ"/>
                          <a:cs typeface="Times New Roman"/>
                        </a:rPr>
                        <a:t>事前条件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キャリブレーションが終わっている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313127">
                <a:tc gridSpan="2">
                  <a:txBody>
                    <a:bodyPr/>
                    <a:lstStyle/>
                    <a:p>
                      <a:pPr algn="just">
                        <a:spcAft>
                          <a:spcPts val="0"/>
                        </a:spcAft>
                      </a:pPr>
                      <a:r>
                        <a:rPr lang="ja-JP" sz="1050" kern="100">
                          <a:effectLst/>
                          <a:latin typeface="Century"/>
                          <a:ea typeface="メイリオ"/>
                          <a:cs typeface="Times New Roman"/>
                        </a:rPr>
                        <a:t>事後条件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ガレージイン区間で完全停止状態になっている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1107914">
                <a:tc>
                  <a:txBody>
                    <a:bodyPr/>
                    <a:lstStyle/>
                    <a:p>
                      <a:pPr algn="just">
                        <a:spcAft>
                          <a:spcPts val="0"/>
                        </a:spcAft>
                      </a:pPr>
                      <a:r>
                        <a:rPr lang="ja-JP" sz="1050" kern="100" dirty="0">
                          <a:effectLst/>
                          <a:latin typeface="Century"/>
                          <a:ea typeface="メイリオ"/>
                          <a:cs typeface="Times New Roman"/>
                        </a:rPr>
                        <a:t>基本フロー</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gridSpan="2">
                  <a:txBody>
                    <a:bodyPr/>
                    <a:lstStyle/>
                    <a:p>
                      <a:pPr algn="just">
                        <a:spcAft>
                          <a:spcPts val="0"/>
                        </a:spcAft>
                      </a:pPr>
                      <a:r>
                        <a:rPr lang="en-US" sz="1050" kern="100" dirty="0">
                          <a:effectLst/>
                          <a:latin typeface="メイリオ"/>
                          <a:ea typeface="ＭＳ 明朝"/>
                          <a:cs typeface="Times New Roman"/>
                        </a:rPr>
                        <a:t>1. </a:t>
                      </a:r>
                      <a:r>
                        <a:rPr lang="ja-JP" sz="1050" kern="100" dirty="0">
                          <a:effectLst/>
                          <a:latin typeface="Century"/>
                          <a:ea typeface="メイリオ"/>
                          <a:cs typeface="Times New Roman"/>
                        </a:rPr>
                        <a:t>競技者は走行体をスタート位置に設置する。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2. </a:t>
                      </a:r>
                      <a:r>
                        <a:rPr lang="ja-JP" sz="1050" kern="100" dirty="0">
                          <a:effectLst/>
                          <a:latin typeface="Century"/>
                          <a:ea typeface="メイリオ"/>
                          <a:cs typeface="Times New Roman"/>
                        </a:rPr>
                        <a:t>競技者は走行体に無線で走行スタートを指示する。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3.</a:t>
                      </a:r>
                      <a:r>
                        <a:rPr lang="ja-JP" sz="1050" kern="100" dirty="0">
                          <a:effectLst/>
                          <a:latin typeface="Century"/>
                          <a:ea typeface="メイリオ"/>
                          <a:cs typeface="Times New Roman"/>
                        </a:rPr>
                        <a:t>走行体がコースを走行する。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4.</a:t>
                      </a:r>
                      <a:r>
                        <a:rPr lang="ja-JP" sz="1050" kern="100" dirty="0">
                          <a:effectLst/>
                          <a:latin typeface="Century"/>
                          <a:ea typeface="メイリオ"/>
                          <a:cs typeface="Times New Roman"/>
                        </a:rPr>
                        <a:t>走行体がガレージで停止する。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r>
            </a:tbl>
          </a:graphicData>
        </a:graphic>
      </p:graphicFrame>
      <p:pic>
        <p:nvPicPr>
          <p:cNvPr id="1026" name="Picture 2" descr="C:\Users\HOMMA\Documents\ET2012\diagrams\ユースケース図.emf"/>
          <p:cNvPicPr>
            <a:picLocks noChangeAspect="1" noChangeArrowheads="1"/>
          </p:cNvPicPr>
          <p:nvPr/>
        </p:nvPicPr>
        <p:blipFill rotWithShape="1">
          <a:blip r:embed="rId5">
            <a:extLst>
              <a:ext uri="{28A0092B-C50C-407E-A947-70E740481C1C}">
                <a14:useLocalDpi xmlns:a14="http://schemas.microsoft.com/office/drawing/2010/main" val="0"/>
              </a:ext>
            </a:extLst>
          </a:blip>
          <a:srcRect l="5644" t="14409" r="2906" b="6820"/>
          <a:stretch/>
        </p:blipFill>
        <p:spPr bwMode="auto">
          <a:xfrm>
            <a:off x="8896647" y="5620053"/>
            <a:ext cx="3222966" cy="16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2" y="1068255"/>
            <a:ext cx="2432641" cy="16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HOMMA\Desktop\クラス図　基本構造.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4" t="4265" r="862" b="12126"/>
          <a:stretch/>
        </p:blipFill>
        <p:spPr bwMode="auto">
          <a:xfrm>
            <a:off x="1432248" y="3732716"/>
            <a:ext cx="9937104" cy="5570109"/>
          </a:xfrm>
          <a:prstGeom prst="rect">
            <a:avLst/>
          </a:prstGeom>
          <a:noFill/>
          <a:extLst>
            <a:ext uri="{909E8E84-426E-40DD-AFC4-6F175D3DCCD1}">
              <a14:hiddenFill xmlns:a14="http://schemas.microsoft.com/office/drawing/2010/main">
                <a:solidFill>
                  <a:srgbClr val="FFFFFF"/>
                </a:solidFill>
              </a14:hiddenFill>
            </a:ext>
          </a:extLst>
        </p:spPr>
      </p:pic>
      <p:sp>
        <p:nvSpPr>
          <p:cNvPr id="2" name="下矢印 1"/>
          <p:cNvSpPr/>
          <p:nvPr/>
        </p:nvSpPr>
        <p:spPr>
          <a:xfrm>
            <a:off x="2593396" y="2864297"/>
            <a:ext cx="432048" cy="73745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025444" y="2640360"/>
            <a:ext cx="258382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pic>
        <p:nvPicPr>
          <p:cNvPr id="12"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7104" y="425455"/>
            <a:ext cx="3529255" cy="10681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132676" y="425454"/>
            <a:ext cx="1736388" cy="461665"/>
          </a:xfrm>
          <a:prstGeom prst="rect">
            <a:avLst/>
          </a:prstGeom>
          <a:noFill/>
          <a:ln w="38100">
            <a:solidFill>
              <a:srgbClr val="00B0F0"/>
            </a:solidFill>
          </a:ln>
        </p:spPr>
        <p:txBody>
          <a:bodyPr vert="horz" wrap="square" rtlCol="0">
            <a:spAutoFit/>
          </a:bodyPr>
          <a:lstStyle/>
          <a:p>
            <a:r>
              <a:rPr kumimoji="1" lang="ja-JP" altLang="en-US" sz="2400" dirty="0" smtClean="0">
                <a:latin typeface="メイリオ" pitchFamily="50" charset="-128"/>
                <a:ea typeface="メイリオ" pitchFamily="50" charset="-128"/>
                <a:cs typeface="メイリオ" pitchFamily="50" charset="-128"/>
              </a:rPr>
              <a:t>２構造分析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552" y="425455"/>
            <a:ext cx="1736388" cy="461665"/>
          </a:xfrm>
          <a:prstGeom prst="rect">
            <a:avLst/>
          </a:prstGeom>
          <a:solidFill>
            <a:schemeClr val="tx2">
              <a:lumMod val="20000"/>
              <a:lumOff val="80000"/>
            </a:schemeClr>
          </a:solid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３振舞設計</a:t>
            </a:r>
            <a:endParaRPr lang="en-US" altLang="ja-JP" sz="24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609272" y="423471"/>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４走行戦略</a:t>
            </a:r>
            <a:endParaRPr lang="en-US" altLang="ja-JP" sz="24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83419" y="431702"/>
            <a:ext cx="1736832"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１</a:t>
            </a:r>
            <a:r>
              <a:rPr kumimoji="1" lang="ja-JP" altLang="en-US" sz="2400" dirty="0" smtClean="0">
                <a:latin typeface="メイリオ" pitchFamily="50" charset="-128"/>
                <a:ea typeface="メイリオ" pitchFamily="50" charset="-128"/>
                <a:cs typeface="メイリオ" pitchFamily="50" charset="-128"/>
              </a:rPr>
              <a:t>要求分析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7345982" y="428906"/>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５要素技術</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97553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463408" y="552128"/>
            <a:ext cx="492629" cy="8208912"/>
            <a:chOff x="486654" y="494969"/>
            <a:chExt cx="492629" cy="7197372"/>
          </a:xfrm>
        </p:grpSpPr>
        <p:sp>
          <p:nvSpPr>
            <p:cNvPr id="7" name="テキスト ボックス 6"/>
            <p:cNvSpPr txBox="1"/>
            <p:nvPr/>
          </p:nvSpPr>
          <p:spPr>
            <a:xfrm>
              <a:off x="486807" y="1900902"/>
              <a:ext cx="492443" cy="1459245"/>
            </a:xfrm>
            <a:prstGeom prst="rect">
              <a:avLst/>
            </a:prstGeom>
            <a:no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２構造分析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86840" y="3372541"/>
              <a:ext cx="492443" cy="1427834"/>
            </a:xfrm>
            <a:prstGeom prst="rect">
              <a:avLst/>
            </a:prstGeom>
            <a:solidFill>
              <a:schemeClr val="tx2">
                <a:lumMod val="20000"/>
                <a:lumOff val="80000"/>
              </a:schemeClr>
            </a:solid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３振舞設計</a:t>
              </a:r>
              <a:endParaRPr lang="en-US" altLang="ja-JP" sz="20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486780" y="4800375"/>
              <a:ext cx="492443" cy="1438386"/>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４走行戦略</a:t>
              </a:r>
              <a:endParaRPr lang="en-US" altLang="ja-JP" sz="2000"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86654" y="494969"/>
              <a:ext cx="492443" cy="1430210"/>
            </a:xfrm>
            <a:prstGeom prst="rect">
              <a:avLst/>
            </a:prstGeom>
            <a:noFill/>
            <a:ln w="38100">
              <a:solidFill>
                <a:srgbClr val="00B0F0"/>
              </a:solidFill>
            </a:ln>
          </p:spPr>
          <p:txBody>
            <a:bodyPr vert="horz"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86781" y="6240636"/>
              <a:ext cx="492443" cy="1451705"/>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５要素技術</a:t>
              </a:r>
              <a:endParaRPr lang="en-US" altLang="ja-JP" sz="2000" dirty="0" smtClean="0">
                <a:latin typeface="メイリオ" pitchFamily="50" charset="-128"/>
                <a:ea typeface="メイリオ" pitchFamily="50" charset="-128"/>
                <a:cs typeface="メイリオ" pitchFamily="50" charset="-128"/>
              </a:endParaRPr>
            </a:p>
          </p:txBody>
        </p:sp>
      </p:grpSp>
      <p:pic>
        <p:nvPicPr>
          <p:cNvPr id="12"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687" y="299492"/>
            <a:ext cx="2820410" cy="8536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OMMA\Desktop\駆動シーケンス.emf"/>
          <p:cNvPicPr>
            <a:picLocks noChangeAspect="1" noChangeArrowheads="1"/>
          </p:cNvPicPr>
          <p:nvPr/>
        </p:nvPicPr>
        <p:blipFill rotWithShape="1">
          <a:blip r:embed="rId3">
            <a:extLst>
              <a:ext uri="{28A0092B-C50C-407E-A947-70E740481C1C}">
                <a14:useLocalDpi xmlns:a14="http://schemas.microsoft.com/office/drawing/2010/main" val="0"/>
              </a:ext>
            </a:extLst>
          </a:blip>
          <a:srcRect l="2873" t="5401" r="1440" b="5163"/>
          <a:stretch/>
        </p:blipFill>
        <p:spPr bwMode="auto">
          <a:xfrm>
            <a:off x="1429614" y="2476833"/>
            <a:ext cx="4989661" cy="287276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29614" y="1545273"/>
            <a:ext cx="5054648" cy="830997"/>
          </a:xfrm>
          <a:prstGeom prst="rect">
            <a:avLst/>
          </a:prstGeom>
          <a:noFill/>
          <a:ln w="19050">
            <a:solidFill>
              <a:srgbClr val="00B050"/>
            </a:solidFill>
          </a:ln>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下図は走行中の駆動部の振る舞いです。すでに設定されているパラメータを元に旋回量を計算し、モータを駆動している振る舞いです。</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この振る舞いを繰り返すことにより、どの区間でも同様の振る舞いで走行することが可能です。</a:t>
            </a:r>
            <a:endParaRPr lang="en-US" altLang="ja-JP" sz="1100" dirty="0" smtClean="0">
              <a:latin typeface="メイリオ" pitchFamily="50" charset="-128"/>
              <a:ea typeface="メイリオ" pitchFamily="50" charset="-128"/>
              <a:cs typeface="メイリオ" pitchFamily="50" charset="-128"/>
            </a:endParaRPr>
          </a:p>
        </p:txBody>
      </p:sp>
      <p:pic>
        <p:nvPicPr>
          <p:cNvPr id="3075" name="Picture 3" descr="C:\Users\HOMMA\Desktop\区間切り替えシーケンス図.em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1" t="4676" r="1299" b="3986"/>
          <a:stretch/>
        </p:blipFill>
        <p:spPr bwMode="auto">
          <a:xfrm>
            <a:off x="1276769" y="6191445"/>
            <a:ext cx="4928467" cy="3067076"/>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307431" y="645742"/>
            <a:ext cx="8111298" cy="1077218"/>
          </a:xfrm>
          <a:prstGeom prst="rect">
            <a:avLst/>
          </a:prstGeom>
          <a:noFill/>
        </p:spPr>
        <p:txBody>
          <a:bodyPr wrap="square" rtlCol="0">
            <a:spAutoFit/>
          </a:bodyPr>
          <a:lstStyle/>
          <a:p>
            <a:r>
              <a:rPr lang="en-US" altLang="ja-JP" sz="1600" dirty="0" smtClean="0">
                <a:latin typeface="メイリオ" pitchFamily="50" charset="-128"/>
                <a:ea typeface="メイリオ" pitchFamily="50" charset="-128"/>
                <a:cs typeface="メイリオ" pitchFamily="50" charset="-128"/>
              </a:rPr>
              <a:t>ET</a:t>
            </a:r>
            <a:r>
              <a:rPr lang="ja-JP" altLang="en-US" sz="1600" dirty="0" smtClean="0">
                <a:latin typeface="メイリオ" pitchFamily="50" charset="-128"/>
                <a:ea typeface="メイリオ" pitchFamily="50" charset="-128"/>
                <a:cs typeface="メイリオ" pitchFamily="50" charset="-128"/>
              </a:rPr>
              <a:t>ロボコンはコースを細かく分割した</a:t>
            </a:r>
            <a:r>
              <a:rPr lang="ja-JP" altLang="en-US" sz="1600" u="sng" dirty="0" smtClean="0">
                <a:latin typeface="メイリオ" pitchFamily="50" charset="-128"/>
                <a:ea typeface="メイリオ" pitchFamily="50" charset="-128"/>
                <a:cs typeface="メイリオ" pitchFamily="50" charset="-128"/>
              </a:rPr>
              <a:t>区間の連続</a:t>
            </a:r>
            <a:r>
              <a:rPr lang="ja-JP" altLang="en-US" sz="1600" dirty="0" smtClean="0">
                <a:latin typeface="メイリオ" pitchFamily="50" charset="-128"/>
                <a:ea typeface="メイリオ" pitchFamily="50" charset="-128"/>
                <a:cs typeface="メイリオ" pitchFamily="50" charset="-128"/>
              </a:rPr>
              <a:t>によって構成されていると分析しました。区間ごとに最適な前進量などのパラメータと区間の切替条件があり、区間が切り替わらない間は同一のパラメータを元に走行することのみに専念します。</a:t>
            </a:r>
            <a:endParaRPr lang="en-US" altLang="ja-JP" sz="11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2800400" y="5515336"/>
            <a:ext cx="3168352" cy="769441"/>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区間の切替から目標駆動パラメータを設定する振る舞い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2080320" y="4933614"/>
            <a:ext cx="1684619"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smtClean="0"/>
              <a:t>この２つの振る舞いが別タスクで呼ばれて走行システムが構成されている。</a:t>
            </a:r>
            <a:endParaRPr kumimoji="1" lang="ja-JP" altLang="en-US" sz="1200" dirty="0"/>
          </a:p>
        </p:txBody>
      </p:sp>
      <p:cxnSp>
        <p:nvCxnSpPr>
          <p:cNvPr id="25" name="直線矢印コネクタ 24"/>
          <p:cNvCxnSpPr>
            <a:stCxn id="13" idx="0"/>
          </p:cNvCxnSpPr>
          <p:nvPr/>
        </p:nvCxnSpPr>
        <p:spPr>
          <a:xfrm flipV="1">
            <a:off x="2922630" y="4264383"/>
            <a:ext cx="694555" cy="6692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2368352" y="5261266"/>
            <a:ext cx="1008112" cy="213162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 33"/>
          <p:cNvGraphicFramePr>
            <a:graphicFrameLocks noGrp="1"/>
          </p:cNvGraphicFramePr>
          <p:nvPr>
            <p:extLst>
              <p:ext uri="{D42A27DB-BD31-4B8C-83A1-F6EECF244321}">
                <p14:modId xmlns:p14="http://schemas.microsoft.com/office/powerpoint/2010/main" val="1805457977"/>
              </p:ext>
            </p:extLst>
          </p:nvPr>
        </p:nvGraphicFramePr>
        <p:xfrm>
          <a:off x="9106872" y="2280320"/>
          <a:ext cx="3384376" cy="1840733"/>
        </p:xfrm>
        <a:graphic>
          <a:graphicData uri="http://schemas.openxmlformats.org/drawingml/2006/table">
            <a:tbl>
              <a:tblPr firstRow="1" bandRow="1">
                <a:tableStyleId>{5C22544A-7EE6-4342-B048-85BDC9FD1C3A}</a:tableStyleId>
              </a:tblPr>
              <a:tblGrid>
                <a:gridCol w="912975"/>
                <a:gridCol w="748909"/>
                <a:gridCol w="524237"/>
                <a:gridCol w="1198255"/>
              </a:tblGrid>
              <a:tr h="560573">
                <a:tc>
                  <a:txBody>
                    <a:bodyPr/>
                    <a:lstStyle/>
                    <a:p>
                      <a:pPr algn="ctr"/>
                      <a:r>
                        <a:rPr kumimoji="1" lang="ja-JP" altLang="en-US" sz="1050" dirty="0" smtClean="0">
                          <a:solidFill>
                            <a:schemeClr val="tx1"/>
                          </a:solidFill>
                        </a:rPr>
                        <a:t>タスク名</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優先度</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周期 </a:t>
                      </a:r>
                      <a:r>
                        <a:rPr kumimoji="1" lang="en-US" altLang="ja-JP" sz="1050" dirty="0" smtClean="0">
                          <a:solidFill>
                            <a:schemeClr val="tx1"/>
                          </a:solidFill>
                        </a:rPr>
                        <a:t>[</a:t>
                      </a:r>
                      <a:r>
                        <a:rPr kumimoji="1" lang="en-US" altLang="ja-JP" sz="1050" dirty="0" err="1" smtClean="0">
                          <a:solidFill>
                            <a:schemeClr val="tx1"/>
                          </a:solidFill>
                        </a:rPr>
                        <a:t>ms</a:t>
                      </a:r>
                      <a:r>
                        <a:rPr kumimoji="1" lang="en-US" altLang="ja-JP" sz="1050" dirty="0" smtClean="0">
                          <a:solidFill>
                            <a:schemeClr val="tx1"/>
                          </a:solidFill>
                        </a:rPr>
                        <a:t>]</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理由</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2557">
                <a:tc>
                  <a:txBody>
                    <a:bodyPr/>
                    <a:lstStyle/>
                    <a:p>
                      <a:pPr algn="ctr"/>
                      <a:r>
                        <a:rPr kumimoji="1" lang="ja-JP" altLang="en-US" sz="1050" dirty="0" smtClean="0"/>
                        <a:t>駆動タスク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１</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制約条件より</a:t>
                      </a:r>
                      <a:r>
                        <a:rPr kumimoji="1" lang="en-US" altLang="ja-JP" sz="900" dirty="0" smtClean="0"/>
                        <a:t>4ms</a:t>
                      </a:r>
                      <a:r>
                        <a:rPr kumimoji="1" lang="ja-JP" altLang="en-US" sz="900" dirty="0" smtClean="0"/>
                        <a:t>で実行する必要があるバランサーとそれに関連</a:t>
                      </a:r>
                      <a:r>
                        <a:rPr kumimoji="1" lang="ja-JP" altLang="en-US" sz="900" dirty="0" smtClean="0"/>
                        <a:t>する駆動処理</a:t>
                      </a:r>
                      <a:r>
                        <a:rPr kumimoji="1" lang="ja-JP" altLang="en-US" sz="900" dirty="0" smtClean="0"/>
                        <a:t>をまとめた。</a:t>
                      </a:r>
                      <a:endParaRPr kumimoji="1" lang="en-US" altLang="ja-JP"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6223">
                <a:tc>
                  <a:txBody>
                    <a:bodyPr/>
                    <a:lstStyle/>
                    <a:p>
                      <a:pPr algn="ctr"/>
                      <a:r>
                        <a:rPr kumimoji="1" lang="ja-JP" altLang="en-US" sz="1050" dirty="0" smtClean="0"/>
                        <a:t>外部状況監視タスク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２</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10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区間の切替は１ｃｍ以内で行えれば十分であると考えた。</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テキスト ボックス 34"/>
          <p:cNvSpPr txBox="1"/>
          <p:nvPr/>
        </p:nvSpPr>
        <p:spPr>
          <a:xfrm>
            <a:off x="6708590" y="2219039"/>
            <a:ext cx="2092950" cy="2046714"/>
          </a:xfrm>
          <a:prstGeom prst="rect">
            <a:avLst/>
          </a:prstGeom>
          <a:noFill/>
        </p:spPr>
        <p:txBody>
          <a:bodyPr wrap="square" rtlCol="0">
            <a:spAutoFit/>
          </a:bodyPr>
          <a:lstStyle/>
          <a:p>
            <a:r>
              <a:rPr lang="ja-JP" altLang="en-US" sz="1400" u="sng" dirty="0">
                <a:latin typeface="メイリオ" pitchFamily="50" charset="-128"/>
                <a:ea typeface="メイリオ" pitchFamily="50" charset="-128"/>
                <a:cs typeface="メイリオ" pitchFamily="50" charset="-128"/>
              </a:rPr>
              <a:t>制約</a:t>
            </a:r>
            <a:endParaRPr lang="en-US" altLang="ja-JP" sz="1400" u="sng"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①　</a:t>
            </a:r>
            <a:r>
              <a:rPr lang="en-US" altLang="ja-JP" sz="1100" dirty="0">
                <a:latin typeface="メイリオ" pitchFamily="50" charset="-128"/>
                <a:ea typeface="メイリオ" pitchFamily="50" charset="-128"/>
                <a:cs typeface="メイリオ" pitchFamily="50" charset="-128"/>
              </a:rPr>
              <a:t>API</a:t>
            </a:r>
            <a:r>
              <a:rPr lang="ja-JP" altLang="en-US" sz="1100" dirty="0">
                <a:latin typeface="メイリオ" pitchFamily="50" charset="-128"/>
                <a:ea typeface="メイリオ" pitchFamily="50" charset="-128"/>
                <a:cs typeface="メイリオ" pitchFamily="50" charset="-128"/>
              </a:rPr>
              <a:t>の仕様上、倒立制御は</a:t>
            </a:r>
            <a:r>
              <a:rPr lang="en-US" altLang="ja-JP" sz="1100" dirty="0">
                <a:latin typeface="メイリオ" pitchFamily="50" charset="-128"/>
                <a:ea typeface="メイリオ" pitchFamily="50" charset="-128"/>
                <a:cs typeface="メイリオ" pitchFamily="50" charset="-128"/>
              </a:rPr>
              <a:t>4ms</a:t>
            </a:r>
            <a:r>
              <a:rPr lang="ja-JP" altLang="en-US" sz="1100" dirty="0">
                <a:latin typeface="メイリオ" pitchFamily="50" charset="-128"/>
                <a:ea typeface="メイリオ" pitchFamily="50" charset="-128"/>
                <a:cs typeface="メイリオ" pitchFamily="50" charset="-128"/>
              </a:rPr>
              <a:t>周期で実行しなければならない</a:t>
            </a:r>
            <a:r>
              <a:rPr lang="ja-JP" altLang="en-US" sz="1100" dirty="0" smtClean="0">
                <a:latin typeface="メイリオ" pitchFamily="50" charset="-128"/>
                <a:ea typeface="メイリオ" pitchFamily="50" charset="-128"/>
                <a:cs typeface="メイリオ" pitchFamily="50" charset="-128"/>
              </a:rPr>
              <a:t>。</a:t>
            </a:r>
            <a:endParaRPr kumimoji="1" lang="en-US" altLang="ja-JP" sz="1100" dirty="0" smtClean="0">
              <a:latin typeface="メイリオ" pitchFamily="50" charset="-128"/>
              <a:ea typeface="メイリオ" pitchFamily="50" charset="-128"/>
              <a:cs typeface="メイリオ" pitchFamily="50" charset="-128"/>
            </a:endParaRPr>
          </a:p>
          <a:p>
            <a:r>
              <a:rPr kumimoji="1" lang="ja-JP" altLang="en-US" sz="1400" u="sng" dirty="0" smtClean="0">
                <a:latin typeface="メイリオ" pitchFamily="50" charset="-128"/>
                <a:ea typeface="メイリオ" pitchFamily="50" charset="-128"/>
                <a:cs typeface="メイリオ" pitchFamily="50" charset="-128"/>
              </a:rPr>
              <a:t>設計方針</a:t>
            </a:r>
            <a:endParaRPr kumimoji="1" lang="en-US" altLang="ja-JP" sz="1100" u="sng"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オーバヘッドを考慮し、タスクの数は最小限に</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駆動タスクへの影響を最小限に抑える。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③　</a:t>
            </a:r>
            <a:r>
              <a:rPr lang="ja-JP" altLang="en-US" sz="1100" dirty="0" smtClean="0">
                <a:latin typeface="メイリオ" pitchFamily="50" charset="-128"/>
                <a:ea typeface="メイリオ" pitchFamily="50" charset="-128"/>
                <a:cs typeface="メイリオ" pitchFamily="50" charset="-128"/>
              </a:rPr>
              <a:t>区間切り替わりの検知に必要十分な周期を割り当てる</a:t>
            </a:r>
            <a:endParaRPr kumimoji="1" lang="ja-JP" altLang="en-US" sz="1100" dirty="0">
              <a:latin typeface="メイリオ" pitchFamily="50" charset="-128"/>
              <a:ea typeface="メイリオ" pitchFamily="50" charset="-128"/>
              <a:cs typeface="メイリオ" pitchFamily="50" charset="-128"/>
            </a:endParaRPr>
          </a:p>
        </p:txBody>
      </p:sp>
      <p:sp>
        <p:nvSpPr>
          <p:cNvPr id="2" name="テキスト ボックス 1"/>
          <p:cNvSpPr txBox="1"/>
          <p:nvPr/>
        </p:nvSpPr>
        <p:spPr>
          <a:xfrm>
            <a:off x="6720422" y="1545273"/>
            <a:ext cx="1922049" cy="477054"/>
          </a:xfrm>
          <a:prstGeom prst="rect">
            <a:avLst/>
          </a:prstGeom>
          <a:noFill/>
          <a:ln w="28575">
            <a:solidFill>
              <a:schemeClr val="accent1"/>
            </a:solidFill>
          </a:ln>
        </p:spPr>
        <p:txBody>
          <a:bodyPr wrap="square" rtlCol="0">
            <a:spAutoFit/>
          </a:bodyPr>
          <a:lstStyle/>
          <a:p>
            <a:r>
              <a:rPr kumimoji="1" lang="ja-JP" altLang="en-US" dirty="0" smtClean="0"/>
              <a:t>並行性設計</a:t>
            </a:r>
            <a:endParaRPr kumimoji="1" lang="ja-JP" altLang="en-US" dirty="0"/>
          </a:p>
        </p:txBody>
      </p:sp>
      <p:sp>
        <p:nvSpPr>
          <p:cNvPr id="6" name="角丸四角形吹き出し 5"/>
          <p:cNvSpPr/>
          <p:nvPr/>
        </p:nvSpPr>
        <p:spPr>
          <a:xfrm>
            <a:off x="9418729" y="1207314"/>
            <a:ext cx="2817317" cy="976030"/>
          </a:xfrm>
          <a:prstGeom prst="wedgeRoundRectCallout">
            <a:avLst>
              <a:gd name="adj1" fmla="val -39101"/>
              <a:gd name="adj2" fmla="val 176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最高速度である６０ｃｍ</a:t>
            </a:r>
            <a:r>
              <a:rPr kumimoji="1" lang="en-US" altLang="ja-JP" sz="1100" dirty="0" smtClean="0">
                <a:solidFill>
                  <a:schemeClr val="tx1"/>
                </a:solidFill>
              </a:rPr>
              <a:t>/s</a:t>
            </a:r>
            <a:r>
              <a:rPr kumimoji="1" lang="ja-JP" altLang="en-US" sz="1100" dirty="0" smtClean="0">
                <a:solidFill>
                  <a:schemeClr val="tx1"/>
                </a:solidFill>
              </a:rPr>
              <a:t>で走行中に走行距離で切り替えた場合最大０．６</a:t>
            </a:r>
            <a:r>
              <a:rPr kumimoji="1" lang="en-US" altLang="ja-JP" sz="1100" dirty="0" smtClean="0">
                <a:solidFill>
                  <a:schemeClr val="tx1"/>
                </a:solidFill>
              </a:rPr>
              <a:t>cm</a:t>
            </a:r>
            <a:r>
              <a:rPr kumimoji="1" lang="ja-JP" altLang="en-US" sz="1100" dirty="0" smtClean="0">
                <a:solidFill>
                  <a:schemeClr val="tx1"/>
                </a:solidFill>
              </a:rPr>
              <a:t>以内に区間を切り替えられるため周期１０ｍｓは妥当であると判断した。また、他のセンサ類の取得値の変化を元に区間を</a:t>
            </a:r>
            <a:r>
              <a:rPr lang="ja-JP" altLang="en-US" sz="1100" dirty="0">
                <a:solidFill>
                  <a:schemeClr val="tx1"/>
                </a:solidFill>
              </a:rPr>
              <a:t>切り替えて</a:t>
            </a:r>
            <a:r>
              <a:rPr lang="ja-JP" altLang="en-US" sz="1100" dirty="0" smtClean="0">
                <a:solidFill>
                  <a:schemeClr val="tx1"/>
                </a:solidFill>
              </a:rPr>
              <a:t>も十分</a:t>
            </a:r>
            <a:r>
              <a:rPr lang="ja-JP" altLang="en-US" sz="1100" dirty="0" smtClean="0"/>
              <a:t>な応答が得られた。</a:t>
            </a:r>
            <a:endParaRPr kumimoji="1" lang="en-US" altLang="ja-JP" sz="1100" dirty="0" smtClean="0"/>
          </a:p>
        </p:txBody>
      </p:sp>
      <p:sp>
        <p:nvSpPr>
          <p:cNvPr id="16" name="テキスト ボックス 15"/>
          <p:cNvSpPr txBox="1"/>
          <p:nvPr/>
        </p:nvSpPr>
        <p:spPr>
          <a:xfrm>
            <a:off x="9155897" y="4163628"/>
            <a:ext cx="1739737" cy="246221"/>
          </a:xfrm>
          <a:prstGeom prst="rect">
            <a:avLst/>
          </a:prstGeom>
          <a:noFill/>
        </p:spPr>
        <p:txBody>
          <a:bodyPr wrap="square" rtlCol="0">
            <a:spAutoFit/>
          </a:bodyPr>
          <a:lstStyle/>
          <a:p>
            <a:r>
              <a:rPr kumimoji="1" lang="ja-JP" altLang="en-US" sz="1000" dirty="0" smtClean="0"/>
              <a:t>優先度は値が若いほど高い</a:t>
            </a:r>
            <a:endParaRPr kumimoji="1" lang="ja-JP" altLang="en-US" sz="1000" dirty="0"/>
          </a:p>
        </p:txBody>
      </p:sp>
      <p:sp>
        <p:nvSpPr>
          <p:cNvPr id="31" name="テキスト ボックス 30"/>
          <p:cNvSpPr txBox="1"/>
          <p:nvPr/>
        </p:nvSpPr>
        <p:spPr>
          <a:xfrm>
            <a:off x="6656790" y="4500958"/>
            <a:ext cx="2302108" cy="369332"/>
          </a:xfrm>
          <a:prstGeom prst="rect">
            <a:avLst/>
          </a:prstGeom>
          <a:noFill/>
          <a:ln w="28575">
            <a:noFill/>
          </a:ln>
        </p:spPr>
        <p:txBody>
          <a:bodyPr wrap="square" rtlCol="0">
            <a:spAutoFit/>
          </a:bodyPr>
          <a:lstStyle/>
          <a:p>
            <a:r>
              <a:rPr lang="ja-JP" altLang="en-US" sz="1800" u="sng" dirty="0" smtClean="0"/>
              <a:t>構造・振る舞い</a:t>
            </a:r>
            <a:endParaRPr kumimoji="1" lang="ja-JP" altLang="en-US" sz="1800" u="sng" dirty="0"/>
          </a:p>
        </p:txBody>
      </p:sp>
      <p:pic>
        <p:nvPicPr>
          <p:cNvPr id="1027" name="Picture 3" descr="C:\Users\HOMMA\Documents\ET2012\diagrams\駆動TASK呼び出しシーケンス.emf"/>
          <p:cNvPicPr>
            <a:picLocks noChangeAspect="1" noChangeArrowheads="1"/>
          </p:cNvPicPr>
          <p:nvPr/>
        </p:nvPicPr>
        <p:blipFill rotWithShape="1">
          <a:blip r:embed="rId5">
            <a:extLst>
              <a:ext uri="{28A0092B-C50C-407E-A947-70E740481C1C}">
                <a14:useLocalDpi xmlns:a14="http://schemas.microsoft.com/office/drawing/2010/main" val="0"/>
              </a:ext>
            </a:extLst>
          </a:blip>
          <a:srcRect l="21333" t="11500" r="3996" b="10198"/>
          <a:stretch/>
        </p:blipFill>
        <p:spPr bwMode="auto">
          <a:xfrm>
            <a:off x="6773990" y="7564451"/>
            <a:ext cx="1962150" cy="1694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OMMA\Documents\ET2012\diagrams\外部状況監視TASK呼び出しシーケンス.emf"/>
          <p:cNvPicPr>
            <a:picLocks noChangeAspect="1" noChangeArrowheads="1"/>
          </p:cNvPicPr>
          <p:nvPr/>
        </p:nvPicPr>
        <p:blipFill rotWithShape="1">
          <a:blip r:embed="rId6">
            <a:extLst>
              <a:ext uri="{28A0092B-C50C-407E-A947-70E740481C1C}">
                <a14:useLocalDpi xmlns:a14="http://schemas.microsoft.com/office/drawing/2010/main" val="0"/>
              </a:ext>
            </a:extLst>
          </a:blip>
          <a:srcRect l="9097" t="12627" r="3339" b="13111"/>
          <a:stretch/>
        </p:blipFill>
        <p:spPr bwMode="auto">
          <a:xfrm>
            <a:off x="9752771" y="7769589"/>
            <a:ext cx="1951129" cy="1349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OMMA\Documents\ET2012\diagrams\タスク構成.emf"/>
          <p:cNvPicPr>
            <a:picLocks noChangeAspect="1" noChangeArrowheads="1"/>
          </p:cNvPicPr>
          <p:nvPr/>
        </p:nvPicPr>
        <p:blipFill rotWithShape="1">
          <a:blip r:embed="rId7">
            <a:extLst>
              <a:ext uri="{28A0092B-C50C-407E-A947-70E740481C1C}">
                <a14:useLocalDpi xmlns:a14="http://schemas.microsoft.com/office/drawing/2010/main" val="0"/>
              </a:ext>
            </a:extLst>
          </a:blip>
          <a:srcRect l="4995" t="8692" r="5430" b="4470"/>
          <a:stretch/>
        </p:blipFill>
        <p:spPr bwMode="auto">
          <a:xfrm>
            <a:off x="6636025" y="5179229"/>
            <a:ext cx="2803801" cy="202443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10638955" y="9536104"/>
            <a:ext cx="2232248" cy="954107"/>
          </a:xfrm>
          <a:prstGeom prst="rect">
            <a:avLst/>
          </a:prstGeom>
          <a:noFill/>
        </p:spPr>
        <p:txBody>
          <a:bodyPr wrap="square" rtlCol="0">
            <a:spAutoFit/>
          </a:bodyPr>
          <a:lstStyle/>
          <a:p>
            <a:r>
              <a:rPr kumimoji="1" lang="ja-JP" altLang="en-US" sz="1400" dirty="0" smtClean="0"/>
              <a:t>上の方針を元にタスクを設計した。振る舞いは左の要素間の振る舞いを呼び出している。</a:t>
            </a:r>
            <a:endParaRPr kumimoji="1" lang="ja-JP" altLang="en-US" dirty="0"/>
          </a:p>
        </p:txBody>
      </p:sp>
      <p:pic>
        <p:nvPicPr>
          <p:cNvPr id="1031" name="Picture 7" descr="C:\Users\HOMMA\Documents\ET2012\diagrams\タスク呼び出しシーケンス図.em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86" t="5757" r="1607" b="5181"/>
          <a:stretch/>
        </p:blipFill>
        <p:spPr bwMode="auto">
          <a:xfrm>
            <a:off x="9464121" y="5165915"/>
            <a:ext cx="3039958" cy="222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3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TotalTime>
  <Words>468</Words>
  <Application>Microsoft Office PowerPoint</Application>
  <PresentationFormat>A3 297x420 mm</PresentationFormat>
  <Paragraphs>69</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49</cp:revision>
  <cp:lastPrinted>2012-09-07T00:42:03Z</cp:lastPrinted>
  <dcterms:created xsi:type="dcterms:W3CDTF">2012-09-03T09:45:52Z</dcterms:created>
  <dcterms:modified xsi:type="dcterms:W3CDTF">2012-09-07T09:57:46Z</dcterms:modified>
</cp:coreProperties>
</file>