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3" r:id="rId2"/>
    <p:sldId id="258" r:id="rId3"/>
    <p:sldId id="260" r:id="rId4"/>
    <p:sldId id="256" r:id="rId5"/>
    <p:sldId id="261" r:id="rId6"/>
    <p:sldId id="262" r:id="rId7"/>
    <p:sldId id="259" r:id="rId8"/>
    <p:sldId id="257" r:id="rId9"/>
    <p:sldId id="264" r:id="rId10"/>
    <p:sldId id="265"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50" autoAdjust="0"/>
  </p:normalViewPr>
  <p:slideViewPr>
    <p:cSldViewPr showGuides="1">
      <p:cViewPr>
        <p:scale>
          <a:sx n="75" d="100"/>
          <a:sy n="75" d="100"/>
        </p:scale>
        <p:origin x="-107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95055872"/>
        <c:axId val="95057408"/>
      </c:scatterChart>
      <c:valAx>
        <c:axId val="95055872"/>
        <c:scaling>
          <c:orientation val="minMax"/>
        </c:scaling>
        <c:delete val="0"/>
        <c:axPos val="b"/>
        <c:numFmt formatCode="General" sourceLinked="1"/>
        <c:majorTickMark val="out"/>
        <c:minorTickMark val="none"/>
        <c:tickLblPos val="nextTo"/>
        <c:crossAx val="95057408"/>
        <c:crosses val="autoZero"/>
        <c:crossBetween val="midCat"/>
      </c:valAx>
      <c:valAx>
        <c:axId val="95057408"/>
        <c:scaling>
          <c:orientation val="minMax"/>
        </c:scaling>
        <c:delete val="0"/>
        <c:axPos val="l"/>
        <c:majorGridlines/>
        <c:numFmt formatCode="General" sourceLinked="1"/>
        <c:majorTickMark val="out"/>
        <c:minorTickMark val="none"/>
        <c:tickLblPos val="nextTo"/>
        <c:crossAx val="95055872"/>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758104-749C-4424-8CF1-41F78AA75324}" type="datetimeFigureOut">
              <a:rPr kumimoji="1" lang="ja-JP" altLang="en-US" smtClean="0"/>
              <a:t>2012/8/14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D6BA48-89A6-447D-A03D-35B5F2A6F974}" type="slidenum">
              <a:rPr kumimoji="1" lang="ja-JP" altLang="en-US" smtClean="0"/>
              <a:t>‹#›</a:t>
            </a:fld>
            <a:endParaRPr kumimoji="1" lang="ja-JP" altLang="en-US"/>
          </a:p>
        </p:txBody>
      </p:sp>
    </p:spTree>
    <p:extLst>
      <p:ext uri="{BB962C8B-B14F-4D97-AF65-F5344CB8AC3E}">
        <p14:creationId xmlns:p14="http://schemas.microsoft.com/office/powerpoint/2010/main" val="32425290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D6BA48-89A6-447D-A03D-35B5F2A6F974}" type="slidenum">
              <a:rPr kumimoji="1" lang="ja-JP" altLang="en-US" smtClean="0"/>
              <a:t>7</a:t>
            </a:fld>
            <a:endParaRPr kumimoji="1" lang="ja-JP" altLang="en-US"/>
          </a:p>
        </p:txBody>
      </p:sp>
    </p:spTree>
    <p:extLst>
      <p:ext uri="{BB962C8B-B14F-4D97-AF65-F5344CB8AC3E}">
        <p14:creationId xmlns:p14="http://schemas.microsoft.com/office/powerpoint/2010/main" val="40536601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2" descr="C:\Users\Lee\Desktop\RIMG0223.JP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FBCCE06-DCA4-4B25-AF77-5B9EB39516BC}" type="datetimeFigureOut">
              <a:rPr kumimoji="1" lang="ja-JP" altLang="en-US" smtClean="0"/>
              <a:t>2012/8/14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9F49163-8BB9-4833-A7E9-A93036DC1F3D}" type="slidenum">
              <a:rPr kumimoji="1" lang="ja-JP" altLang="en-US" smtClean="0"/>
              <a:t>‹#›</a:t>
            </a:fld>
            <a:endParaRPr kumimoji="1" lang="ja-JP" altLang="en-US"/>
          </a:p>
        </p:txBody>
      </p:sp>
    </p:spTree>
    <p:extLst>
      <p:ext uri="{BB962C8B-B14F-4D97-AF65-F5344CB8AC3E}">
        <p14:creationId xmlns:p14="http://schemas.microsoft.com/office/powerpoint/2010/main" val="3230773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FBCCE06-DCA4-4B25-AF77-5B9EB39516BC}" type="datetimeFigureOut">
              <a:rPr kumimoji="1" lang="ja-JP" altLang="en-US" smtClean="0"/>
              <a:t>2012/8/14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9F49163-8BB9-4833-A7E9-A93036DC1F3D}" type="slidenum">
              <a:rPr kumimoji="1" lang="ja-JP" altLang="en-US" smtClean="0"/>
              <a:t>‹#›</a:t>
            </a:fld>
            <a:endParaRPr kumimoji="1" lang="ja-JP" altLang="en-US"/>
          </a:p>
        </p:txBody>
      </p:sp>
    </p:spTree>
    <p:extLst>
      <p:ext uri="{BB962C8B-B14F-4D97-AF65-F5344CB8AC3E}">
        <p14:creationId xmlns:p14="http://schemas.microsoft.com/office/powerpoint/2010/main" val="4006928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FBCCE06-DCA4-4B25-AF77-5B9EB39516BC}" type="datetimeFigureOut">
              <a:rPr kumimoji="1" lang="ja-JP" altLang="en-US" smtClean="0"/>
              <a:t>2012/8/14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9F49163-8BB9-4833-A7E9-A93036DC1F3D}" type="slidenum">
              <a:rPr kumimoji="1" lang="ja-JP" altLang="en-US" smtClean="0"/>
              <a:t>‹#›</a:t>
            </a:fld>
            <a:endParaRPr kumimoji="1" lang="ja-JP" altLang="en-US"/>
          </a:p>
        </p:txBody>
      </p:sp>
    </p:spTree>
    <p:extLst>
      <p:ext uri="{BB962C8B-B14F-4D97-AF65-F5344CB8AC3E}">
        <p14:creationId xmlns:p14="http://schemas.microsoft.com/office/powerpoint/2010/main" val="4023668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FBCCE06-DCA4-4B25-AF77-5B9EB39516BC}" type="datetimeFigureOut">
              <a:rPr kumimoji="1" lang="ja-JP" altLang="en-US" smtClean="0"/>
              <a:t>2012/8/14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9F49163-8BB9-4833-A7E9-A93036DC1F3D}" type="slidenum">
              <a:rPr kumimoji="1" lang="ja-JP" altLang="en-US" smtClean="0"/>
              <a:t>‹#›</a:t>
            </a:fld>
            <a:endParaRPr kumimoji="1" lang="ja-JP" altLang="en-US"/>
          </a:p>
        </p:txBody>
      </p:sp>
    </p:spTree>
    <p:extLst>
      <p:ext uri="{BB962C8B-B14F-4D97-AF65-F5344CB8AC3E}">
        <p14:creationId xmlns:p14="http://schemas.microsoft.com/office/powerpoint/2010/main" val="34754630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FBCCE06-DCA4-4B25-AF77-5B9EB39516BC}" type="datetimeFigureOut">
              <a:rPr kumimoji="1" lang="ja-JP" altLang="en-US" smtClean="0"/>
              <a:t>2012/8/14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9F49163-8BB9-4833-A7E9-A93036DC1F3D}" type="slidenum">
              <a:rPr kumimoji="1" lang="ja-JP" altLang="en-US" smtClean="0"/>
              <a:t>‹#›</a:t>
            </a:fld>
            <a:endParaRPr kumimoji="1" lang="ja-JP" altLang="en-US"/>
          </a:p>
        </p:txBody>
      </p:sp>
    </p:spTree>
    <p:extLst>
      <p:ext uri="{BB962C8B-B14F-4D97-AF65-F5344CB8AC3E}">
        <p14:creationId xmlns:p14="http://schemas.microsoft.com/office/powerpoint/2010/main" val="2538607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FBCCE06-DCA4-4B25-AF77-5B9EB39516BC}" type="datetimeFigureOut">
              <a:rPr kumimoji="1" lang="ja-JP" altLang="en-US" smtClean="0"/>
              <a:t>2012/8/14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9F49163-8BB9-4833-A7E9-A93036DC1F3D}" type="slidenum">
              <a:rPr kumimoji="1" lang="ja-JP" altLang="en-US" smtClean="0"/>
              <a:t>‹#›</a:t>
            </a:fld>
            <a:endParaRPr kumimoji="1" lang="ja-JP" altLang="en-US"/>
          </a:p>
        </p:txBody>
      </p:sp>
    </p:spTree>
    <p:extLst>
      <p:ext uri="{BB962C8B-B14F-4D97-AF65-F5344CB8AC3E}">
        <p14:creationId xmlns:p14="http://schemas.microsoft.com/office/powerpoint/2010/main" val="3471155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FBCCE06-DCA4-4B25-AF77-5B9EB39516BC}" type="datetimeFigureOut">
              <a:rPr kumimoji="1" lang="ja-JP" altLang="en-US" smtClean="0"/>
              <a:t>2012/8/14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9F49163-8BB9-4833-A7E9-A93036DC1F3D}" type="slidenum">
              <a:rPr kumimoji="1" lang="ja-JP" altLang="en-US" smtClean="0"/>
              <a:t>‹#›</a:t>
            </a:fld>
            <a:endParaRPr kumimoji="1" lang="ja-JP" altLang="en-US"/>
          </a:p>
        </p:txBody>
      </p:sp>
    </p:spTree>
    <p:extLst>
      <p:ext uri="{BB962C8B-B14F-4D97-AF65-F5344CB8AC3E}">
        <p14:creationId xmlns:p14="http://schemas.microsoft.com/office/powerpoint/2010/main" val="47364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FBCCE06-DCA4-4B25-AF77-5B9EB39516BC}" type="datetimeFigureOut">
              <a:rPr kumimoji="1" lang="ja-JP" altLang="en-US" smtClean="0"/>
              <a:t>2012/8/14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9F49163-8BB9-4833-A7E9-A93036DC1F3D}" type="slidenum">
              <a:rPr kumimoji="1" lang="ja-JP" altLang="en-US" smtClean="0"/>
              <a:t>‹#›</a:t>
            </a:fld>
            <a:endParaRPr kumimoji="1" lang="ja-JP" altLang="en-US"/>
          </a:p>
        </p:txBody>
      </p:sp>
    </p:spTree>
    <p:extLst>
      <p:ext uri="{BB962C8B-B14F-4D97-AF65-F5344CB8AC3E}">
        <p14:creationId xmlns:p14="http://schemas.microsoft.com/office/powerpoint/2010/main" val="382231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FBCCE06-DCA4-4B25-AF77-5B9EB39516BC}" type="datetimeFigureOut">
              <a:rPr kumimoji="1" lang="ja-JP" altLang="en-US" smtClean="0"/>
              <a:t>2012/8/14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9F49163-8BB9-4833-A7E9-A93036DC1F3D}" type="slidenum">
              <a:rPr kumimoji="1" lang="ja-JP" altLang="en-US" smtClean="0"/>
              <a:t>‹#›</a:t>
            </a:fld>
            <a:endParaRPr kumimoji="1" lang="ja-JP" altLang="en-US"/>
          </a:p>
        </p:txBody>
      </p:sp>
    </p:spTree>
    <p:extLst>
      <p:ext uri="{BB962C8B-B14F-4D97-AF65-F5344CB8AC3E}">
        <p14:creationId xmlns:p14="http://schemas.microsoft.com/office/powerpoint/2010/main" val="1748082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FBCCE06-DCA4-4B25-AF77-5B9EB39516BC}" type="datetimeFigureOut">
              <a:rPr kumimoji="1" lang="ja-JP" altLang="en-US" smtClean="0"/>
              <a:t>2012/8/14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9F49163-8BB9-4833-A7E9-A93036DC1F3D}" type="slidenum">
              <a:rPr kumimoji="1" lang="ja-JP" altLang="en-US" smtClean="0"/>
              <a:t>‹#›</a:t>
            </a:fld>
            <a:endParaRPr kumimoji="1" lang="ja-JP" altLang="en-US"/>
          </a:p>
        </p:txBody>
      </p:sp>
    </p:spTree>
    <p:extLst>
      <p:ext uri="{BB962C8B-B14F-4D97-AF65-F5344CB8AC3E}">
        <p14:creationId xmlns:p14="http://schemas.microsoft.com/office/powerpoint/2010/main" val="2142967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FBCCE06-DCA4-4B25-AF77-5B9EB39516BC}" type="datetimeFigureOut">
              <a:rPr kumimoji="1" lang="ja-JP" altLang="en-US" smtClean="0"/>
              <a:t>2012/8/14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9F49163-8BB9-4833-A7E9-A93036DC1F3D}" type="slidenum">
              <a:rPr kumimoji="1" lang="ja-JP" altLang="en-US" smtClean="0"/>
              <a:t>‹#›</a:t>
            </a:fld>
            <a:endParaRPr kumimoji="1" lang="ja-JP" altLang="en-US"/>
          </a:p>
        </p:txBody>
      </p:sp>
    </p:spTree>
    <p:extLst>
      <p:ext uri="{BB962C8B-B14F-4D97-AF65-F5344CB8AC3E}">
        <p14:creationId xmlns:p14="http://schemas.microsoft.com/office/powerpoint/2010/main" val="1365533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CCE06-DCA4-4B25-AF77-5B9EB39516BC}" type="datetimeFigureOut">
              <a:rPr kumimoji="1" lang="ja-JP" altLang="en-US" smtClean="0"/>
              <a:t>2012/8/14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F49163-8BB9-4833-A7E9-A93036DC1F3D}" type="slidenum">
              <a:rPr kumimoji="1" lang="ja-JP" altLang="en-US" smtClean="0"/>
              <a:t>‹#›</a:t>
            </a:fld>
            <a:endParaRPr kumimoji="1" lang="ja-JP" altLang="en-US"/>
          </a:p>
        </p:txBody>
      </p:sp>
    </p:spTree>
    <p:extLst>
      <p:ext uri="{BB962C8B-B14F-4D97-AF65-F5344CB8AC3E}">
        <p14:creationId xmlns:p14="http://schemas.microsoft.com/office/powerpoint/2010/main" val="4037007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87624" y="3645024"/>
            <a:ext cx="7772400" cy="1470025"/>
          </a:xfrm>
        </p:spPr>
        <p:txBody>
          <a:bodyPr/>
          <a:lstStyle/>
          <a:p>
            <a:pPr algn="r"/>
            <a:r>
              <a:rPr kumimoji="1" lang="ja-JP" altLang="en-US" dirty="0" smtClean="0"/>
              <a:t>自己位置推定</a:t>
            </a:r>
            <a:r>
              <a:rPr kumimoji="1" lang="en-US" altLang="ja-JP" dirty="0" smtClean="0"/>
              <a:t/>
            </a:r>
            <a:br>
              <a:rPr kumimoji="1" lang="en-US" altLang="ja-JP" dirty="0" smtClean="0"/>
            </a:br>
            <a:r>
              <a:rPr kumimoji="1" lang="ja-JP" altLang="en-US" dirty="0" smtClean="0"/>
              <a:t>曲率</a:t>
            </a:r>
            <a:r>
              <a:rPr kumimoji="1" lang="en-US" altLang="ja-JP" dirty="0" smtClean="0"/>
              <a:t>PID</a:t>
            </a:r>
            <a:r>
              <a:rPr kumimoji="1" lang="ja-JP" altLang="en-US" dirty="0" smtClean="0"/>
              <a:t>まとめ</a:t>
            </a:r>
            <a:endParaRPr kumimoji="1" lang="ja-JP" altLang="en-US" dirty="0"/>
          </a:p>
        </p:txBody>
      </p:sp>
    </p:spTree>
    <p:extLst>
      <p:ext uri="{BB962C8B-B14F-4D97-AF65-F5344CB8AC3E}">
        <p14:creationId xmlns:p14="http://schemas.microsoft.com/office/powerpoint/2010/main" val="2119776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latin typeface="+mj-ea"/>
              </a:rPr>
              <a:t>輝度＋曲率</a:t>
            </a:r>
            <a:r>
              <a:rPr lang="en-US" altLang="ja-JP" sz="3600" dirty="0">
                <a:latin typeface="+mj-ea"/>
              </a:rPr>
              <a:t>PID</a:t>
            </a:r>
            <a:r>
              <a:rPr lang="ja-JP" altLang="en-US" sz="3600" dirty="0">
                <a:latin typeface="+mj-ea"/>
              </a:rPr>
              <a:t>制御</a:t>
            </a:r>
            <a:endParaRPr kumimoji="1" lang="ja-JP" altLang="en-US" sz="3600" dirty="0">
              <a:latin typeface="+mj-ea"/>
            </a:endParaRPr>
          </a:p>
        </p:txBody>
      </p:sp>
      <p:sp>
        <p:nvSpPr>
          <p:cNvPr id="3" name="コンテンツ プレースホルダー 2"/>
          <p:cNvSpPr>
            <a:spLocks noGrp="1"/>
          </p:cNvSpPr>
          <p:nvPr>
            <p:ph idx="1"/>
          </p:nvPr>
        </p:nvSpPr>
        <p:spPr/>
        <p:txBody>
          <a:bodyPr>
            <a:normAutofit/>
          </a:bodyPr>
          <a:lstStyle/>
          <a:p>
            <a:r>
              <a:rPr lang="ja-JP" altLang="en-US" sz="2800" dirty="0" smtClean="0">
                <a:latin typeface="+mn-ea"/>
              </a:rPr>
              <a:t>ハイブリッド</a:t>
            </a:r>
            <a:r>
              <a:rPr lang="en-US" altLang="ja-JP" sz="2800" dirty="0" smtClean="0">
                <a:latin typeface="+mn-ea"/>
              </a:rPr>
              <a:t>PID</a:t>
            </a:r>
            <a:r>
              <a:rPr lang="ja-JP" altLang="en-US" sz="2800" dirty="0" smtClean="0">
                <a:latin typeface="+mn-ea"/>
              </a:rPr>
              <a:t>制御</a:t>
            </a:r>
            <a:endParaRPr lang="en-US" altLang="ja-JP" sz="2800" dirty="0" smtClean="0">
              <a:latin typeface="+mn-ea"/>
            </a:endParaRPr>
          </a:p>
          <a:p>
            <a:pPr marL="457200" lvl="1" indent="0">
              <a:buNone/>
            </a:pPr>
            <a:r>
              <a:rPr kumimoji="1" lang="ja-JP" altLang="en-US" sz="2400" dirty="0" smtClean="0">
                <a:solidFill>
                  <a:schemeClr val="accent6"/>
                </a:solidFill>
                <a:latin typeface="+mn-ea"/>
              </a:rPr>
              <a:t>輝度値</a:t>
            </a:r>
            <a:r>
              <a:rPr kumimoji="1" lang="en-US" altLang="ja-JP" sz="2400" dirty="0" smtClean="0">
                <a:solidFill>
                  <a:schemeClr val="accent6"/>
                </a:solidFill>
                <a:latin typeface="+mn-ea"/>
              </a:rPr>
              <a:t>PID</a:t>
            </a:r>
            <a:r>
              <a:rPr kumimoji="1" lang="ja-JP" altLang="en-US" sz="2400" dirty="0" smtClean="0">
                <a:solidFill>
                  <a:schemeClr val="accent6"/>
                </a:solidFill>
                <a:latin typeface="+mn-ea"/>
              </a:rPr>
              <a:t>制御の操作量</a:t>
            </a:r>
            <a:r>
              <a:rPr kumimoji="1" lang="ja-JP" altLang="en-US" sz="2400" dirty="0" smtClean="0">
                <a:latin typeface="+mn-ea"/>
              </a:rPr>
              <a:t>と</a:t>
            </a:r>
            <a:r>
              <a:rPr kumimoji="1" lang="ja-JP" altLang="en-US" sz="2400" dirty="0" smtClean="0">
                <a:solidFill>
                  <a:schemeClr val="accent6"/>
                </a:solidFill>
                <a:latin typeface="+mn-ea"/>
              </a:rPr>
              <a:t>曲率</a:t>
            </a:r>
            <a:r>
              <a:rPr kumimoji="1" lang="en-US" altLang="ja-JP" sz="2400" dirty="0" smtClean="0">
                <a:solidFill>
                  <a:schemeClr val="accent6"/>
                </a:solidFill>
                <a:latin typeface="+mn-ea"/>
              </a:rPr>
              <a:t>PID</a:t>
            </a:r>
            <a:r>
              <a:rPr kumimoji="1" lang="ja-JP" altLang="en-US" sz="2400" dirty="0" smtClean="0">
                <a:solidFill>
                  <a:schemeClr val="accent6"/>
                </a:solidFill>
                <a:latin typeface="+mn-ea"/>
              </a:rPr>
              <a:t>制御の操作量</a:t>
            </a:r>
            <a:r>
              <a:rPr kumimoji="1" lang="ja-JP" altLang="en-US" sz="2400" dirty="0" smtClean="0">
                <a:latin typeface="+mn-ea"/>
              </a:rPr>
              <a:t>との和を旋回量とする</a:t>
            </a:r>
            <a:endParaRPr lang="en-US" altLang="ja-JP" sz="2400" dirty="0">
              <a:latin typeface="+mn-ea"/>
            </a:endParaRPr>
          </a:p>
          <a:p>
            <a:pPr marL="457200" lvl="1" indent="0">
              <a:buNone/>
            </a:pPr>
            <a:endParaRPr lang="en-US" altLang="ja-JP" sz="2400" dirty="0">
              <a:latin typeface="+mn-ea"/>
            </a:endParaRPr>
          </a:p>
          <a:p>
            <a:pPr marL="457200" lvl="1" indent="0">
              <a:buNone/>
            </a:pPr>
            <a:r>
              <a:rPr lang="ja-JP" altLang="en-US" sz="2400" dirty="0" smtClean="0">
                <a:latin typeface="+mn-ea"/>
              </a:rPr>
              <a:t>前提</a:t>
            </a:r>
            <a:r>
              <a:rPr lang="ja-JP" altLang="en-US" sz="2400" dirty="0">
                <a:latin typeface="+mn-ea"/>
              </a:rPr>
              <a:t>：</a:t>
            </a:r>
            <a:endParaRPr lang="en-US" altLang="ja-JP" sz="2400" dirty="0">
              <a:latin typeface="+mn-ea"/>
            </a:endParaRPr>
          </a:p>
          <a:p>
            <a:pPr marL="457200" lvl="1" indent="0">
              <a:buNone/>
            </a:pPr>
            <a:r>
              <a:rPr lang="ja-JP" altLang="en-US" sz="2400" dirty="0" smtClean="0">
                <a:latin typeface="+mn-ea"/>
              </a:rPr>
              <a:t>・コース</a:t>
            </a:r>
            <a:r>
              <a:rPr lang="ja-JP" altLang="en-US" sz="2400" dirty="0">
                <a:latin typeface="+mn-ea"/>
              </a:rPr>
              <a:t>の各走行区間の曲率をあらかじめ調査</a:t>
            </a:r>
            <a:endParaRPr lang="en-US" altLang="ja-JP" sz="2400" dirty="0">
              <a:latin typeface="+mn-ea"/>
            </a:endParaRPr>
          </a:p>
          <a:p>
            <a:pPr marL="457200" lvl="1" indent="0">
              <a:buNone/>
            </a:pPr>
            <a:r>
              <a:rPr lang="ja-JP" altLang="en-US" sz="2400" dirty="0" smtClean="0">
                <a:latin typeface="+mn-ea"/>
              </a:rPr>
              <a:t>・自己</a:t>
            </a:r>
            <a:r>
              <a:rPr lang="ja-JP" altLang="en-US" sz="2400" dirty="0">
                <a:latin typeface="+mn-ea"/>
              </a:rPr>
              <a:t>位置推定機能に</a:t>
            </a:r>
            <a:r>
              <a:rPr lang="ja-JP" altLang="en-US" sz="2400" dirty="0" smtClean="0">
                <a:latin typeface="+mn-ea"/>
              </a:rPr>
              <a:t>より</a:t>
            </a:r>
            <a:r>
              <a:rPr lang="en-US" altLang="ja-JP" sz="2400" dirty="0" smtClean="0">
                <a:latin typeface="+mn-ea"/>
              </a:rPr>
              <a:t/>
            </a:r>
            <a:br>
              <a:rPr lang="en-US" altLang="ja-JP" sz="2400" dirty="0" smtClean="0">
                <a:latin typeface="+mn-ea"/>
              </a:rPr>
            </a:br>
            <a:r>
              <a:rPr lang="ja-JP" altLang="en-US" sz="2400" dirty="0" smtClean="0">
                <a:latin typeface="+mn-ea"/>
              </a:rPr>
              <a:t>　走行体</a:t>
            </a:r>
            <a:r>
              <a:rPr lang="ja-JP" altLang="en-US" sz="2400" dirty="0">
                <a:latin typeface="+mn-ea"/>
              </a:rPr>
              <a:t>は現在の走行区間</a:t>
            </a:r>
            <a:r>
              <a:rPr lang="ja-JP" altLang="en-US" sz="2400" dirty="0" smtClean="0">
                <a:latin typeface="+mn-ea"/>
              </a:rPr>
              <a:t>を知る事ができる</a:t>
            </a:r>
            <a:endParaRPr lang="en-US" altLang="ja-JP" sz="2400" dirty="0">
              <a:latin typeface="+mn-ea"/>
            </a:endParaRPr>
          </a:p>
        </p:txBody>
      </p:sp>
    </p:spTree>
    <p:extLst>
      <p:ext uri="{BB962C8B-B14F-4D97-AF65-F5344CB8AC3E}">
        <p14:creationId xmlns:p14="http://schemas.microsoft.com/office/powerpoint/2010/main" val="1075031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latin typeface="+mj-ea"/>
                <a:cs typeface="メイリオ" pitchFamily="50" charset="-128"/>
              </a:rPr>
              <a:t>ベーシックコース攻略方針</a:t>
            </a:r>
            <a:endParaRPr kumimoji="1" lang="ja-JP" altLang="en-US" sz="3600" dirty="0">
              <a:latin typeface="+mj-ea"/>
              <a:cs typeface="メイリオ"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kumimoji="1" lang="ja-JP" altLang="en-US" sz="2800" dirty="0" smtClean="0">
                <a:solidFill>
                  <a:schemeClr val="accent2"/>
                </a:solidFill>
                <a:latin typeface="+mn-ea"/>
                <a:cs typeface="メイリオ" pitchFamily="50" charset="-128"/>
              </a:rPr>
              <a:t>高速</a:t>
            </a:r>
            <a:r>
              <a:rPr kumimoji="1" lang="ja-JP" altLang="en-US" sz="2800" dirty="0" smtClean="0">
                <a:latin typeface="+mn-ea"/>
                <a:cs typeface="メイリオ" pitchFamily="50" charset="-128"/>
              </a:rPr>
              <a:t>かつ</a:t>
            </a:r>
            <a:r>
              <a:rPr kumimoji="1" lang="ja-JP" altLang="en-US" sz="2800" dirty="0" smtClean="0">
                <a:solidFill>
                  <a:schemeClr val="accent2"/>
                </a:solidFill>
                <a:latin typeface="+mn-ea"/>
                <a:cs typeface="メイリオ" pitchFamily="50" charset="-128"/>
              </a:rPr>
              <a:t>正確</a:t>
            </a:r>
            <a:r>
              <a:rPr kumimoji="1" lang="ja-JP" altLang="en-US" sz="2800" dirty="0" smtClean="0">
                <a:latin typeface="+mn-ea"/>
                <a:cs typeface="メイリオ" pitchFamily="50" charset="-128"/>
              </a:rPr>
              <a:t>なライントレース</a:t>
            </a:r>
            <a:endParaRPr kumimoji="1" lang="en-US" altLang="ja-JP" sz="2800" dirty="0" smtClean="0">
              <a:latin typeface="+mn-ea"/>
              <a:cs typeface="メイリオ" pitchFamily="50" charset="-128"/>
            </a:endParaRPr>
          </a:p>
          <a:p>
            <a:pPr marL="457200" lvl="1" indent="0">
              <a:buNone/>
            </a:pPr>
            <a:r>
              <a:rPr lang="ja-JP" altLang="en-US" sz="2400" dirty="0" smtClean="0">
                <a:solidFill>
                  <a:schemeClr val="accent2"/>
                </a:solidFill>
                <a:latin typeface="+mn-ea"/>
                <a:cs typeface="メイリオ" pitchFamily="50" charset="-128"/>
              </a:rPr>
              <a:t>高速性</a:t>
            </a:r>
            <a:r>
              <a:rPr lang="en-US" altLang="ja-JP" sz="2400" dirty="0" smtClean="0">
                <a:latin typeface="+mn-ea"/>
                <a:cs typeface="メイリオ" pitchFamily="50" charset="-128"/>
              </a:rPr>
              <a:t/>
            </a:r>
            <a:br>
              <a:rPr lang="en-US" altLang="ja-JP" sz="2400" dirty="0" smtClean="0">
                <a:latin typeface="+mn-ea"/>
                <a:cs typeface="メイリオ" pitchFamily="50" charset="-128"/>
              </a:rPr>
            </a:br>
            <a:r>
              <a:rPr lang="en-US" altLang="ja-JP" sz="2400" dirty="0" smtClean="0">
                <a:latin typeface="+mn-ea"/>
                <a:cs typeface="メイリオ" pitchFamily="50" charset="-128"/>
              </a:rPr>
              <a:t>forward</a:t>
            </a:r>
            <a:r>
              <a:rPr lang="ja-JP" altLang="en-US" sz="2400" dirty="0" smtClean="0">
                <a:latin typeface="+mn-ea"/>
                <a:cs typeface="メイリオ" pitchFamily="50" charset="-128"/>
              </a:rPr>
              <a:t>値の限界に挑戦</a:t>
            </a:r>
            <a:r>
              <a:rPr lang="en-US" altLang="ja-JP" sz="2400" dirty="0" smtClean="0">
                <a:latin typeface="+mn-ea"/>
                <a:cs typeface="メイリオ" pitchFamily="50" charset="-128"/>
              </a:rPr>
              <a:t/>
            </a:r>
            <a:br>
              <a:rPr lang="en-US" altLang="ja-JP" sz="2400" dirty="0" smtClean="0">
                <a:latin typeface="+mn-ea"/>
                <a:cs typeface="メイリオ" pitchFamily="50" charset="-128"/>
              </a:rPr>
            </a:br>
            <a:r>
              <a:rPr lang="ja-JP" altLang="en-US" sz="2400" dirty="0" smtClean="0">
                <a:latin typeface="+mn-ea"/>
                <a:cs typeface="メイリオ" pitchFamily="50" charset="-128"/>
              </a:rPr>
              <a:t>しっぽ走行時，低重心となるしっぽ接地角度</a:t>
            </a:r>
            <a:r>
              <a:rPr lang="en-US" altLang="ja-JP" sz="2400" dirty="0" smtClean="0">
                <a:latin typeface="+mn-ea"/>
                <a:cs typeface="メイリオ" pitchFamily="50" charset="-128"/>
              </a:rPr>
              <a:t/>
            </a:r>
            <a:br>
              <a:rPr lang="en-US" altLang="ja-JP" sz="2400" dirty="0" smtClean="0">
                <a:latin typeface="+mn-ea"/>
                <a:cs typeface="メイリオ" pitchFamily="50" charset="-128"/>
              </a:rPr>
            </a:br>
            <a:r>
              <a:rPr lang="ja-JP" altLang="en-US" sz="2400" dirty="0" smtClean="0">
                <a:latin typeface="+mn-ea"/>
                <a:cs typeface="メイリオ" pitchFamily="50" charset="-128"/>
              </a:rPr>
              <a:t>→高速走行と安定性の両立</a:t>
            </a:r>
            <a:endParaRPr lang="en-US" altLang="ja-JP" sz="2400" dirty="0" smtClean="0">
              <a:latin typeface="+mn-ea"/>
              <a:cs typeface="メイリオ" pitchFamily="50" charset="-128"/>
            </a:endParaRPr>
          </a:p>
          <a:p>
            <a:pPr marL="457200" lvl="1" indent="0">
              <a:buNone/>
            </a:pPr>
            <a:r>
              <a:rPr lang="ja-JP" altLang="en-US" sz="2400" dirty="0" smtClean="0">
                <a:solidFill>
                  <a:schemeClr val="accent2"/>
                </a:solidFill>
                <a:latin typeface="+mn-ea"/>
                <a:cs typeface="メイリオ" pitchFamily="50" charset="-128"/>
              </a:rPr>
              <a:t>正確性</a:t>
            </a:r>
            <a:r>
              <a:rPr lang="en-US" altLang="ja-JP" sz="2400" dirty="0" smtClean="0">
                <a:latin typeface="+mn-ea"/>
                <a:cs typeface="メイリオ" pitchFamily="50" charset="-128"/>
              </a:rPr>
              <a:t/>
            </a:r>
            <a:br>
              <a:rPr lang="en-US" altLang="ja-JP" sz="2400" dirty="0" smtClean="0">
                <a:latin typeface="+mn-ea"/>
                <a:cs typeface="メイリオ" pitchFamily="50" charset="-128"/>
              </a:rPr>
            </a:br>
            <a:r>
              <a:rPr lang="ja-JP" altLang="en-US" sz="2400" dirty="0" smtClean="0">
                <a:latin typeface="+mn-ea"/>
                <a:cs typeface="メイリオ" pitchFamily="50" charset="-128"/>
              </a:rPr>
              <a:t>自己位置推定</a:t>
            </a:r>
            <a:r>
              <a:rPr lang="en-US" altLang="ja-JP" sz="2400" dirty="0" smtClean="0">
                <a:latin typeface="+mn-ea"/>
                <a:cs typeface="メイリオ" pitchFamily="50" charset="-128"/>
              </a:rPr>
              <a:t/>
            </a:r>
            <a:br>
              <a:rPr lang="en-US" altLang="ja-JP" sz="2400" dirty="0" smtClean="0">
                <a:latin typeface="+mn-ea"/>
                <a:cs typeface="メイリオ" pitchFamily="50" charset="-128"/>
              </a:rPr>
            </a:br>
            <a:r>
              <a:rPr lang="ja-JP" altLang="en-US" sz="2400" dirty="0" smtClean="0">
                <a:latin typeface="+mn-ea"/>
                <a:cs typeface="メイリオ" pitchFamily="50" charset="-128"/>
              </a:rPr>
              <a:t>輝度＋曲率</a:t>
            </a:r>
            <a:r>
              <a:rPr lang="en-US" altLang="ja-JP" sz="2400" dirty="0" smtClean="0">
                <a:latin typeface="+mn-ea"/>
                <a:cs typeface="メイリオ" pitchFamily="50" charset="-128"/>
              </a:rPr>
              <a:t>Hybrid PID</a:t>
            </a:r>
            <a:br>
              <a:rPr lang="en-US" altLang="ja-JP" sz="2400" dirty="0" smtClean="0">
                <a:latin typeface="+mn-ea"/>
                <a:cs typeface="メイリオ" pitchFamily="50" charset="-128"/>
              </a:rPr>
            </a:br>
            <a:r>
              <a:rPr lang="ja-JP" altLang="en-US" sz="2400" dirty="0" smtClean="0">
                <a:latin typeface="+mn-ea"/>
                <a:cs typeface="メイリオ" pitchFamily="50" charset="-128"/>
              </a:rPr>
              <a:t>→ラインへの追従性の追求</a:t>
            </a:r>
            <a:endParaRPr lang="en-US" altLang="ja-JP" sz="2400" dirty="0" smtClean="0">
              <a:latin typeface="+mn-ea"/>
              <a:cs typeface="メイリオ" pitchFamily="50" charset="-128"/>
            </a:endParaRPr>
          </a:p>
        </p:txBody>
      </p:sp>
    </p:spTree>
    <p:extLst>
      <p:ext uri="{BB962C8B-B14F-4D97-AF65-F5344CB8AC3E}">
        <p14:creationId xmlns:p14="http://schemas.microsoft.com/office/powerpoint/2010/main" val="3258113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自己位置推定</a:t>
            </a:r>
            <a:endParaRPr kumimoji="1" lang="ja-JP" altLang="en-US" sz="3600" dirty="0"/>
          </a:p>
        </p:txBody>
      </p:sp>
      <p:sp>
        <p:nvSpPr>
          <p:cNvPr id="3" name="コンテンツ プレースホルダー 2"/>
          <p:cNvSpPr>
            <a:spLocks noGrp="1"/>
          </p:cNvSpPr>
          <p:nvPr>
            <p:ph idx="1"/>
          </p:nvPr>
        </p:nvSpPr>
        <p:spPr/>
        <p:txBody>
          <a:bodyPr>
            <a:normAutofit/>
          </a:bodyPr>
          <a:lstStyle/>
          <a:p>
            <a:r>
              <a:rPr kumimoji="1" lang="ja-JP" altLang="en-US" sz="2800" dirty="0" smtClean="0"/>
              <a:t>車輪回転角度</a:t>
            </a:r>
            <a:r>
              <a:rPr kumimoji="1" lang="ja-JP" altLang="en-US" sz="2800" dirty="0" smtClean="0"/>
              <a:t>から</a:t>
            </a:r>
            <a:r>
              <a:rPr kumimoji="1" lang="en-US" altLang="ja-JP" sz="2800" dirty="0" smtClean="0"/>
              <a:t/>
            </a:r>
            <a:br>
              <a:rPr kumimoji="1" lang="en-US" altLang="ja-JP" sz="2800" dirty="0" smtClean="0"/>
            </a:br>
            <a:r>
              <a:rPr kumimoji="1" lang="ja-JP" altLang="en-US" sz="2800" dirty="0" smtClean="0"/>
              <a:t>走行体の</a:t>
            </a:r>
            <a:r>
              <a:rPr lang="ja-JP" altLang="en-US" sz="2800" dirty="0" smtClean="0">
                <a:solidFill>
                  <a:schemeClr val="accent1"/>
                </a:solidFill>
              </a:rPr>
              <a:t>移動距離</a:t>
            </a:r>
            <a:r>
              <a:rPr lang="ja-JP" altLang="en-US" sz="2800" dirty="0" smtClean="0"/>
              <a:t>・</a:t>
            </a:r>
            <a:r>
              <a:rPr lang="ja-JP" altLang="en-US" sz="2800" dirty="0" smtClean="0">
                <a:solidFill>
                  <a:schemeClr val="accent1"/>
                </a:solidFill>
              </a:rPr>
              <a:t>移動方向</a:t>
            </a:r>
            <a:r>
              <a:rPr lang="ja-JP" altLang="en-US" sz="2800" dirty="0" smtClean="0"/>
              <a:t>・</a:t>
            </a:r>
            <a:r>
              <a:rPr kumimoji="1" lang="ja-JP" altLang="en-US" sz="2800" dirty="0" smtClean="0">
                <a:solidFill>
                  <a:schemeClr val="accent1"/>
                </a:solidFill>
              </a:rPr>
              <a:t>座標</a:t>
            </a:r>
            <a:r>
              <a:rPr kumimoji="1" lang="ja-JP" altLang="en-US" sz="2800" dirty="0" smtClean="0"/>
              <a:t>を算出</a:t>
            </a:r>
            <a:endParaRPr kumimoji="1" lang="en-US" altLang="ja-JP" sz="2800" dirty="0" smtClean="0"/>
          </a:p>
          <a:p>
            <a:r>
              <a:rPr lang="ja-JP" altLang="en-US" sz="2800" dirty="0" smtClean="0"/>
              <a:t>利用例</a:t>
            </a:r>
            <a:r>
              <a:rPr lang="ja-JP" altLang="en-US" sz="2800" dirty="0" smtClean="0"/>
              <a:t>：</a:t>
            </a:r>
            <a:endParaRPr lang="en-US" altLang="ja-JP" sz="2800" dirty="0" smtClean="0"/>
          </a:p>
          <a:p>
            <a:pPr marL="457200" lvl="1" indent="0">
              <a:buNone/>
            </a:pPr>
            <a:r>
              <a:rPr lang="ja-JP" altLang="en-US" sz="2400" dirty="0" smtClean="0"/>
              <a:t>マーカー</a:t>
            </a:r>
            <a:r>
              <a:rPr lang="ja-JP" altLang="en-US" sz="2400" dirty="0" smtClean="0"/>
              <a:t>を用いない走行区間の推定</a:t>
            </a:r>
            <a:r>
              <a:rPr lang="en-US" altLang="ja-JP" sz="2400" dirty="0" smtClean="0"/>
              <a:t/>
            </a:r>
            <a:br>
              <a:rPr lang="en-US" altLang="ja-JP" sz="2400" dirty="0" smtClean="0"/>
            </a:br>
            <a:r>
              <a:rPr lang="ja-JP" altLang="en-US" sz="2400" dirty="0" smtClean="0"/>
              <a:t>コースの各区間に応じた走行方法の変更</a:t>
            </a:r>
            <a:endParaRPr lang="en-US" altLang="ja-JP" sz="2400" dirty="0" smtClean="0"/>
          </a:p>
        </p:txBody>
      </p:sp>
    </p:spTree>
    <p:extLst>
      <p:ext uri="{BB962C8B-B14F-4D97-AF65-F5344CB8AC3E}">
        <p14:creationId xmlns:p14="http://schemas.microsoft.com/office/powerpoint/2010/main" val="2673029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テキスト ボックス 10"/>
              <p:cNvSpPr txBox="1"/>
              <p:nvPr/>
            </p:nvSpPr>
            <p:spPr>
              <a:xfrm>
                <a:off x="510192" y="1959637"/>
                <a:ext cx="2528193" cy="687624"/>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altLang="ja-JP" sz="2000" i="1" smtClean="0">
                              <a:latin typeface="Cambria Math"/>
                            </a:rPr>
                          </m:ctrlPr>
                        </m:sSubPr>
                        <m:e>
                          <m:r>
                            <a:rPr lang="en-US" altLang="ja-JP" sz="2000" b="0" i="1" smtClean="0">
                              <a:latin typeface="Cambria Math"/>
                            </a:rPr>
                            <m:t>𝑙</m:t>
                          </m:r>
                        </m:e>
                        <m:sub>
                          <m:r>
                            <a:rPr lang="en-US" altLang="ja-JP" sz="2000" b="0" i="1" smtClean="0">
                              <a:latin typeface="Cambria Math"/>
                            </a:rPr>
                            <m:t>𝑛</m:t>
                          </m:r>
                        </m:sub>
                      </m:sSub>
                      <m:r>
                        <a:rPr lang="en-US" altLang="ja-JP" sz="2000" b="0" i="1" smtClean="0">
                          <a:latin typeface="Cambria Math"/>
                        </a:rPr>
                        <m:t>=</m:t>
                      </m:r>
                      <m:f>
                        <m:fPr>
                          <m:ctrlPr>
                            <a:rPr lang="el-GR" altLang="ja-JP" sz="2000" b="0" i="1" smtClean="0">
                              <a:latin typeface="Cambria Math"/>
                            </a:rPr>
                          </m:ctrlPr>
                        </m:fPr>
                        <m:num>
                          <m:d>
                            <m:dPr>
                              <m:ctrlPr>
                                <a:rPr lang="el-GR" altLang="ja-JP" sz="2000" b="0" i="1" smtClean="0">
                                  <a:latin typeface="Cambria Math"/>
                                </a:rPr>
                              </m:ctrlPr>
                            </m:dPr>
                            <m:e>
                              <m:sSub>
                                <m:sSubPr>
                                  <m:ctrlPr>
                                    <a:rPr lang="el-GR" altLang="ja-JP" sz="2000" b="0" i="1" smtClean="0">
                                      <a:latin typeface="Cambria Math"/>
                                    </a:rPr>
                                  </m:ctrlPr>
                                </m:sSubPr>
                                <m:e>
                                  <m:r>
                                    <a:rPr lang="en-US" altLang="ja-JP" sz="2000" b="0" i="1" smtClean="0">
                                      <a:latin typeface="Cambria Math"/>
                                    </a:rPr>
                                    <m:t>𝑙</m:t>
                                  </m:r>
                                </m:e>
                                <m:sub>
                                  <m:r>
                                    <a:rPr lang="en-US" altLang="ja-JP" sz="2000" b="0" i="1" smtClean="0">
                                      <a:latin typeface="Cambria Math"/>
                                    </a:rPr>
                                    <m:t>𝐿</m:t>
                                  </m:r>
                                </m:sub>
                              </m:sSub>
                              <m:r>
                                <a:rPr lang="en-US" altLang="ja-JP" sz="2000" b="0" i="1" smtClean="0">
                                  <a:latin typeface="Cambria Math"/>
                                </a:rPr>
                                <m:t>+</m:t>
                              </m:r>
                              <m:sSub>
                                <m:sSubPr>
                                  <m:ctrlPr>
                                    <a:rPr lang="en-US" altLang="ja-JP" sz="2000" i="1" smtClean="0">
                                      <a:latin typeface="Cambria Math"/>
                                      <a:ea typeface="Cambria Math"/>
                                    </a:rPr>
                                  </m:ctrlPr>
                                </m:sSubPr>
                                <m:e>
                                  <m:r>
                                    <a:rPr lang="en-US" altLang="ja-JP" sz="2000" b="0" i="1" smtClean="0">
                                      <a:latin typeface="Cambria Math"/>
                                      <a:ea typeface="Cambria Math"/>
                                    </a:rPr>
                                    <m:t>𝑙</m:t>
                                  </m:r>
                                </m:e>
                                <m:sub>
                                  <m:r>
                                    <a:rPr lang="en-US" altLang="ja-JP" sz="2000" b="0" i="1" smtClean="0">
                                      <a:latin typeface="Cambria Math"/>
                                      <a:ea typeface="Cambria Math"/>
                                    </a:rPr>
                                    <m:t>𝑟</m:t>
                                  </m:r>
                                </m:sub>
                              </m:sSub>
                            </m:e>
                          </m:d>
                        </m:num>
                        <m:den>
                          <m:r>
                            <a:rPr lang="en-US" altLang="ja-JP" sz="2000" b="0" i="1" smtClean="0">
                              <a:latin typeface="Cambria Math"/>
                            </a:rPr>
                            <m:t>2</m:t>
                          </m:r>
                        </m:den>
                      </m:f>
                      <m:r>
                        <a:rPr lang="ja-JP" altLang="en-US" sz="2000" b="0" i="1" smtClean="0">
                          <a:latin typeface="Cambria Math"/>
                        </a:rPr>
                        <m:t>　</m:t>
                      </m:r>
                      <m:d>
                        <m:dPr>
                          <m:begChr m:val="["/>
                          <m:endChr m:val="]"/>
                          <m:ctrlPr>
                            <a:rPr lang="en-US" altLang="ja-JP" sz="2000" i="1" dirty="0" smtClean="0">
                              <a:latin typeface="Cambria Math"/>
                            </a:rPr>
                          </m:ctrlPr>
                        </m:dPr>
                        <m:e>
                          <m:r>
                            <a:rPr lang="en-US" altLang="ja-JP" sz="2000" b="0" i="1" dirty="0" smtClean="0">
                              <a:latin typeface="Cambria Math"/>
                            </a:rPr>
                            <m:t>𝑐𝑚</m:t>
                          </m:r>
                        </m:e>
                      </m:d>
                    </m:oMath>
                  </m:oMathPara>
                </a14:m>
                <a:endParaRPr kumimoji="1" lang="ja-JP" altLang="en-US" sz="2000" i="1"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510192" y="1959637"/>
                <a:ext cx="2528193" cy="687624"/>
              </a:xfrm>
              <a:prstGeom prst="rect">
                <a:avLst/>
              </a:prstGeom>
              <a:blipFill rotWithShape="1">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510192" y="3102203"/>
                <a:ext cx="3300071" cy="720325"/>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2000" i="1" smtClean="0">
                              <a:latin typeface="Cambria Math"/>
                            </a:rPr>
                          </m:ctrlPr>
                        </m:sSubPr>
                        <m:e>
                          <m:r>
                            <a:rPr kumimoji="1" lang="en-US" altLang="ja-JP" sz="2000" b="0" i="1" smtClean="0">
                              <a:latin typeface="Cambria Math"/>
                            </a:rPr>
                            <m:t>𝜃</m:t>
                          </m:r>
                        </m:e>
                        <m:sub>
                          <m:r>
                            <a:rPr kumimoji="1" lang="en-US" altLang="ja-JP" sz="2000" b="0" i="1" smtClean="0">
                              <a:latin typeface="Cambria Math"/>
                            </a:rPr>
                            <m:t>𝑛</m:t>
                          </m:r>
                        </m:sub>
                      </m:sSub>
                      <m:r>
                        <a:rPr kumimoji="1" lang="en-US" altLang="ja-JP" sz="2000" b="0" i="1" smtClean="0">
                          <a:latin typeface="Cambria Math"/>
                        </a:rPr>
                        <m:t>=</m:t>
                      </m:r>
                      <m:f>
                        <m:fPr>
                          <m:ctrlPr>
                            <a:rPr kumimoji="1" lang="en-US" altLang="ja-JP" sz="2000" b="0" i="1" smtClean="0">
                              <a:latin typeface="Cambria Math"/>
                            </a:rPr>
                          </m:ctrlPr>
                        </m:fPr>
                        <m:num>
                          <m:sSub>
                            <m:sSubPr>
                              <m:ctrlPr>
                                <a:rPr lang="en-US" altLang="ja-JP" sz="2000" i="1" smtClean="0">
                                  <a:latin typeface="Cambria Math"/>
                                  <a:ea typeface="Cambria Math"/>
                                </a:rPr>
                              </m:ctrlPr>
                            </m:sSubPr>
                            <m:e>
                              <m:r>
                                <a:rPr lang="en-US" altLang="ja-JP" sz="2000" b="0" i="1" smtClean="0">
                                  <a:latin typeface="Cambria Math"/>
                                  <a:ea typeface="Cambria Math"/>
                                </a:rPr>
                                <m:t>𝑅</m:t>
                              </m:r>
                            </m:e>
                            <m:sub>
                              <m:r>
                                <a:rPr lang="en-US" altLang="ja-JP" sz="2000" b="0" i="1" smtClean="0">
                                  <a:latin typeface="Cambria Math"/>
                                  <a:ea typeface="Cambria Math"/>
                                </a:rPr>
                                <m:t>𝑤</m:t>
                              </m:r>
                            </m:sub>
                          </m:sSub>
                        </m:num>
                        <m:den>
                          <m:sSub>
                            <m:sSubPr>
                              <m:ctrlPr>
                                <a:rPr kumimoji="1" lang="en-US" altLang="ja-JP" sz="2000" b="0" i="1" smtClean="0">
                                  <a:latin typeface="Cambria Math"/>
                                </a:rPr>
                              </m:ctrlPr>
                            </m:sSubPr>
                            <m:e>
                              <m:r>
                                <a:rPr kumimoji="1" lang="en-US" altLang="ja-JP" sz="2000" b="0" i="1" smtClean="0">
                                  <a:latin typeface="Cambria Math"/>
                                </a:rPr>
                                <m:t>𝐿</m:t>
                              </m:r>
                            </m:e>
                            <m:sub>
                              <m:r>
                                <a:rPr kumimoji="1" lang="en-US" altLang="ja-JP" sz="2000" b="0" i="1" smtClean="0">
                                  <a:latin typeface="Cambria Math"/>
                                </a:rPr>
                                <m:t>𝑤</m:t>
                              </m:r>
                            </m:sub>
                          </m:sSub>
                        </m:den>
                      </m:f>
                      <m:r>
                        <a:rPr kumimoji="1" lang="en-US" altLang="ja-JP" sz="2000" b="0" i="1" smtClean="0">
                          <a:latin typeface="Cambria Math"/>
                          <a:ea typeface="Cambria Math"/>
                        </a:rPr>
                        <m:t>×</m:t>
                      </m:r>
                      <m:d>
                        <m:dPr>
                          <m:ctrlPr>
                            <a:rPr kumimoji="1" lang="en-US" altLang="ja-JP" sz="2000" b="0" i="1" smtClean="0">
                              <a:latin typeface="Cambria Math"/>
                              <a:ea typeface="Cambria Math"/>
                            </a:rPr>
                          </m:ctrlPr>
                        </m:dPr>
                        <m:e>
                          <m:sSub>
                            <m:sSubPr>
                              <m:ctrlPr>
                                <a:rPr lang="el-GR" altLang="ja-JP" sz="2000" b="0" i="1" smtClean="0">
                                  <a:latin typeface="Cambria Math"/>
                                </a:rPr>
                              </m:ctrlPr>
                            </m:sSubPr>
                            <m:e>
                              <m:sSub>
                                <m:sSubPr>
                                  <m:ctrlPr>
                                    <a:rPr lang="el-GR" altLang="ja-JP" sz="2000" b="0" i="1" smtClean="0">
                                      <a:latin typeface="Cambria Math"/>
                                    </a:rPr>
                                  </m:ctrlPr>
                                </m:sSubPr>
                                <m:e>
                                  <m:r>
                                    <a:rPr lang="en-US" altLang="ja-JP" sz="2000" b="0" i="1" smtClean="0">
                                      <a:latin typeface="Cambria Math"/>
                                    </a:rPr>
                                    <m:t>𝛷</m:t>
                                  </m:r>
                                </m:e>
                                <m:sub>
                                  <m:r>
                                    <a:rPr lang="en-US" altLang="ja-JP" sz="2000" b="0" i="1" smtClean="0">
                                      <a:latin typeface="Cambria Math"/>
                                    </a:rPr>
                                    <m:t>𝑅</m:t>
                                  </m:r>
                                </m:sub>
                              </m:sSub>
                              <m:r>
                                <a:rPr lang="en-US" altLang="ja-JP" sz="2000" b="0" i="1" smtClean="0">
                                  <a:latin typeface="Cambria Math"/>
                                </a:rPr>
                                <m:t>−</m:t>
                              </m:r>
                              <m:r>
                                <a:rPr lang="en-US" altLang="ja-JP" sz="2000" b="0" i="1" smtClean="0">
                                  <a:latin typeface="Cambria Math"/>
                                </a:rPr>
                                <m:t>𝛷</m:t>
                              </m:r>
                            </m:e>
                            <m:sub>
                              <m:r>
                                <a:rPr lang="en-US" altLang="ja-JP" sz="2000" b="0" i="1" smtClean="0">
                                  <a:latin typeface="Cambria Math"/>
                                </a:rPr>
                                <m:t>𝐿</m:t>
                              </m:r>
                            </m:sub>
                          </m:sSub>
                        </m:e>
                      </m:d>
                      <m:r>
                        <a:rPr lang="ja-JP" altLang="en-US" sz="2000" b="0" i="1" smtClean="0">
                          <a:latin typeface="Cambria Math"/>
                        </a:rPr>
                        <m:t>　</m:t>
                      </m:r>
                      <m:d>
                        <m:dPr>
                          <m:begChr m:val="["/>
                          <m:endChr m:val="]"/>
                          <m:ctrlPr>
                            <a:rPr lang="en-US" altLang="ja-JP" sz="2000" i="1" smtClean="0">
                              <a:latin typeface="Cambria Math"/>
                            </a:rPr>
                          </m:ctrlPr>
                        </m:dPr>
                        <m:e>
                          <m:r>
                            <a:rPr lang="ja-JP" altLang="en-US" sz="2000" b="0" i="1" smtClean="0">
                              <a:latin typeface="Cambria Math"/>
                            </a:rPr>
                            <m:t>度</m:t>
                          </m:r>
                        </m:e>
                      </m:d>
                    </m:oMath>
                  </m:oMathPara>
                </a14:m>
                <a:endParaRPr kumimoji="1" lang="ja-JP" altLang="en-US" sz="2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510192" y="3102203"/>
                <a:ext cx="3300071" cy="720325"/>
              </a:xfrm>
              <a:prstGeom prst="rect">
                <a:avLst/>
              </a:prstGeom>
              <a:blipFill rotWithShape="1">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510192" y="4277470"/>
                <a:ext cx="2560445" cy="728597"/>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kumimoji="1" lang="en-US" altLang="ja-JP" sz="2000" b="0" i="1" smtClean="0">
                          <a:latin typeface="Cambria Math"/>
                        </a:rPr>
                        <m:t>𝑅</m:t>
                      </m:r>
                      <m:r>
                        <a:rPr kumimoji="1" lang="en-US" altLang="ja-JP" sz="2000" b="0" i="1" smtClean="0">
                          <a:latin typeface="Cambria Math"/>
                        </a:rPr>
                        <m:t>=</m:t>
                      </m:r>
                      <m:f>
                        <m:fPr>
                          <m:ctrlPr>
                            <a:rPr kumimoji="1" lang="en-US" altLang="ja-JP" sz="2000" b="0" i="1" smtClean="0">
                              <a:latin typeface="Cambria Math"/>
                            </a:rPr>
                          </m:ctrlPr>
                        </m:fPr>
                        <m:num>
                          <m:r>
                            <a:rPr kumimoji="1" lang="en-US" altLang="ja-JP" sz="2000" b="0" i="1" smtClean="0">
                              <a:latin typeface="Cambria Math"/>
                            </a:rPr>
                            <m:t>180</m:t>
                          </m:r>
                        </m:num>
                        <m:den>
                          <m:r>
                            <a:rPr kumimoji="1" lang="en-US" altLang="ja-JP" sz="2000" b="0" i="1" smtClean="0">
                              <a:latin typeface="Cambria Math"/>
                            </a:rPr>
                            <m:t>𝜋</m:t>
                          </m:r>
                        </m:den>
                      </m:f>
                      <m:r>
                        <a:rPr kumimoji="1" lang="en-US" altLang="ja-JP" sz="2000" b="0" i="1" smtClean="0">
                          <a:latin typeface="Cambria Math"/>
                          <a:ea typeface="Cambria Math"/>
                        </a:rPr>
                        <m:t>×</m:t>
                      </m:r>
                      <m:f>
                        <m:fPr>
                          <m:ctrlPr>
                            <a:rPr kumimoji="1" lang="en-US" altLang="ja-JP" sz="2000" b="0" i="1" smtClean="0">
                              <a:latin typeface="Cambria Math"/>
                              <a:ea typeface="Cambria Math"/>
                            </a:rPr>
                          </m:ctrlPr>
                        </m:fPr>
                        <m:num>
                          <m:sSub>
                            <m:sSubPr>
                              <m:ctrlPr>
                                <a:rPr kumimoji="1" lang="en-US" altLang="ja-JP" sz="2000" b="0" i="1" smtClean="0">
                                  <a:latin typeface="Cambria Math"/>
                                  <a:ea typeface="Cambria Math"/>
                                </a:rPr>
                              </m:ctrlPr>
                            </m:sSubPr>
                            <m:e>
                              <m:r>
                                <a:rPr kumimoji="1" lang="en-US" altLang="ja-JP" sz="2000" b="0" i="1" smtClean="0">
                                  <a:latin typeface="Cambria Math"/>
                                  <a:ea typeface="Cambria Math"/>
                                </a:rPr>
                                <m:t>𝑙</m:t>
                              </m:r>
                            </m:e>
                            <m:sub>
                              <m:r>
                                <a:rPr kumimoji="1" lang="en-US" altLang="ja-JP" sz="2000" b="0" i="1" smtClean="0">
                                  <a:latin typeface="Cambria Math"/>
                                  <a:ea typeface="Cambria Math"/>
                                </a:rPr>
                                <m:t>𝑛</m:t>
                              </m:r>
                            </m:sub>
                          </m:sSub>
                          <m:r>
                            <a:rPr kumimoji="1" lang="en-US" altLang="ja-JP" sz="2000" b="0" i="1" smtClean="0">
                              <a:latin typeface="Cambria Math"/>
                              <a:ea typeface="Cambria Math"/>
                            </a:rPr>
                            <m:t>−</m:t>
                          </m:r>
                          <m:sSub>
                            <m:sSubPr>
                              <m:ctrlPr>
                                <a:rPr kumimoji="1" lang="en-US" altLang="ja-JP" sz="2000" b="0" i="1" smtClean="0">
                                  <a:latin typeface="Cambria Math"/>
                                  <a:ea typeface="Cambria Math"/>
                                </a:rPr>
                              </m:ctrlPr>
                            </m:sSubPr>
                            <m:e>
                              <m:r>
                                <a:rPr kumimoji="1" lang="en-US" altLang="ja-JP" sz="2000" b="0" i="1" smtClean="0">
                                  <a:latin typeface="Cambria Math"/>
                                  <a:ea typeface="Cambria Math"/>
                                </a:rPr>
                                <m:t>𝑙</m:t>
                              </m:r>
                            </m:e>
                            <m:sub>
                              <m:r>
                                <a:rPr kumimoji="1" lang="en-US" altLang="ja-JP" sz="2000" b="0" i="1" smtClean="0">
                                  <a:latin typeface="Cambria Math"/>
                                  <a:ea typeface="Cambria Math"/>
                                </a:rPr>
                                <m:t>𝑛</m:t>
                              </m:r>
                              <m:r>
                                <a:rPr kumimoji="1" lang="en-US" altLang="ja-JP" sz="2000" b="0" i="1" smtClean="0">
                                  <a:latin typeface="Cambria Math"/>
                                  <a:ea typeface="Cambria Math"/>
                                </a:rPr>
                                <m:t>−1</m:t>
                              </m:r>
                            </m:sub>
                          </m:sSub>
                        </m:num>
                        <m:den>
                          <m:sSub>
                            <m:sSubPr>
                              <m:ctrlPr>
                                <a:rPr kumimoji="1" lang="en-US" altLang="ja-JP" sz="2000" b="0" i="1" smtClean="0">
                                  <a:latin typeface="Cambria Math"/>
                                  <a:ea typeface="Cambria Math"/>
                                </a:rPr>
                              </m:ctrlPr>
                            </m:sSubPr>
                            <m:e>
                              <m:r>
                                <a:rPr kumimoji="1" lang="ja-JP" altLang="en-US" sz="2000" b="0" i="1" smtClean="0">
                                  <a:latin typeface="Cambria Math"/>
                                  <a:ea typeface="Cambria Math"/>
                                </a:rPr>
                                <m:t>𝜃</m:t>
                              </m:r>
                            </m:e>
                            <m:sub>
                              <m:r>
                                <a:rPr kumimoji="1" lang="en-US" altLang="ja-JP" sz="2000" b="0" i="1" smtClean="0">
                                  <a:latin typeface="Cambria Math"/>
                                  <a:ea typeface="Cambria Math"/>
                                </a:rPr>
                                <m:t>𝑛</m:t>
                              </m:r>
                            </m:sub>
                          </m:sSub>
                          <m:r>
                            <a:rPr kumimoji="1" lang="en-US" altLang="ja-JP" sz="2000" b="0" i="1" smtClean="0">
                              <a:latin typeface="Cambria Math"/>
                              <a:ea typeface="Cambria Math"/>
                            </a:rPr>
                            <m:t>−</m:t>
                          </m:r>
                          <m:sSub>
                            <m:sSubPr>
                              <m:ctrlPr>
                                <a:rPr kumimoji="1" lang="en-US" altLang="ja-JP" sz="2000" b="0" i="1" smtClean="0">
                                  <a:latin typeface="Cambria Math"/>
                                  <a:ea typeface="Cambria Math"/>
                                </a:rPr>
                              </m:ctrlPr>
                            </m:sSubPr>
                            <m:e>
                              <m:r>
                                <a:rPr kumimoji="1" lang="ja-JP" altLang="en-US" sz="2000" b="0" i="1" smtClean="0">
                                  <a:latin typeface="Cambria Math"/>
                                  <a:ea typeface="Cambria Math"/>
                                </a:rPr>
                                <m:t>𝜃</m:t>
                              </m:r>
                            </m:e>
                            <m:sub>
                              <m:r>
                                <a:rPr kumimoji="1" lang="en-US" altLang="ja-JP" sz="2000" b="0" i="1" smtClean="0">
                                  <a:latin typeface="Cambria Math"/>
                                  <a:ea typeface="Cambria Math"/>
                                </a:rPr>
                                <m:t>𝑛</m:t>
                              </m:r>
                              <m:r>
                                <a:rPr kumimoji="1" lang="en-US" altLang="ja-JP" sz="2000" b="0" i="1" smtClean="0">
                                  <a:latin typeface="Cambria Math"/>
                                  <a:ea typeface="Cambria Math"/>
                                </a:rPr>
                                <m:t>−1</m:t>
                              </m:r>
                            </m:sub>
                          </m:sSub>
                        </m:den>
                      </m:f>
                    </m:oMath>
                  </m:oMathPara>
                </a14:m>
                <a:endParaRPr kumimoji="1" lang="ja-JP" altLang="en-US" sz="20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510192" y="4277470"/>
                <a:ext cx="2560445" cy="728597"/>
              </a:xfrm>
              <a:prstGeom prst="rect">
                <a:avLst/>
              </a:prstGeom>
              <a:blipFill rotWithShape="1">
                <a:blip r:embed="rId4"/>
                <a:stretch>
                  <a:fillRect/>
                </a:stretch>
              </a:blipFill>
            </p:spPr>
            <p:txBody>
              <a:bodyPr/>
              <a:lstStyle/>
              <a:p>
                <a:r>
                  <a:rPr lang="ja-JP" altLang="en-US">
                    <a:noFill/>
                  </a:rPr>
                  <a:t> </a:t>
                </a:r>
              </a:p>
            </p:txBody>
          </p:sp>
        </mc:Fallback>
      </mc:AlternateContent>
      <p:sp>
        <p:nvSpPr>
          <p:cNvPr id="20" name="テキスト ボックス 19"/>
          <p:cNvSpPr txBox="1"/>
          <p:nvPr/>
        </p:nvSpPr>
        <p:spPr>
          <a:xfrm>
            <a:off x="510192" y="513120"/>
            <a:ext cx="4288353" cy="584775"/>
          </a:xfrm>
          <a:prstGeom prst="rect">
            <a:avLst/>
          </a:prstGeom>
          <a:noFill/>
        </p:spPr>
        <p:txBody>
          <a:bodyPr wrap="none" rtlCol="0">
            <a:spAutoFit/>
          </a:bodyPr>
          <a:lstStyle/>
          <a:p>
            <a:r>
              <a:rPr lang="ja-JP" altLang="en-US" sz="3200" dirty="0" smtClean="0">
                <a:latin typeface="+mj-ea"/>
                <a:ea typeface="+mj-ea"/>
                <a:cs typeface="メイリオ" pitchFamily="50" charset="-128"/>
              </a:rPr>
              <a:t>自己位置推定用関数群</a:t>
            </a:r>
            <a:endParaRPr lang="en-US" altLang="ja-JP" sz="3200" dirty="0" smtClean="0">
              <a:latin typeface="+mj-ea"/>
              <a:ea typeface="+mj-ea"/>
              <a:cs typeface="メイリオ" pitchFamily="50" charset="-128"/>
            </a:endParaRPr>
          </a:p>
        </p:txBody>
      </p:sp>
      <mc:AlternateContent xmlns:mc="http://schemas.openxmlformats.org/markup-compatibility/2006">
        <mc:Choice xmlns:a14="http://schemas.microsoft.com/office/drawing/2010/main" Requires="a14">
          <p:sp>
            <p:nvSpPr>
              <p:cNvPr id="16" name="正方形/長方形 15"/>
              <p:cNvSpPr/>
              <p:nvPr/>
            </p:nvSpPr>
            <p:spPr>
              <a:xfrm>
                <a:off x="4876433" y="5157192"/>
                <a:ext cx="2726131" cy="36939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ja-JP" i="1" smtClean="0">
                              <a:latin typeface="Cambria Math"/>
                              <a:ea typeface="Cambria Math"/>
                            </a:rPr>
                          </m:ctrlPr>
                        </m:sSubPr>
                        <m:e>
                          <m:r>
                            <a:rPr lang="en-US" altLang="ja-JP" b="0" i="1" smtClean="0">
                              <a:latin typeface="Cambria Math"/>
                              <a:ea typeface="Cambria Math"/>
                            </a:rPr>
                            <m:t>𝑅</m:t>
                          </m:r>
                        </m:e>
                        <m:sub>
                          <m:r>
                            <a:rPr lang="en-US" altLang="ja-JP" b="0" i="1" smtClean="0">
                              <a:latin typeface="Cambria Math"/>
                              <a:ea typeface="Cambria Math"/>
                            </a:rPr>
                            <m:t>𝑤</m:t>
                          </m:r>
                        </m:sub>
                      </m:sSub>
                      <m:r>
                        <a:rPr lang="en-US" altLang="ja-JP" b="0" i="1" smtClean="0">
                          <a:latin typeface="Cambria Math"/>
                          <a:ea typeface="Cambria Math"/>
                        </a:rPr>
                        <m:t>=4.1 :</m:t>
                      </m:r>
                      <m:r>
                        <m:rPr>
                          <m:nor/>
                        </m:rPr>
                        <a:rPr lang="ja-JP" altLang="en-US" dirty="0" smtClean="0"/>
                        <m:t>車輪半径</m:t>
                      </m:r>
                      <m:d>
                        <m:dPr>
                          <m:begChr m:val="["/>
                          <m:endChr m:val="]"/>
                          <m:ctrlPr>
                            <a:rPr lang="en-US" altLang="ja-JP" i="1" dirty="0" smtClean="0">
                              <a:latin typeface="Cambria Math"/>
                            </a:rPr>
                          </m:ctrlPr>
                        </m:dPr>
                        <m:e>
                          <m:r>
                            <a:rPr lang="en-US" altLang="ja-JP" b="0" i="1" dirty="0" smtClean="0">
                              <a:latin typeface="Cambria Math"/>
                            </a:rPr>
                            <m:t>𝑐𝑚</m:t>
                          </m:r>
                        </m:e>
                      </m:d>
                    </m:oMath>
                  </m:oMathPara>
                </a14:m>
                <a:endParaRPr lang="ja-JP" altLang="en-US" dirty="0"/>
              </a:p>
            </p:txBody>
          </p:sp>
        </mc:Choice>
        <mc:Fallback>
          <p:sp>
            <p:nvSpPr>
              <p:cNvPr id="16" name="正方形/長方形 15"/>
              <p:cNvSpPr>
                <a:spLocks noRot="1" noChangeAspect="1" noMove="1" noResize="1" noEditPoints="1" noAdjustHandles="1" noChangeArrowheads="1" noChangeShapeType="1" noTextEdit="1"/>
              </p:cNvSpPr>
              <p:nvPr/>
            </p:nvSpPr>
            <p:spPr>
              <a:xfrm>
                <a:off x="4876433" y="5157192"/>
                <a:ext cx="2726131" cy="369397"/>
              </a:xfrm>
              <a:prstGeom prst="rect">
                <a:avLst/>
              </a:prstGeom>
              <a:blipFill rotWithShape="1">
                <a:blip r:embed="rId5"/>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正方形/長方形 16"/>
              <p:cNvSpPr/>
              <p:nvPr/>
            </p:nvSpPr>
            <p:spPr>
              <a:xfrm>
                <a:off x="4876433" y="5727066"/>
                <a:ext cx="3295967"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ja-JP" i="1" smtClean="0">
                              <a:latin typeface="Cambria Math"/>
                              <a:ea typeface="Cambria Math"/>
                            </a:rPr>
                          </m:ctrlPr>
                        </m:sSubPr>
                        <m:e>
                          <m:r>
                            <a:rPr lang="en-US" altLang="ja-JP" b="0" i="1" smtClean="0">
                              <a:latin typeface="Cambria Math"/>
                              <a:ea typeface="Cambria Math"/>
                            </a:rPr>
                            <m:t>𝐿</m:t>
                          </m:r>
                        </m:e>
                        <m:sub>
                          <m:r>
                            <a:rPr lang="en-US" altLang="ja-JP" b="0" i="1" smtClean="0">
                              <a:latin typeface="Cambria Math"/>
                              <a:ea typeface="Cambria Math"/>
                            </a:rPr>
                            <m:t>𝑤</m:t>
                          </m:r>
                        </m:sub>
                      </m:sSub>
                      <m:r>
                        <a:rPr lang="en-US" altLang="ja-JP" b="0" i="1" smtClean="0">
                          <a:latin typeface="Cambria Math"/>
                          <a:ea typeface="Cambria Math"/>
                        </a:rPr>
                        <m:t>=16.2 :</m:t>
                      </m:r>
                      <m:r>
                        <a:rPr lang="ja-JP" altLang="en-US" i="1">
                          <a:latin typeface="Cambria Math"/>
                        </a:rPr>
                        <m:t>二輪</m:t>
                      </m:r>
                      <m:r>
                        <a:rPr lang="ja-JP" altLang="en-US" b="0" i="1" smtClean="0">
                          <a:latin typeface="Cambria Math"/>
                        </a:rPr>
                        <m:t>間の</m:t>
                      </m:r>
                      <m:r>
                        <a:rPr lang="ja-JP" altLang="en-US" i="1">
                          <a:latin typeface="Cambria Math"/>
                        </a:rPr>
                        <m:t>距離</m:t>
                      </m:r>
                      <m:d>
                        <m:dPr>
                          <m:begChr m:val="["/>
                          <m:endChr m:val="]"/>
                          <m:ctrlPr>
                            <a:rPr lang="en-US" altLang="ja-JP" i="1" dirty="0" smtClean="0">
                              <a:latin typeface="Cambria Math"/>
                            </a:rPr>
                          </m:ctrlPr>
                        </m:dPr>
                        <m:e>
                          <m:r>
                            <a:rPr lang="en-US" altLang="ja-JP" b="0" i="1" dirty="0" smtClean="0">
                              <a:latin typeface="Cambria Math"/>
                            </a:rPr>
                            <m:t>𝑐𝑚</m:t>
                          </m:r>
                        </m:e>
                      </m:d>
                    </m:oMath>
                  </m:oMathPara>
                </a14:m>
                <a:endParaRPr lang="ja-JP" altLang="en-US" dirty="0"/>
              </a:p>
            </p:txBody>
          </p:sp>
        </mc:Choice>
        <mc:Fallback>
          <p:sp>
            <p:nvSpPr>
              <p:cNvPr id="17" name="正方形/長方形 16"/>
              <p:cNvSpPr>
                <a:spLocks noRot="1" noChangeAspect="1" noMove="1" noResize="1" noEditPoints="1" noAdjustHandles="1" noChangeArrowheads="1" noChangeShapeType="1" noTextEdit="1"/>
              </p:cNvSpPr>
              <p:nvPr/>
            </p:nvSpPr>
            <p:spPr>
              <a:xfrm>
                <a:off x="4876433" y="5727066"/>
                <a:ext cx="3295967" cy="369332"/>
              </a:xfrm>
              <a:prstGeom prst="rect">
                <a:avLst/>
              </a:prstGeom>
              <a:blipFill rotWithShape="1">
                <a:blip r:embed="rId6"/>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p:cNvSpPr txBox="1"/>
              <p:nvPr/>
            </p:nvSpPr>
            <p:spPr>
              <a:xfrm>
                <a:off x="510192" y="5461009"/>
                <a:ext cx="4032001" cy="704295"/>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2000" i="1" smtClean="0">
                              <a:latin typeface="Cambria Math"/>
                            </a:rPr>
                          </m:ctrlPr>
                        </m:dPr>
                        <m:e>
                          <m:eqArr>
                            <m:eqArrPr>
                              <m:ctrlPr>
                                <a:rPr kumimoji="1" lang="en-US" altLang="ja-JP" sz="2000" i="1" smtClean="0">
                                  <a:latin typeface="Cambria Math"/>
                                </a:rPr>
                              </m:ctrlPr>
                            </m:eqArrPr>
                            <m:e>
                              <m:sSub>
                                <m:sSubPr>
                                  <m:ctrlPr>
                                    <a:rPr lang="en-US" altLang="ja-JP" sz="2000" i="1">
                                      <a:latin typeface="Cambria Math"/>
                                    </a:rPr>
                                  </m:ctrlPr>
                                </m:sSubPr>
                                <m:e>
                                  <m:r>
                                    <a:rPr lang="en-US" altLang="ja-JP" sz="2000" i="1">
                                      <a:latin typeface="Cambria Math"/>
                                    </a:rPr>
                                    <m:t>𝑥</m:t>
                                  </m:r>
                                </m:e>
                                <m:sub>
                                  <m:r>
                                    <a:rPr lang="en-US" altLang="ja-JP" sz="2000" i="1">
                                      <a:latin typeface="Cambria Math"/>
                                    </a:rPr>
                                    <m:t>𝑛</m:t>
                                  </m:r>
                                </m:sub>
                              </m:sSub>
                              <m:r>
                                <a:rPr lang="en-US" altLang="ja-JP" sz="2000" i="1">
                                  <a:latin typeface="Cambria Math"/>
                                  <a:ea typeface="Cambria Math"/>
                                </a:rPr>
                                <m:t>=</m:t>
                              </m:r>
                              <m:sSub>
                                <m:sSubPr>
                                  <m:ctrlPr>
                                    <a:rPr lang="en-US" altLang="ja-JP" sz="2000" i="1">
                                      <a:latin typeface="Cambria Math"/>
                                      <a:ea typeface="Cambria Math"/>
                                    </a:rPr>
                                  </m:ctrlPr>
                                </m:sSubPr>
                                <m:e>
                                  <m:r>
                                    <a:rPr lang="en-US" altLang="ja-JP" sz="2000" i="1">
                                      <a:latin typeface="Cambria Math"/>
                                      <a:ea typeface="Cambria Math"/>
                                    </a:rPr>
                                    <m:t>𝑥</m:t>
                                  </m:r>
                                </m:e>
                                <m:sub>
                                  <m:r>
                                    <a:rPr lang="en-US" altLang="ja-JP" sz="2000" i="1">
                                      <a:latin typeface="Cambria Math"/>
                                      <a:ea typeface="Cambria Math"/>
                                    </a:rPr>
                                    <m:t>𝑛</m:t>
                                  </m:r>
                                  <m:r>
                                    <a:rPr lang="en-US" altLang="ja-JP" sz="2000" i="1">
                                      <a:latin typeface="Cambria Math"/>
                                      <a:ea typeface="Cambria Math"/>
                                    </a:rPr>
                                    <m:t>−1</m:t>
                                  </m:r>
                                </m:sub>
                              </m:sSub>
                              <m:r>
                                <a:rPr lang="en-US" altLang="ja-JP" sz="2000" i="1">
                                  <a:latin typeface="Cambria Math"/>
                                  <a:ea typeface="Cambria Math"/>
                                </a:rPr>
                                <m:t>+</m:t>
                              </m:r>
                              <m:d>
                                <m:dPr>
                                  <m:ctrlPr>
                                    <a:rPr lang="en-US" altLang="ja-JP" sz="2000" i="1">
                                      <a:latin typeface="Cambria Math"/>
                                      <a:ea typeface="Cambria Math"/>
                                    </a:rPr>
                                  </m:ctrlPr>
                                </m:dPr>
                                <m:e>
                                  <m:sSub>
                                    <m:sSubPr>
                                      <m:ctrlPr>
                                        <a:rPr lang="en-US" altLang="ja-JP" sz="2000" i="1">
                                          <a:latin typeface="Cambria Math"/>
                                          <a:ea typeface="Cambria Math"/>
                                        </a:rPr>
                                      </m:ctrlPr>
                                    </m:sSubPr>
                                    <m:e>
                                      <m:r>
                                        <a:rPr lang="en-US" altLang="ja-JP" sz="2000" i="1">
                                          <a:latin typeface="Cambria Math"/>
                                          <a:ea typeface="Cambria Math"/>
                                        </a:rPr>
                                        <m:t>𝑙</m:t>
                                      </m:r>
                                    </m:e>
                                    <m:sub>
                                      <m:r>
                                        <a:rPr lang="en-US" altLang="ja-JP" sz="2000" i="1">
                                          <a:latin typeface="Cambria Math"/>
                                          <a:ea typeface="Cambria Math"/>
                                        </a:rPr>
                                        <m:t>𝑛</m:t>
                                      </m:r>
                                    </m:sub>
                                  </m:sSub>
                                  <m:r>
                                    <a:rPr lang="en-US" altLang="ja-JP" sz="2000" i="1">
                                      <a:latin typeface="Cambria Math"/>
                                      <a:ea typeface="Cambria Math"/>
                                    </a:rPr>
                                    <m:t>−</m:t>
                                  </m:r>
                                  <m:sSub>
                                    <m:sSubPr>
                                      <m:ctrlPr>
                                        <a:rPr lang="en-US" altLang="ja-JP" sz="2000" i="1">
                                          <a:latin typeface="Cambria Math"/>
                                          <a:ea typeface="Cambria Math"/>
                                        </a:rPr>
                                      </m:ctrlPr>
                                    </m:sSubPr>
                                    <m:e>
                                      <m:r>
                                        <a:rPr lang="en-US" altLang="ja-JP" sz="2000" i="1">
                                          <a:latin typeface="Cambria Math"/>
                                          <a:ea typeface="Cambria Math"/>
                                        </a:rPr>
                                        <m:t>𝑙</m:t>
                                      </m:r>
                                    </m:e>
                                    <m:sub>
                                      <m:r>
                                        <a:rPr lang="en-US" altLang="ja-JP" sz="2000" i="1">
                                          <a:latin typeface="Cambria Math"/>
                                          <a:ea typeface="Cambria Math"/>
                                        </a:rPr>
                                        <m:t>𝑛</m:t>
                                      </m:r>
                                      <m:r>
                                        <a:rPr lang="en-US" altLang="ja-JP" sz="2000" i="1">
                                          <a:latin typeface="Cambria Math"/>
                                          <a:ea typeface="Cambria Math"/>
                                        </a:rPr>
                                        <m:t>−1</m:t>
                                      </m:r>
                                    </m:sub>
                                  </m:sSub>
                                </m:e>
                              </m:d>
                              <m:r>
                                <a:rPr lang="en-US" altLang="ja-JP" sz="2000" i="1">
                                  <a:latin typeface="Cambria Math"/>
                                  <a:ea typeface="Cambria Math"/>
                                </a:rPr>
                                <m:t>×</m:t>
                              </m:r>
                              <m:func>
                                <m:funcPr>
                                  <m:ctrlPr>
                                    <a:rPr lang="en-US" altLang="ja-JP" sz="2000" i="1">
                                      <a:latin typeface="Cambria Math"/>
                                      <a:ea typeface="Cambria Math"/>
                                    </a:rPr>
                                  </m:ctrlPr>
                                </m:funcPr>
                                <m:fName>
                                  <m:r>
                                    <m:rPr>
                                      <m:sty m:val="p"/>
                                    </m:rPr>
                                    <a:rPr lang="en-US" altLang="ja-JP" sz="2000">
                                      <a:latin typeface="Cambria Math"/>
                                      <a:ea typeface="Cambria Math"/>
                                    </a:rPr>
                                    <m:t>cos</m:t>
                                  </m:r>
                                </m:fName>
                                <m:e>
                                  <m:sSub>
                                    <m:sSubPr>
                                      <m:ctrlPr>
                                        <a:rPr lang="en-US" altLang="ja-JP" sz="2000" i="1">
                                          <a:latin typeface="Cambria Math"/>
                                        </a:rPr>
                                      </m:ctrlPr>
                                    </m:sSubPr>
                                    <m:e>
                                      <m:r>
                                        <a:rPr lang="en-US" altLang="ja-JP" sz="2000" i="1">
                                          <a:latin typeface="Cambria Math"/>
                                        </a:rPr>
                                        <m:t>𝜃</m:t>
                                      </m:r>
                                    </m:e>
                                    <m:sub>
                                      <m:r>
                                        <a:rPr lang="en-US" altLang="ja-JP" sz="2000" i="1">
                                          <a:latin typeface="Cambria Math"/>
                                        </a:rPr>
                                        <m:t>𝑛</m:t>
                                      </m:r>
                                    </m:sub>
                                  </m:sSub>
                                </m:e>
                              </m:func>
                              <m:r>
                                <m:rPr>
                                  <m:nor/>
                                </m:rPr>
                                <a:rPr lang="ja-JP" altLang="en-US" sz="2000" dirty="0"/>
                                <m:t> </m:t>
                              </m:r>
                            </m:e>
                            <m:e>
                              <m:sSub>
                                <m:sSubPr>
                                  <m:ctrlPr>
                                    <a:rPr lang="en-US" altLang="ja-JP" sz="2000" i="1">
                                      <a:latin typeface="Cambria Math"/>
                                    </a:rPr>
                                  </m:ctrlPr>
                                </m:sSubPr>
                                <m:e>
                                  <m:r>
                                    <a:rPr lang="en-US" altLang="ja-JP" sz="2000" i="1">
                                      <a:latin typeface="Cambria Math"/>
                                    </a:rPr>
                                    <m:t>𝑦</m:t>
                                  </m:r>
                                </m:e>
                                <m:sub>
                                  <m:r>
                                    <a:rPr lang="en-US" altLang="ja-JP" sz="2000" i="1">
                                      <a:latin typeface="Cambria Math"/>
                                    </a:rPr>
                                    <m:t>𝑛</m:t>
                                  </m:r>
                                </m:sub>
                              </m:sSub>
                              <m:r>
                                <a:rPr lang="en-US" altLang="ja-JP" sz="2000" i="1">
                                  <a:latin typeface="Cambria Math"/>
                                  <a:ea typeface="Cambria Math"/>
                                </a:rPr>
                                <m:t>=</m:t>
                              </m:r>
                              <m:sSub>
                                <m:sSubPr>
                                  <m:ctrlPr>
                                    <a:rPr lang="en-US" altLang="ja-JP" sz="2000" i="1">
                                      <a:latin typeface="Cambria Math"/>
                                      <a:ea typeface="Cambria Math"/>
                                    </a:rPr>
                                  </m:ctrlPr>
                                </m:sSubPr>
                                <m:e>
                                  <m:r>
                                    <a:rPr lang="en-US" altLang="ja-JP" sz="2000" i="1">
                                      <a:latin typeface="Cambria Math"/>
                                      <a:ea typeface="Cambria Math"/>
                                    </a:rPr>
                                    <m:t>𝑦</m:t>
                                  </m:r>
                                </m:e>
                                <m:sub>
                                  <m:r>
                                    <a:rPr lang="en-US" altLang="ja-JP" sz="2000" i="1">
                                      <a:latin typeface="Cambria Math"/>
                                      <a:ea typeface="Cambria Math"/>
                                    </a:rPr>
                                    <m:t>𝑛</m:t>
                                  </m:r>
                                  <m:r>
                                    <a:rPr lang="en-US" altLang="ja-JP" sz="2000" i="1">
                                      <a:latin typeface="Cambria Math"/>
                                      <a:ea typeface="Cambria Math"/>
                                    </a:rPr>
                                    <m:t>−1</m:t>
                                  </m:r>
                                </m:sub>
                              </m:sSub>
                              <m:r>
                                <a:rPr lang="en-US" altLang="ja-JP" sz="2000" i="1">
                                  <a:latin typeface="Cambria Math"/>
                                  <a:ea typeface="Cambria Math"/>
                                </a:rPr>
                                <m:t>+</m:t>
                              </m:r>
                              <m:d>
                                <m:dPr>
                                  <m:ctrlPr>
                                    <a:rPr lang="en-US" altLang="ja-JP" sz="2000" i="1">
                                      <a:latin typeface="Cambria Math"/>
                                      <a:ea typeface="Cambria Math"/>
                                    </a:rPr>
                                  </m:ctrlPr>
                                </m:dPr>
                                <m:e>
                                  <m:sSub>
                                    <m:sSubPr>
                                      <m:ctrlPr>
                                        <a:rPr lang="en-US" altLang="ja-JP" sz="2000" i="1">
                                          <a:latin typeface="Cambria Math"/>
                                          <a:ea typeface="Cambria Math"/>
                                        </a:rPr>
                                      </m:ctrlPr>
                                    </m:sSubPr>
                                    <m:e>
                                      <m:r>
                                        <a:rPr lang="en-US" altLang="ja-JP" sz="2000" i="1">
                                          <a:latin typeface="Cambria Math"/>
                                          <a:ea typeface="Cambria Math"/>
                                        </a:rPr>
                                        <m:t>𝑙</m:t>
                                      </m:r>
                                    </m:e>
                                    <m:sub>
                                      <m:r>
                                        <a:rPr lang="en-US" altLang="ja-JP" sz="2000" i="1">
                                          <a:latin typeface="Cambria Math"/>
                                          <a:ea typeface="Cambria Math"/>
                                        </a:rPr>
                                        <m:t>𝑛</m:t>
                                      </m:r>
                                    </m:sub>
                                  </m:sSub>
                                  <m:r>
                                    <a:rPr lang="en-US" altLang="ja-JP" sz="2000" i="1">
                                      <a:latin typeface="Cambria Math"/>
                                      <a:ea typeface="Cambria Math"/>
                                    </a:rPr>
                                    <m:t>−</m:t>
                                  </m:r>
                                  <m:sSub>
                                    <m:sSubPr>
                                      <m:ctrlPr>
                                        <a:rPr lang="en-US" altLang="ja-JP" sz="2000" i="1">
                                          <a:latin typeface="Cambria Math"/>
                                          <a:ea typeface="Cambria Math"/>
                                        </a:rPr>
                                      </m:ctrlPr>
                                    </m:sSubPr>
                                    <m:e>
                                      <m:r>
                                        <a:rPr lang="en-US" altLang="ja-JP" sz="2000" i="1">
                                          <a:latin typeface="Cambria Math"/>
                                          <a:ea typeface="Cambria Math"/>
                                        </a:rPr>
                                        <m:t>𝑙</m:t>
                                      </m:r>
                                    </m:e>
                                    <m:sub>
                                      <m:r>
                                        <a:rPr lang="en-US" altLang="ja-JP" sz="2000" i="1">
                                          <a:latin typeface="Cambria Math"/>
                                          <a:ea typeface="Cambria Math"/>
                                        </a:rPr>
                                        <m:t>𝑛</m:t>
                                      </m:r>
                                      <m:r>
                                        <a:rPr lang="en-US" altLang="ja-JP" sz="2000" i="1">
                                          <a:latin typeface="Cambria Math"/>
                                          <a:ea typeface="Cambria Math"/>
                                        </a:rPr>
                                        <m:t>−1</m:t>
                                      </m:r>
                                    </m:sub>
                                  </m:sSub>
                                </m:e>
                              </m:d>
                              <m:r>
                                <a:rPr lang="en-US" altLang="ja-JP" sz="2000" i="1">
                                  <a:latin typeface="Cambria Math"/>
                                  <a:ea typeface="Cambria Math"/>
                                </a:rPr>
                                <m:t>×</m:t>
                              </m:r>
                              <m:func>
                                <m:funcPr>
                                  <m:ctrlPr>
                                    <a:rPr lang="en-US" altLang="ja-JP" sz="2000" i="1">
                                      <a:latin typeface="Cambria Math"/>
                                      <a:ea typeface="Cambria Math"/>
                                    </a:rPr>
                                  </m:ctrlPr>
                                </m:funcPr>
                                <m:fName>
                                  <m:r>
                                    <m:rPr>
                                      <m:sty m:val="p"/>
                                    </m:rPr>
                                    <a:rPr lang="en-US" altLang="ja-JP" sz="2000">
                                      <a:latin typeface="Cambria Math"/>
                                      <a:ea typeface="Cambria Math"/>
                                    </a:rPr>
                                    <m:t>sin</m:t>
                                  </m:r>
                                </m:fName>
                                <m:e>
                                  <m:sSub>
                                    <m:sSubPr>
                                      <m:ctrlPr>
                                        <a:rPr lang="en-US" altLang="ja-JP" sz="2000" i="1" smtClean="0">
                                          <a:latin typeface="Cambria Math"/>
                                        </a:rPr>
                                      </m:ctrlPr>
                                    </m:sSubPr>
                                    <m:e>
                                      <m:r>
                                        <a:rPr lang="en-US" altLang="ja-JP" sz="2000" i="1">
                                          <a:latin typeface="Cambria Math"/>
                                        </a:rPr>
                                        <m:t>𝜃</m:t>
                                      </m:r>
                                    </m:e>
                                    <m:sub>
                                      <m:r>
                                        <a:rPr lang="en-US" altLang="ja-JP" sz="2000" i="1">
                                          <a:latin typeface="Cambria Math"/>
                                        </a:rPr>
                                        <m:t>𝑛</m:t>
                                      </m:r>
                                    </m:sub>
                                  </m:sSub>
                                </m:e>
                              </m:func>
                              <m:r>
                                <m:rPr>
                                  <m:nor/>
                                </m:rPr>
                                <a:rPr lang="ja-JP" altLang="en-US" sz="2000" dirty="0"/>
                                <m:t> </m:t>
                              </m:r>
                            </m:e>
                          </m:eqArr>
                        </m:e>
                      </m:d>
                    </m:oMath>
                  </m:oMathPara>
                </a14:m>
                <a:endParaRPr kumimoji="1" lang="ja-JP" altLang="en-US" sz="2000"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510192" y="5461009"/>
                <a:ext cx="4032001" cy="704295"/>
              </a:xfrm>
              <a:prstGeom prst="rect">
                <a:avLst/>
              </a:prstGeom>
              <a:blipFill rotWithShape="1">
                <a:blip r:embed="rId7"/>
                <a:stretch>
                  <a:fillRect/>
                </a:stretch>
              </a:blipFill>
            </p:spPr>
            <p:txBody>
              <a:bodyPr/>
              <a:lstStyle/>
              <a:p>
                <a:r>
                  <a:rPr lang="ja-JP" altLang="en-US">
                    <a:noFill/>
                  </a:rPr>
                  <a:t> </a:t>
                </a:r>
              </a:p>
            </p:txBody>
          </p:sp>
        </mc:Fallback>
      </mc:AlternateContent>
      <p:sp>
        <p:nvSpPr>
          <p:cNvPr id="25" name="テキスト ボックス 24"/>
          <p:cNvSpPr txBox="1"/>
          <p:nvPr/>
        </p:nvSpPr>
        <p:spPr>
          <a:xfrm>
            <a:off x="395536" y="1547500"/>
            <a:ext cx="1210588" cy="400110"/>
          </a:xfrm>
          <a:prstGeom prst="rect">
            <a:avLst/>
          </a:prstGeom>
          <a:noFill/>
        </p:spPr>
        <p:txBody>
          <a:bodyPr wrap="none" rtlCol="0">
            <a:spAutoFit/>
          </a:bodyPr>
          <a:lstStyle/>
          <a:p>
            <a:r>
              <a:rPr lang="ja-JP" altLang="en-US" sz="2000" dirty="0" smtClean="0">
                <a:solidFill>
                  <a:srgbClr val="00B050"/>
                </a:solidFill>
              </a:rPr>
              <a:t>移動距離</a:t>
            </a:r>
            <a:endParaRPr kumimoji="1" lang="en-US" altLang="ja-JP" sz="2000" dirty="0" smtClean="0">
              <a:solidFill>
                <a:srgbClr val="00B050"/>
              </a:solidFill>
            </a:endParaRPr>
          </a:p>
        </p:txBody>
      </p:sp>
      <mc:AlternateContent xmlns:mc="http://schemas.openxmlformats.org/markup-compatibility/2006">
        <mc:Choice xmlns:a14="http://schemas.microsoft.com/office/drawing/2010/main" Requires="a14">
          <p:sp>
            <p:nvSpPr>
              <p:cNvPr id="23" name="テキスト ボックス 22"/>
              <p:cNvSpPr txBox="1"/>
              <p:nvPr/>
            </p:nvSpPr>
            <p:spPr>
              <a:xfrm>
                <a:off x="4716016" y="4233923"/>
                <a:ext cx="3926524" cy="710194"/>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i="1" smtClean="0">
                              <a:latin typeface="Cambria Math"/>
                            </a:rPr>
                          </m:ctrlPr>
                        </m:dPr>
                        <m:e>
                          <m:eqArr>
                            <m:eqArrPr>
                              <m:ctrlPr>
                                <a:rPr kumimoji="1" lang="en-US" altLang="ja-JP" i="1" smtClean="0">
                                  <a:latin typeface="Cambria Math"/>
                                </a:rPr>
                              </m:ctrlPr>
                            </m:eqArrPr>
                            <m:e>
                              <m:sSub>
                                <m:sSubPr>
                                  <m:ctrlPr>
                                    <a:rPr lang="el-GR" altLang="ja-JP" b="0" i="1" smtClean="0">
                                      <a:latin typeface="Cambria Math"/>
                                    </a:rPr>
                                  </m:ctrlPr>
                                </m:sSubPr>
                                <m:e>
                                  <m:r>
                                    <a:rPr lang="en-US" altLang="ja-JP" b="0" i="1" smtClean="0">
                                      <a:latin typeface="Cambria Math"/>
                                    </a:rPr>
                                    <m:t>𝛷</m:t>
                                  </m:r>
                                </m:e>
                                <m:sub>
                                  <m:r>
                                    <a:rPr lang="en-US" altLang="ja-JP" b="0" i="1" smtClean="0">
                                      <a:latin typeface="Cambria Math"/>
                                    </a:rPr>
                                    <m:t>𝐿</m:t>
                                  </m:r>
                                </m:sub>
                              </m:sSub>
                              <m:r>
                                <a:rPr lang="en-US" altLang="ja-JP" b="0" i="1" smtClean="0">
                                  <a:latin typeface="Cambria Math"/>
                                </a:rPr>
                                <m:t>=</m:t>
                              </m:r>
                              <m:r>
                                <a:rPr lang="ja-JP" altLang="en-US" b="0" i="1" smtClean="0">
                                  <a:latin typeface="Cambria Math"/>
                                </a:rPr>
                                <m:t>左</m:t>
                              </m:r>
                              <m:r>
                                <a:rPr lang="ja-JP" altLang="en-US" i="1">
                                  <a:latin typeface="Cambria Math"/>
                                </a:rPr>
                                <m:t>車輪</m:t>
                              </m:r>
                              <m:r>
                                <a:rPr lang="ja-JP" altLang="en-US" i="1" smtClean="0">
                                  <a:latin typeface="Cambria Math"/>
                                </a:rPr>
                                <m:t>モータ</m:t>
                              </m:r>
                              <m:r>
                                <a:rPr lang="ja-JP" altLang="en-US" i="1">
                                  <a:latin typeface="Cambria Math"/>
                                </a:rPr>
                                <m:t>回転角度</m:t>
                              </m:r>
                              <m:r>
                                <a:rPr lang="ja-JP" altLang="en-US" b="0" i="1" smtClean="0">
                                  <a:latin typeface="Cambria Math"/>
                                </a:rPr>
                                <m:t>　</m:t>
                              </m:r>
                              <m:d>
                                <m:dPr>
                                  <m:begChr m:val="["/>
                                  <m:endChr m:val="]"/>
                                  <m:ctrlPr>
                                    <a:rPr lang="en-US" altLang="ja-JP" i="1" smtClean="0">
                                      <a:latin typeface="Cambria Math"/>
                                    </a:rPr>
                                  </m:ctrlPr>
                                </m:dPr>
                                <m:e>
                                  <m:r>
                                    <a:rPr lang="ja-JP" altLang="en-US" b="0" i="1" smtClean="0">
                                      <a:latin typeface="Cambria Math"/>
                                    </a:rPr>
                                    <m:t>度</m:t>
                                  </m:r>
                                </m:e>
                              </m:d>
                              <m:r>
                                <m:rPr>
                                  <m:nor/>
                                </m:rPr>
                                <a:rPr lang="ja-JP" altLang="en-US" dirty="0"/>
                                <m:t> </m:t>
                              </m:r>
                            </m:e>
                            <m:e>
                              <m:sSub>
                                <m:sSubPr>
                                  <m:ctrlPr>
                                    <a:rPr lang="el-GR" altLang="ja-JP" b="0" i="1" smtClean="0">
                                      <a:latin typeface="Cambria Math"/>
                                    </a:rPr>
                                  </m:ctrlPr>
                                </m:sSubPr>
                                <m:e>
                                  <m:r>
                                    <a:rPr lang="en-US" altLang="ja-JP" b="0" i="1" smtClean="0">
                                      <a:latin typeface="Cambria Math"/>
                                    </a:rPr>
                                    <m:t>𝛷</m:t>
                                  </m:r>
                                </m:e>
                                <m:sub>
                                  <m:r>
                                    <a:rPr lang="en-US" altLang="ja-JP" b="0" i="1" smtClean="0">
                                      <a:latin typeface="Cambria Math"/>
                                    </a:rPr>
                                    <m:t>𝑅</m:t>
                                  </m:r>
                                </m:sub>
                              </m:sSub>
                              <m:r>
                                <a:rPr lang="en-US" altLang="ja-JP" b="0" i="1" smtClean="0">
                                  <a:latin typeface="Cambria Math"/>
                                </a:rPr>
                                <m:t>=</m:t>
                              </m:r>
                              <m:r>
                                <a:rPr lang="ja-JP" altLang="en-US" b="0" i="1" smtClean="0">
                                  <a:latin typeface="Cambria Math"/>
                                </a:rPr>
                                <m:t>右</m:t>
                              </m:r>
                              <m:r>
                                <a:rPr lang="ja-JP" altLang="en-US" i="1">
                                  <a:latin typeface="Cambria Math"/>
                                </a:rPr>
                                <m:t>車輪</m:t>
                              </m:r>
                              <m:r>
                                <a:rPr lang="ja-JP" altLang="en-US" i="1" smtClean="0">
                                  <a:latin typeface="Cambria Math"/>
                                </a:rPr>
                                <m:t>モータ</m:t>
                              </m:r>
                              <m:r>
                                <a:rPr lang="ja-JP" altLang="en-US" i="1">
                                  <a:latin typeface="Cambria Math"/>
                                </a:rPr>
                                <m:t>回転角度</m:t>
                              </m:r>
                              <m:r>
                                <a:rPr lang="ja-JP" altLang="en-US" b="0" i="1" smtClean="0">
                                  <a:latin typeface="Cambria Math"/>
                                </a:rPr>
                                <m:t>　</m:t>
                              </m:r>
                              <m:d>
                                <m:dPr>
                                  <m:begChr m:val="["/>
                                  <m:endChr m:val="]"/>
                                  <m:ctrlPr>
                                    <a:rPr lang="en-US" altLang="ja-JP" i="1" smtClean="0">
                                      <a:latin typeface="Cambria Math"/>
                                    </a:rPr>
                                  </m:ctrlPr>
                                </m:dPr>
                                <m:e>
                                  <m:r>
                                    <a:rPr lang="ja-JP" altLang="en-US" b="0" i="1" smtClean="0">
                                      <a:latin typeface="Cambria Math"/>
                                    </a:rPr>
                                    <m:t>度</m:t>
                                  </m:r>
                                </m:e>
                              </m:d>
                              <m:r>
                                <m:rPr>
                                  <m:nor/>
                                </m:rPr>
                                <a:rPr lang="ja-JP" altLang="en-US" dirty="0"/>
                                <m:t> </m:t>
                              </m:r>
                            </m:e>
                          </m:eqArr>
                        </m:e>
                      </m:d>
                    </m:oMath>
                  </m:oMathPara>
                </a14:m>
                <a:endParaRPr kumimoji="1" lang="ja-JP" altLang="en-US" dirty="0"/>
              </a:p>
            </p:txBody>
          </p:sp>
        </mc:Choice>
        <mc:Fallback>
          <p:sp>
            <p:nvSpPr>
              <p:cNvPr id="23" name="テキスト ボックス 22"/>
              <p:cNvSpPr txBox="1">
                <a:spLocks noRot="1" noChangeAspect="1" noMove="1" noResize="1" noEditPoints="1" noAdjustHandles="1" noChangeArrowheads="1" noChangeShapeType="1" noTextEdit="1"/>
              </p:cNvSpPr>
              <p:nvPr/>
            </p:nvSpPr>
            <p:spPr>
              <a:xfrm>
                <a:off x="4716016" y="4233923"/>
                <a:ext cx="3926524" cy="710194"/>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p:cNvSpPr txBox="1"/>
              <p:nvPr/>
            </p:nvSpPr>
            <p:spPr>
              <a:xfrm>
                <a:off x="4716016" y="2924944"/>
                <a:ext cx="3100208" cy="1117998"/>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i="1" smtClean="0">
                              <a:latin typeface="Cambria Math"/>
                            </a:rPr>
                          </m:ctrlPr>
                        </m:dPr>
                        <m:e>
                          <m:eqArr>
                            <m:eqArrPr>
                              <m:ctrlPr>
                                <a:rPr kumimoji="1" lang="en-US" altLang="ja-JP" i="1" smtClean="0">
                                  <a:latin typeface="Cambria Math"/>
                                </a:rPr>
                              </m:ctrlPr>
                            </m:eqArrPr>
                            <m:e>
                              <m:sSub>
                                <m:sSubPr>
                                  <m:ctrlPr>
                                    <a:rPr lang="en-US" altLang="ja-JP" i="1" smtClean="0">
                                      <a:latin typeface="Cambria Math"/>
                                    </a:rPr>
                                  </m:ctrlPr>
                                </m:sSubPr>
                                <m:e>
                                  <m:r>
                                    <a:rPr lang="en-US" altLang="ja-JP" b="0" i="1" smtClean="0">
                                      <a:latin typeface="Cambria Math"/>
                                    </a:rPr>
                                    <m:t>𝑙</m:t>
                                  </m:r>
                                </m:e>
                                <m:sub>
                                  <m:r>
                                    <a:rPr lang="en-US" altLang="ja-JP" b="0" i="1" smtClean="0">
                                      <a:latin typeface="Cambria Math"/>
                                    </a:rPr>
                                    <m:t>𝐿</m:t>
                                  </m:r>
                                </m:sub>
                              </m:sSub>
                              <m:r>
                                <a:rPr lang="en-US" altLang="ja-JP" b="0" i="1" smtClean="0">
                                  <a:latin typeface="Cambria Math"/>
                                </a:rPr>
                                <m:t>=</m:t>
                              </m:r>
                              <m:f>
                                <m:fPr>
                                  <m:ctrlPr>
                                    <a:rPr lang="el-GR" altLang="ja-JP" b="0" i="1" smtClean="0">
                                      <a:latin typeface="Cambria Math"/>
                                    </a:rPr>
                                  </m:ctrlPr>
                                </m:fPr>
                                <m:num>
                                  <m:r>
                                    <a:rPr lang="el-GR" altLang="ja-JP" b="0" i="1" smtClean="0">
                                      <a:latin typeface="Cambria Math"/>
                                    </a:rPr>
                                    <m:t>𝜋</m:t>
                                  </m:r>
                                </m:num>
                                <m:den>
                                  <m:r>
                                    <a:rPr lang="en-US" altLang="ja-JP" b="0" i="1" smtClean="0">
                                      <a:latin typeface="Cambria Math"/>
                                    </a:rPr>
                                    <m:t>180</m:t>
                                  </m:r>
                                </m:den>
                              </m:f>
                              <m:d>
                                <m:dPr>
                                  <m:ctrlPr>
                                    <a:rPr lang="el-GR" altLang="ja-JP" b="0" i="1" smtClean="0">
                                      <a:latin typeface="Cambria Math"/>
                                    </a:rPr>
                                  </m:ctrlPr>
                                </m:dPr>
                                <m:e>
                                  <m:sSub>
                                    <m:sSubPr>
                                      <m:ctrlPr>
                                        <a:rPr lang="el-GR" altLang="ja-JP" b="0" i="1" smtClean="0">
                                          <a:latin typeface="Cambria Math"/>
                                        </a:rPr>
                                      </m:ctrlPr>
                                    </m:sSubPr>
                                    <m:e>
                                      <m:r>
                                        <a:rPr lang="en-US" altLang="ja-JP" b="0" i="1" smtClean="0">
                                          <a:latin typeface="Cambria Math"/>
                                        </a:rPr>
                                        <m:t>𝛷</m:t>
                                      </m:r>
                                    </m:e>
                                    <m:sub>
                                      <m:r>
                                        <a:rPr lang="en-US" altLang="ja-JP" b="0" i="1" smtClean="0">
                                          <a:latin typeface="Cambria Math"/>
                                        </a:rPr>
                                        <m:t>𝐿</m:t>
                                      </m:r>
                                    </m:sub>
                                  </m:sSub>
                                  <m:r>
                                    <a:rPr lang="en-US" altLang="ja-JP" i="1">
                                      <a:latin typeface="Cambria Math"/>
                                      <a:ea typeface="Cambria Math"/>
                                    </a:rPr>
                                    <m:t>×</m:t>
                                  </m:r>
                                  <m:sSub>
                                    <m:sSubPr>
                                      <m:ctrlPr>
                                        <a:rPr lang="en-US" altLang="ja-JP" i="1" smtClean="0">
                                          <a:latin typeface="Cambria Math"/>
                                          <a:ea typeface="Cambria Math"/>
                                        </a:rPr>
                                      </m:ctrlPr>
                                    </m:sSubPr>
                                    <m:e>
                                      <m:r>
                                        <a:rPr lang="en-US" altLang="ja-JP" b="0" i="1" smtClean="0">
                                          <a:latin typeface="Cambria Math"/>
                                          <a:ea typeface="Cambria Math"/>
                                        </a:rPr>
                                        <m:t>𝑅</m:t>
                                      </m:r>
                                    </m:e>
                                    <m:sub>
                                      <m:r>
                                        <a:rPr lang="en-US" altLang="ja-JP" b="0" i="1" smtClean="0">
                                          <a:latin typeface="Cambria Math"/>
                                          <a:ea typeface="Cambria Math"/>
                                        </a:rPr>
                                        <m:t>𝑤</m:t>
                                      </m:r>
                                    </m:sub>
                                  </m:sSub>
                                </m:e>
                              </m:d>
                              <m:r>
                                <a:rPr lang="ja-JP" altLang="en-US" b="0" i="1" smtClean="0">
                                  <a:latin typeface="Cambria Math"/>
                                </a:rPr>
                                <m:t>　</m:t>
                              </m:r>
                              <m:d>
                                <m:dPr>
                                  <m:begChr m:val="["/>
                                  <m:endChr m:val="]"/>
                                  <m:ctrlPr>
                                    <a:rPr lang="en-US" altLang="ja-JP" i="1" dirty="0" smtClean="0">
                                      <a:latin typeface="Cambria Math"/>
                                    </a:rPr>
                                  </m:ctrlPr>
                                </m:dPr>
                                <m:e>
                                  <m:r>
                                    <a:rPr lang="en-US" altLang="ja-JP" b="0" i="1" dirty="0" smtClean="0">
                                      <a:latin typeface="Cambria Math"/>
                                    </a:rPr>
                                    <m:t>𝑐𝑚</m:t>
                                  </m:r>
                                </m:e>
                              </m:d>
                              <m:r>
                                <m:rPr>
                                  <m:nor/>
                                </m:rPr>
                                <a:rPr lang="ja-JP" altLang="en-US" dirty="0"/>
                                <m:t> </m:t>
                              </m:r>
                            </m:e>
                            <m:e>
                              <m:sSub>
                                <m:sSubPr>
                                  <m:ctrlPr>
                                    <a:rPr lang="en-US" altLang="ja-JP" i="1" smtClean="0">
                                      <a:latin typeface="Cambria Math"/>
                                    </a:rPr>
                                  </m:ctrlPr>
                                </m:sSubPr>
                                <m:e>
                                  <m:r>
                                    <a:rPr lang="en-US" altLang="ja-JP" b="0" i="1" smtClean="0">
                                      <a:latin typeface="Cambria Math"/>
                                    </a:rPr>
                                    <m:t>𝑙</m:t>
                                  </m:r>
                                </m:e>
                                <m:sub>
                                  <m:r>
                                    <a:rPr lang="en-US" altLang="ja-JP" b="0" i="1" smtClean="0">
                                      <a:latin typeface="Cambria Math"/>
                                    </a:rPr>
                                    <m:t>𝑅</m:t>
                                  </m:r>
                                </m:sub>
                              </m:sSub>
                              <m:r>
                                <a:rPr lang="en-US" altLang="ja-JP" b="0" i="1" smtClean="0">
                                  <a:latin typeface="Cambria Math"/>
                                </a:rPr>
                                <m:t>=</m:t>
                              </m:r>
                              <m:f>
                                <m:fPr>
                                  <m:ctrlPr>
                                    <a:rPr lang="el-GR" altLang="ja-JP" b="0" i="1" smtClean="0">
                                      <a:latin typeface="Cambria Math"/>
                                    </a:rPr>
                                  </m:ctrlPr>
                                </m:fPr>
                                <m:num>
                                  <m:r>
                                    <a:rPr lang="el-GR" altLang="ja-JP" b="0" i="1" smtClean="0">
                                      <a:latin typeface="Cambria Math"/>
                                    </a:rPr>
                                    <m:t>𝜋</m:t>
                                  </m:r>
                                </m:num>
                                <m:den>
                                  <m:r>
                                    <a:rPr lang="en-US" altLang="ja-JP" b="0" i="1" smtClean="0">
                                      <a:latin typeface="Cambria Math"/>
                                    </a:rPr>
                                    <m:t>180</m:t>
                                  </m:r>
                                </m:den>
                              </m:f>
                              <m:d>
                                <m:dPr>
                                  <m:ctrlPr>
                                    <a:rPr lang="el-GR" altLang="ja-JP" b="0" i="1" smtClean="0">
                                      <a:latin typeface="Cambria Math"/>
                                    </a:rPr>
                                  </m:ctrlPr>
                                </m:dPr>
                                <m:e>
                                  <m:sSub>
                                    <m:sSubPr>
                                      <m:ctrlPr>
                                        <a:rPr lang="el-GR" altLang="ja-JP" b="0" i="1" smtClean="0">
                                          <a:latin typeface="Cambria Math"/>
                                        </a:rPr>
                                      </m:ctrlPr>
                                    </m:sSubPr>
                                    <m:e>
                                      <m:r>
                                        <a:rPr lang="en-US" altLang="ja-JP" b="0" i="1" smtClean="0">
                                          <a:latin typeface="Cambria Math"/>
                                        </a:rPr>
                                        <m:t>𝛷</m:t>
                                      </m:r>
                                    </m:e>
                                    <m:sub>
                                      <m:r>
                                        <a:rPr lang="en-US" altLang="ja-JP" b="0" i="1" smtClean="0">
                                          <a:latin typeface="Cambria Math"/>
                                        </a:rPr>
                                        <m:t>𝑅</m:t>
                                      </m:r>
                                    </m:sub>
                                  </m:sSub>
                                  <m:r>
                                    <a:rPr lang="en-US" altLang="ja-JP" i="1">
                                      <a:latin typeface="Cambria Math"/>
                                      <a:ea typeface="Cambria Math"/>
                                    </a:rPr>
                                    <m:t>×</m:t>
                                  </m:r>
                                  <m:sSub>
                                    <m:sSubPr>
                                      <m:ctrlPr>
                                        <a:rPr lang="en-US" altLang="ja-JP" i="1" smtClean="0">
                                          <a:latin typeface="Cambria Math"/>
                                          <a:ea typeface="Cambria Math"/>
                                        </a:rPr>
                                      </m:ctrlPr>
                                    </m:sSubPr>
                                    <m:e>
                                      <m:r>
                                        <a:rPr lang="en-US" altLang="ja-JP" b="0" i="1" smtClean="0">
                                          <a:latin typeface="Cambria Math"/>
                                          <a:ea typeface="Cambria Math"/>
                                        </a:rPr>
                                        <m:t>𝑅</m:t>
                                      </m:r>
                                    </m:e>
                                    <m:sub>
                                      <m:r>
                                        <a:rPr lang="en-US" altLang="ja-JP" b="0" i="1" smtClean="0">
                                          <a:latin typeface="Cambria Math"/>
                                          <a:ea typeface="Cambria Math"/>
                                        </a:rPr>
                                        <m:t>𝑤</m:t>
                                      </m:r>
                                    </m:sub>
                                  </m:sSub>
                                </m:e>
                              </m:d>
                              <m:r>
                                <a:rPr lang="ja-JP" altLang="en-US" b="0" i="1" smtClean="0">
                                  <a:latin typeface="Cambria Math"/>
                                </a:rPr>
                                <m:t>　</m:t>
                              </m:r>
                              <m:d>
                                <m:dPr>
                                  <m:begChr m:val="["/>
                                  <m:endChr m:val="]"/>
                                  <m:ctrlPr>
                                    <a:rPr lang="en-US" altLang="ja-JP" i="1" dirty="0" smtClean="0">
                                      <a:latin typeface="Cambria Math"/>
                                    </a:rPr>
                                  </m:ctrlPr>
                                </m:dPr>
                                <m:e>
                                  <m:r>
                                    <a:rPr lang="en-US" altLang="ja-JP" b="0" i="1" dirty="0" smtClean="0">
                                      <a:latin typeface="Cambria Math"/>
                                    </a:rPr>
                                    <m:t>𝑐𝑚</m:t>
                                  </m:r>
                                </m:e>
                              </m:d>
                              <m:r>
                                <m:rPr>
                                  <m:nor/>
                                </m:rPr>
                                <a:rPr lang="ja-JP" altLang="en-US" dirty="0"/>
                                <m:t> </m:t>
                              </m:r>
                            </m:e>
                          </m:eqArr>
                        </m:e>
                      </m:d>
                    </m:oMath>
                  </m:oMathPara>
                </a14:m>
                <a:endParaRPr kumimoji="1" lang="ja-JP" altLang="en-US" dirty="0"/>
              </a:p>
            </p:txBody>
          </p:sp>
        </mc:Choice>
        <mc:Fallback>
          <p:sp>
            <p:nvSpPr>
              <p:cNvPr id="24" name="テキスト ボックス 23"/>
              <p:cNvSpPr txBox="1">
                <a:spLocks noRot="1" noChangeAspect="1" noMove="1" noResize="1" noEditPoints="1" noAdjustHandles="1" noChangeArrowheads="1" noChangeShapeType="1" noTextEdit="1"/>
              </p:cNvSpPr>
              <p:nvPr/>
            </p:nvSpPr>
            <p:spPr>
              <a:xfrm>
                <a:off x="4716016" y="2924944"/>
                <a:ext cx="3100208" cy="1117998"/>
              </a:xfrm>
              <a:prstGeom prst="rect">
                <a:avLst/>
              </a:prstGeom>
              <a:blipFill rotWithShape="1">
                <a:blip r:embed="rId9"/>
                <a:stretch>
                  <a:fillRect/>
                </a:stretch>
              </a:blipFill>
            </p:spPr>
            <p:txBody>
              <a:bodyPr/>
              <a:lstStyle/>
              <a:p>
                <a:r>
                  <a:rPr lang="ja-JP" altLang="en-US">
                    <a:noFill/>
                  </a:rPr>
                  <a:t> </a:t>
                </a:r>
              </a:p>
            </p:txBody>
          </p:sp>
        </mc:Fallback>
      </mc:AlternateContent>
      <p:sp>
        <p:nvSpPr>
          <p:cNvPr id="26" name="テキスト ボックス 25"/>
          <p:cNvSpPr txBox="1"/>
          <p:nvPr/>
        </p:nvSpPr>
        <p:spPr>
          <a:xfrm>
            <a:off x="395536" y="2690066"/>
            <a:ext cx="1210588" cy="400110"/>
          </a:xfrm>
          <a:prstGeom prst="rect">
            <a:avLst/>
          </a:prstGeom>
          <a:noFill/>
        </p:spPr>
        <p:txBody>
          <a:bodyPr wrap="none" rtlCol="0">
            <a:spAutoFit/>
          </a:bodyPr>
          <a:lstStyle/>
          <a:p>
            <a:r>
              <a:rPr kumimoji="1" lang="ja-JP" altLang="en-US" sz="2000" dirty="0" smtClean="0">
                <a:solidFill>
                  <a:srgbClr val="00B050"/>
                </a:solidFill>
              </a:rPr>
              <a:t>移動方向</a:t>
            </a:r>
            <a:endParaRPr kumimoji="1" lang="en-US" altLang="ja-JP" sz="2000" dirty="0" smtClean="0">
              <a:solidFill>
                <a:srgbClr val="00B050"/>
              </a:solidFill>
            </a:endParaRPr>
          </a:p>
        </p:txBody>
      </p:sp>
      <p:sp>
        <p:nvSpPr>
          <p:cNvPr id="27" name="テキスト ボックス 26"/>
          <p:cNvSpPr txBox="1"/>
          <p:nvPr/>
        </p:nvSpPr>
        <p:spPr>
          <a:xfrm>
            <a:off x="395536" y="3865333"/>
            <a:ext cx="1210588" cy="400110"/>
          </a:xfrm>
          <a:prstGeom prst="rect">
            <a:avLst/>
          </a:prstGeom>
          <a:noFill/>
        </p:spPr>
        <p:txBody>
          <a:bodyPr wrap="none" rtlCol="0">
            <a:spAutoFit/>
          </a:bodyPr>
          <a:lstStyle/>
          <a:p>
            <a:r>
              <a:rPr kumimoji="1" lang="ja-JP" altLang="en-US" sz="2000" dirty="0" smtClean="0">
                <a:solidFill>
                  <a:srgbClr val="00B050"/>
                </a:solidFill>
              </a:rPr>
              <a:t>曲率半径</a:t>
            </a:r>
            <a:endParaRPr kumimoji="1" lang="en-US" altLang="ja-JP" sz="2000" dirty="0" smtClean="0">
              <a:solidFill>
                <a:srgbClr val="00B050"/>
              </a:solidFill>
            </a:endParaRPr>
          </a:p>
        </p:txBody>
      </p:sp>
      <p:sp>
        <p:nvSpPr>
          <p:cNvPr id="28" name="テキスト ボックス 27"/>
          <p:cNvSpPr txBox="1"/>
          <p:nvPr/>
        </p:nvSpPr>
        <p:spPr>
          <a:xfrm>
            <a:off x="395536" y="5048872"/>
            <a:ext cx="697627" cy="400110"/>
          </a:xfrm>
          <a:prstGeom prst="rect">
            <a:avLst/>
          </a:prstGeom>
          <a:noFill/>
        </p:spPr>
        <p:txBody>
          <a:bodyPr wrap="none" rtlCol="0">
            <a:spAutoFit/>
          </a:bodyPr>
          <a:lstStyle/>
          <a:p>
            <a:r>
              <a:rPr kumimoji="1" lang="ja-JP" altLang="en-US" sz="2000" dirty="0" smtClean="0">
                <a:solidFill>
                  <a:srgbClr val="00B050"/>
                </a:solidFill>
              </a:rPr>
              <a:t>座標</a:t>
            </a:r>
            <a:endParaRPr kumimoji="1" lang="en-US" altLang="ja-JP" sz="2000" dirty="0" smtClean="0">
              <a:solidFill>
                <a:srgbClr val="00B050"/>
              </a:solidFill>
            </a:endParaRPr>
          </a:p>
        </p:txBody>
      </p:sp>
      <p:sp>
        <p:nvSpPr>
          <p:cNvPr id="29" name="テキスト ボックス 28"/>
          <p:cNvSpPr txBox="1"/>
          <p:nvPr/>
        </p:nvSpPr>
        <p:spPr>
          <a:xfrm>
            <a:off x="4572000" y="2462595"/>
            <a:ext cx="2492990" cy="400110"/>
          </a:xfrm>
          <a:prstGeom prst="rect">
            <a:avLst/>
          </a:prstGeom>
          <a:noFill/>
        </p:spPr>
        <p:txBody>
          <a:bodyPr wrap="none" rtlCol="0">
            <a:spAutoFit/>
          </a:bodyPr>
          <a:lstStyle/>
          <a:p>
            <a:r>
              <a:rPr kumimoji="1" lang="ja-JP" altLang="en-US" sz="2000" dirty="0" smtClean="0">
                <a:solidFill>
                  <a:srgbClr val="00B050"/>
                </a:solidFill>
              </a:rPr>
              <a:t>その他必要な定義等</a:t>
            </a:r>
            <a:endParaRPr kumimoji="1" lang="en-US" altLang="ja-JP" sz="2000" dirty="0" smtClean="0">
              <a:solidFill>
                <a:srgbClr val="00B050"/>
              </a:solidFill>
            </a:endParaRPr>
          </a:p>
        </p:txBody>
      </p:sp>
      <p:sp>
        <p:nvSpPr>
          <p:cNvPr id="3" name="角丸四角形 2"/>
          <p:cNvSpPr/>
          <p:nvPr/>
        </p:nvSpPr>
        <p:spPr>
          <a:xfrm>
            <a:off x="4515924" y="1348938"/>
            <a:ext cx="4326708" cy="79723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必要なセンシング情報はこれだけ！</a:t>
            </a:r>
            <a:endParaRPr lang="ja-JP" altLang="en-US" dirty="0"/>
          </a:p>
        </p:txBody>
      </p:sp>
      <p:sp>
        <p:nvSpPr>
          <p:cNvPr id="4" name="下矢印 3"/>
          <p:cNvSpPr/>
          <p:nvPr/>
        </p:nvSpPr>
        <p:spPr>
          <a:xfrm>
            <a:off x="7956376" y="2218606"/>
            <a:ext cx="432048" cy="1930474"/>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78716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ja-JP" altLang="en-US" sz="3600" dirty="0"/>
              <a:t>使用例</a:t>
            </a:r>
            <a:endParaRPr kumimoji="1" lang="ja-JP" altLang="en-US" sz="3600" dirty="0"/>
          </a:p>
        </p:txBody>
      </p:sp>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701433617"/>
              </p:ext>
            </p:extLst>
          </p:nvPr>
        </p:nvGraphicFramePr>
        <p:xfrm>
          <a:off x="1555200" y="1927373"/>
          <a:ext cx="6033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9" name="角丸四角形 8"/>
          <p:cNvSpPr/>
          <p:nvPr/>
        </p:nvSpPr>
        <p:spPr>
          <a:xfrm>
            <a:off x="251520" y="4044205"/>
            <a:ext cx="3362672" cy="12024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正確な座標の推定が可能！</a:t>
            </a:r>
            <a:endParaRPr kumimoji="1" lang="ja-JP" altLang="en-US" dirty="0"/>
          </a:p>
        </p:txBody>
      </p:sp>
      <p:sp>
        <p:nvSpPr>
          <p:cNvPr id="2" name="テキスト ボックス 1"/>
          <p:cNvSpPr txBox="1"/>
          <p:nvPr/>
        </p:nvSpPr>
        <p:spPr>
          <a:xfrm>
            <a:off x="1145421" y="1516722"/>
            <a:ext cx="6853158" cy="400110"/>
          </a:xfrm>
          <a:prstGeom prst="rect">
            <a:avLst/>
          </a:prstGeom>
          <a:noFill/>
        </p:spPr>
        <p:txBody>
          <a:bodyPr wrap="none" rtlCol="0">
            <a:spAutoFit/>
          </a:bodyPr>
          <a:lstStyle/>
          <a:p>
            <a:r>
              <a:rPr lang="ja-JP" altLang="en-US" sz="2000" dirty="0"/>
              <a:t>ベーシックコース走行</a:t>
            </a:r>
            <a:r>
              <a:rPr lang="ja-JP" altLang="en-US" sz="2000" dirty="0" smtClean="0"/>
              <a:t>ログ：走行体</a:t>
            </a:r>
            <a:r>
              <a:rPr lang="ja-JP" altLang="en-US" sz="2000" dirty="0"/>
              <a:t>座標（アウトコース）</a:t>
            </a:r>
            <a:endParaRPr kumimoji="1" lang="ja-JP" altLang="en-US" sz="2000" dirty="0"/>
          </a:p>
        </p:txBody>
      </p:sp>
    </p:spTree>
    <p:extLst>
      <p:ext uri="{BB962C8B-B14F-4D97-AF65-F5344CB8AC3E}">
        <p14:creationId xmlns:p14="http://schemas.microsoft.com/office/powerpoint/2010/main" val="902882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en-US" altLang="ja-JP" sz="3600" dirty="0" smtClean="0">
                <a:latin typeface="+mj-ea"/>
                <a:cs typeface="メイリオ" pitchFamily="50" charset="-128"/>
              </a:rPr>
              <a:t>PID</a:t>
            </a:r>
            <a:r>
              <a:rPr lang="ja-JP" altLang="en-US" sz="3600" dirty="0" smtClean="0">
                <a:latin typeface="+mj-ea"/>
                <a:cs typeface="メイリオ" pitchFamily="50" charset="-128"/>
              </a:rPr>
              <a:t>制御について</a:t>
            </a:r>
            <a:endParaRPr kumimoji="1" lang="ja-JP" altLang="en-US" sz="3600" dirty="0">
              <a:latin typeface="+mj-ea"/>
              <a:cs typeface="メイリオ" pitchFamily="50" charset="-128"/>
            </a:endParaRPr>
          </a:p>
        </p:txBody>
      </p:sp>
      <mc:AlternateContent xmlns:mc="http://schemas.openxmlformats.org/markup-compatibility/2006">
        <mc:Choice xmlns:a14="http://schemas.microsoft.com/office/drawing/2010/main" Requires="a14">
          <p:sp>
            <p:nvSpPr>
              <p:cNvPr id="2" name="テキスト ボックス 1"/>
              <p:cNvSpPr txBox="1"/>
              <p:nvPr/>
            </p:nvSpPr>
            <p:spPr>
              <a:xfrm>
                <a:off x="107505" y="1488048"/>
                <a:ext cx="9036496" cy="3813160"/>
              </a:xfrm>
              <a:prstGeom prst="rect">
                <a:avLst/>
              </a:prstGeom>
              <a:noFill/>
            </p:spPr>
            <p:txBody>
              <a:bodyPr wrap="square" rtlCol="0">
                <a:spAutoFit/>
              </a:bodyPr>
              <a:lstStyle/>
              <a:p>
                <a:r>
                  <a:rPr lang="ja-JP" altLang="en-US" sz="2000" dirty="0" smtClean="0">
                    <a:latin typeface="+mn-ea"/>
                  </a:rPr>
                  <a:t>制御対象の計測値（</a:t>
                </a:r>
                <a:r>
                  <a:rPr lang="ja-JP" altLang="en-US" sz="2000" dirty="0" smtClean="0">
                    <a:solidFill>
                      <a:schemeClr val="accent2"/>
                    </a:solidFill>
                    <a:latin typeface="+mn-ea"/>
                  </a:rPr>
                  <a:t>現在値</a:t>
                </a:r>
                <a:r>
                  <a:rPr lang="ja-JP" altLang="en-US" sz="2000" dirty="0" smtClean="0">
                    <a:latin typeface="+mn-ea"/>
                  </a:rPr>
                  <a:t>）が</a:t>
                </a:r>
                <a:r>
                  <a:rPr lang="ja-JP" altLang="en-US" sz="2000" dirty="0" smtClean="0">
                    <a:solidFill>
                      <a:schemeClr val="accent2"/>
                    </a:solidFill>
                    <a:latin typeface="+mn-ea"/>
                  </a:rPr>
                  <a:t>目標値</a:t>
                </a:r>
                <a:r>
                  <a:rPr lang="ja-JP" altLang="en-US" sz="2000" dirty="0" smtClean="0">
                    <a:latin typeface="+mn-ea"/>
                  </a:rPr>
                  <a:t>となるように制御する仕組みのひとつ</a:t>
                </a:r>
                <a:r>
                  <a:rPr lang="en-US" altLang="ja-JP" sz="2000" dirty="0" smtClean="0">
                    <a:latin typeface="+mn-ea"/>
                  </a:rPr>
                  <a:t/>
                </a:r>
                <a:br>
                  <a:rPr lang="en-US" altLang="ja-JP" sz="2000" dirty="0" smtClean="0">
                    <a:latin typeface="+mn-ea"/>
                  </a:rPr>
                </a:br>
                <a:r>
                  <a:rPr lang="en-US" altLang="ja-JP" sz="2000" dirty="0" smtClean="0">
                    <a:latin typeface="+mn-ea"/>
                  </a:rPr>
                  <a:t/>
                </a:r>
                <a:br>
                  <a:rPr lang="en-US" altLang="ja-JP" sz="2000" dirty="0" smtClean="0">
                    <a:latin typeface="+mn-ea"/>
                  </a:rPr>
                </a:br>
                <a:r>
                  <a:rPr lang="ja-JP" altLang="en-US" sz="2000" dirty="0" smtClean="0">
                    <a:latin typeface="+mn-ea"/>
                  </a:rPr>
                  <a:t>制御対象は不特定な要因からも影響を受けるが，</a:t>
                </a:r>
                <a:r>
                  <a:rPr lang="en-US" altLang="ja-JP" sz="2000" dirty="0" smtClean="0">
                    <a:latin typeface="+mn-ea"/>
                  </a:rPr>
                  <a:t/>
                </a:r>
                <a:br>
                  <a:rPr lang="en-US" altLang="ja-JP" sz="2000" dirty="0" smtClean="0">
                    <a:latin typeface="+mn-ea"/>
                  </a:rPr>
                </a:br>
                <a:r>
                  <a:rPr lang="ja-JP" altLang="en-US" sz="2000" dirty="0" smtClean="0">
                    <a:latin typeface="+mn-ea"/>
                  </a:rPr>
                  <a:t>その都度出力を修正しフィードバックを繰り返すことで制御を行う</a:t>
                </a:r>
                <a:endParaRPr lang="en-US" altLang="ja-JP" sz="2000" dirty="0" smtClean="0">
                  <a:latin typeface="+mn-ea"/>
                </a:endParaRPr>
              </a:p>
              <a:p>
                <a:endParaRPr lang="en-US" altLang="ja-JP" sz="2000" dirty="0">
                  <a:latin typeface="+mn-ea"/>
                </a:endParaRPr>
              </a:p>
              <a:p>
                <a:r>
                  <a:rPr lang="en-US" altLang="ja-JP" sz="2000" dirty="0" smtClean="0">
                    <a:latin typeface="+mn-ea"/>
                  </a:rPr>
                  <a:t>P, I, D </a:t>
                </a:r>
                <a:r>
                  <a:rPr lang="ja-JP" altLang="en-US" sz="2000" dirty="0">
                    <a:latin typeface="+mn-ea"/>
                  </a:rPr>
                  <a:t>は</a:t>
                </a:r>
                <a:r>
                  <a:rPr lang="ja-JP" altLang="en-US" sz="2000" dirty="0" smtClean="0">
                    <a:latin typeface="+mn-ea"/>
                  </a:rPr>
                  <a:t>それぞれ，</a:t>
                </a:r>
                <a:r>
                  <a:rPr lang="en-US" altLang="ja-JP" sz="2000" dirty="0" smtClean="0">
                    <a:latin typeface="+mn-ea"/>
                  </a:rPr>
                  <a:t/>
                </a:r>
                <a:br>
                  <a:rPr lang="en-US" altLang="ja-JP" sz="2000" dirty="0" smtClean="0">
                    <a:latin typeface="+mn-ea"/>
                  </a:rPr>
                </a:br>
                <a:r>
                  <a:rPr lang="en-US" altLang="ja-JP" sz="2000" dirty="0" smtClean="0">
                    <a:solidFill>
                      <a:schemeClr val="accent2"/>
                    </a:solidFill>
                    <a:latin typeface="+mn-ea"/>
                  </a:rPr>
                  <a:t>Proportion</a:t>
                </a:r>
                <a:r>
                  <a:rPr lang="ja-JP" altLang="en-US" sz="2000" dirty="0">
                    <a:latin typeface="+mn-ea"/>
                  </a:rPr>
                  <a:t>（</a:t>
                </a:r>
                <a:r>
                  <a:rPr lang="ja-JP" altLang="en-US" sz="2000" dirty="0">
                    <a:solidFill>
                      <a:schemeClr val="accent2"/>
                    </a:solidFill>
                    <a:latin typeface="+mn-ea"/>
                  </a:rPr>
                  <a:t>比例</a:t>
                </a:r>
                <a:r>
                  <a:rPr lang="ja-JP" altLang="en-US" sz="2000" dirty="0" smtClean="0">
                    <a:latin typeface="+mn-ea"/>
                  </a:rPr>
                  <a:t>）</a:t>
                </a:r>
                <a:r>
                  <a:rPr lang="en-US" altLang="ja-JP" sz="2000" dirty="0" smtClean="0">
                    <a:solidFill>
                      <a:schemeClr val="accent2"/>
                    </a:solidFill>
                    <a:latin typeface="+mn-ea"/>
                  </a:rPr>
                  <a:t>Integral</a:t>
                </a:r>
                <a:r>
                  <a:rPr lang="ja-JP" altLang="en-US" sz="2000" dirty="0">
                    <a:latin typeface="+mn-ea"/>
                  </a:rPr>
                  <a:t>（</a:t>
                </a:r>
                <a:r>
                  <a:rPr lang="ja-JP" altLang="en-US" sz="2000" dirty="0">
                    <a:solidFill>
                      <a:schemeClr val="accent2"/>
                    </a:solidFill>
                    <a:latin typeface="+mn-ea"/>
                  </a:rPr>
                  <a:t>積分</a:t>
                </a:r>
                <a:r>
                  <a:rPr lang="ja-JP" altLang="en-US" sz="2000" dirty="0" smtClean="0">
                    <a:latin typeface="+mn-ea"/>
                  </a:rPr>
                  <a:t>）</a:t>
                </a:r>
                <a:r>
                  <a:rPr lang="en-US" altLang="ja-JP" sz="2000" dirty="0" smtClean="0">
                    <a:solidFill>
                      <a:schemeClr val="accent2"/>
                    </a:solidFill>
                    <a:latin typeface="+mn-ea"/>
                  </a:rPr>
                  <a:t>Differential</a:t>
                </a:r>
                <a:r>
                  <a:rPr lang="ja-JP" altLang="en-US" sz="2000" dirty="0">
                    <a:latin typeface="+mn-ea"/>
                  </a:rPr>
                  <a:t>（</a:t>
                </a:r>
                <a:r>
                  <a:rPr lang="ja-JP" altLang="en-US" sz="2000" dirty="0">
                    <a:solidFill>
                      <a:schemeClr val="accent2"/>
                    </a:solidFill>
                    <a:latin typeface="+mn-ea"/>
                  </a:rPr>
                  <a:t>微分</a:t>
                </a:r>
                <a:r>
                  <a:rPr lang="ja-JP" altLang="en-US" sz="2000" dirty="0">
                    <a:latin typeface="+mn-ea"/>
                  </a:rPr>
                  <a:t>）の略</a:t>
                </a:r>
                <a:r>
                  <a:rPr lang="en-US" altLang="ja-JP" sz="2000" dirty="0">
                    <a:latin typeface="+mn-ea"/>
                  </a:rPr>
                  <a:t/>
                </a:r>
                <a:br>
                  <a:rPr lang="en-US" altLang="ja-JP" sz="2000" dirty="0">
                    <a:latin typeface="+mn-ea"/>
                  </a:rPr>
                </a:br>
                <a:r>
                  <a:rPr lang="en-US" altLang="ja-JP" sz="2000" dirty="0" smtClean="0">
                    <a:latin typeface="+mn-ea"/>
                  </a:rPr>
                  <a:t/>
                </a:r>
                <a:br>
                  <a:rPr lang="en-US" altLang="ja-JP" sz="2000" dirty="0" smtClean="0">
                    <a:latin typeface="+mn-ea"/>
                  </a:rPr>
                </a:br>
                <a:r>
                  <a:rPr lang="ja-JP" altLang="en-US" sz="2000" dirty="0" smtClean="0">
                    <a:latin typeface="+mn-ea"/>
                  </a:rPr>
                  <a:t>偏差</a:t>
                </a:r>
                <a:r>
                  <a:rPr lang="ja-JP" altLang="en-US" sz="2000" dirty="0">
                    <a:latin typeface="+mn-ea"/>
                  </a:rPr>
                  <a:t>（目標値と現在値の差），偏差の時間積分，偏差の時間微分</a:t>
                </a:r>
                <a:r>
                  <a:rPr lang="ja-JP" altLang="en-US" sz="2000" dirty="0" smtClean="0">
                    <a:latin typeface="+mn-ea"/>
                  </a:rPr>
                  <a:t>の</a:t>
                </a:r>
                <a:r>
                  <a:rPr lang="en-US" altLang="ja-JP" sz="2000" dirty="0" smtClean="0">
                    <a:latin typeface="+mn-ea"/>
                  </a:rPr>
                  <a:t/>
                </a:r>
                <a:br>
                  <a:rPr lang="en-US" altLang="ja-JP" sz="2000" dirty="0" smtClean="0">
                    <a:latin typeface="+mn-ea"/>
                  </a:rPr>
                </a:br>
                <a:r>
                  <a:rPr lang="ja-JP" altLang="en-US" sz="2000" dirty="0" smtClean="0">
                    <a:latin typeface="+mn-ea"/>
                  </a:rPr>
                  <a:t>それぞれに定数</a:t>
                </a:r>
                <a:r>
                  <a:rPr lang="ja-JP" altLang="en-US" sz="2000" dirty="0">
                    <a:latin typeface="+mn-ea"/>
                  </a:rPr>
                  <a:t>を乗じたものを足し合わせたものを操作量と</a:t>
                </a:r>
                <a:r>
                  <a:rPr lang="ja-JP" altLang="en-US" sz="2000" dirty="0" smtClean="0">
                    <a:latin typeface="+mn-ea"/>
                  </a:rPr>
                  <a:t>する（</a:t>
                </a:r>
                <a:r>
                  <a:rPr lang="ja-JP" altLang="en-US" sz="2000" dirty="0">
                    <a:latin typeface="+mn-ea"/>
                  </a:rPr>
                  <a:t>式１）</a:t>
                </a:r>
                <a:endParaRPr lang="en-US" altLang="ja-JP" sz="2000" dirty="0">
                  <a:latin typeface="+mn-ea"/>
                </a:endParaRPr>
              </a:p>
              <a:p>
                <a:r>
                  <a:rPr lang="ja-JP" altLang="en-US" sz="2000" dirty="0">
                    <a:latin typeface="+mn-ea"/>
                  </a:rPr>
                  <a:t>このときの定数をそれぞれ</a:t>
                </a:r>
                <a:r>
                  <a:rPr lang="ja-JP" altLang="en-US" sz="2000" dirty="0" smtClean="0">
                    <a:latin typeface="+mn-ea"/>
                  </a:rPr>
                  <a:t>，</a:t>
                </a:r>
                <a:r>
                  <a:rPr lang="en-US" altLang="ja-JP" sz="2000" dirty="0" smtClean="0">
                    <a:latin typeface="+mn-ea"/>
                  </a:rPr>
                  <a:t/>
                </a:r>
                <a:br>
                  <a:rPr lang="en-US" altLang="ja-JP" sz="2000" dirty="0" smtClean="0">
                    <a:latin typeface="+mn-ea"/>
                  </a:rPr>
                </a:br>
                <a:r>
                  <a:rPr lang="ja-JP" altLang="en-US" sz="2000" dirty="0" smtClean="0">
                    <a:latin typeface="+mn-ea"/>
                  </a:rPr>
                  <a:t>比例係数</a:t>
                </a:r>
                <a14:m>
                  <m:oMath xmlns:m="http://schemas.openxmlformats.org/officeDocument/2006/math">
                    <m:r>
                      <a:rPr lang="en-US" altLang="ja-JP" sz="2000" b="0" i="0" smtClean="0">
                        <a:latin typeface="+mn-ea"/>
                      </a:rPr>
                      <m:t>(</m:t>
                    </m:r>
                    <m:sSub>
                      <m:sSubPr>
                        <m:ctrlPr>
                          <a:rPr lang="en-US" altLang="ja-JP" sz="2000" i="1">
                            <a:latin typeface="+mn-ea"/>
                          </a:rPr>
                        </m:ctrlPr>
                      </m:sSubPr>
                      <m:e>
                        <m:r>
                          <a:rPr lang="en-US" altLang="ja-JP" sz="2000" i="1">
                            <a:latin typeface="+mn-ea"/>
                          </a:rPr>
                          <m:t>𝐾</m:t>
                        </m:r>
                      </m:e>
                      <m:sub>
                        <m:r>
                          <a:rPr lang="en-US" altLang="ja-JP" sz="2000" i="1">
                            <a:latin typeface="+mn-ea"/>
                          </a:rPr>
                          <m:t>𝑝</m:t>
                        </m:r>
                      </m:sub>
                    </m:sSub>
                    <m:r>
                      <a:rPr lang="en-US" altLang="ja-JP" sz="2000" b="0" i="0" smtClean="0">
                        <a:latin typeface="+mn-ea"/>
                      </a:rPr>
                      <m:t>)</m:t>
                    </m:r>
                  </m:oMath>
                </a14:m>
                <a:r>
                  <a:rPr lang="en-US" altLang="ja-JP" sz="2000" dirty="0" smtClean="0">
                    <a:latin typeface="+mn-ea"/>
                  </a:rPr>
                  <a:t>, </a:t>
                </a:r>
                <a:r>
                  <a:rPr lang="ja-JP" altLang="en-US" sz="2000" dirty="0">
                    <a:latin typeface="+mn-ea"/>
                  </a:rPr>
                  <a:t>積分</a:t>
                </a:r>
                <a:r>
                  <a:rPr lang="ja-JP" altLang="en-US" sz="2000" dirty="0" smtClean="0">
                    <a:latin typeface="+mn-ea"/>
                  </a:rPr>
                  <a:t>係数</a:t>
                </a:r>
                <a14:m>
                  <m:oMath xmlns:m="http://schemas.openxmlformats.org/officeDocument/2006/math">
                    <m:r>
                      <a:rPr lang="en-US" altLang="ja-JP" sz="2000">
                        <a:latin typeface="+mn-ea"/>
                      </a:rPr>
                      <m:t>(</m:t>
                    </m:r>
                    <m:sSub>
                      <m:sSubPr>
                        <m:ctrlPr>
                          <a:rPr lang="en-US" altLang="ja-JP" sz="2000" i="1">
                            <a:latin typeface="+mn-ea"/>
                          </a:rPr>
                        </m:ctrlPr>
                      </m:sSubPr>
                      <m:e>
                        <m:r>
                          <a:rPr lang="en-US" altLang="ja-JP" sz="2000" i="1">
                            <a:latin typeface="+mn-ea"/>
                          </a:rPr>
                          <m:t>𝐾</m:t>
                        </m:r>
                      </m:e>
                      <m:sub>
                        <m:r>
                          <a:rPr lang="en-US" altLang="ja-JP" sz="2000" b="0" i="1" smtClean="0">
                            <a:latin typeface="+mn-ea"/>
                          </a:rPr>
                          <m:t>𝑖</m:t>
                        </m:r>
                      </m:sub>
                    </m:sSub>
                    <m:r>
                      <a:rPr lang="en-US" altLang="ja-JP" sz="2000">
                        <a:latin typeface="+mn-ea"/>
                      </a:rPr>
                      <m:t>)</m:t>
                    </m:r>
                  </m:oMath>
                </a14:m>
                <a:r>
                  <a:rPr lang="en-US" altLang="ja-JP" sz="2000" dirty="0" smtClean="0">
                    <a:latin typeface="+mn-ea"/>
                  </a:rPr>
                  <a:t>, </a:t>
                </a:r>
                <a:r>
                  <a:rPr lang="ja-JP" altLang="en-US" sz="2000" dirty="0" smtClean="0">
                    <a:latin typeface="+mn-ea"/>
                  </a:rPr>
                  <a:t>微分</a:t>
                </a:r>
                <a:r>
                  <a:rPr lang="ja-JP" altLang="en-US" sz="2000" dirty="0">
                    <a:latin typeface="+mn-ea"/>
                  </a:rPr>
                  <a:t>係数</a:t>
                </a:r>
                <a14:m>
                  <m:oMath xmlns:m="http://schemas.openxmlformats.org/officeDocument/2006/math">
                    <m:r>
                      <a:rPr lang="en-US" altLang="ja-JP" sz="2000">
                        <a:latin typeface="+mn-ea"/>
                      </a:rPr>
                      <m:t>(</m:t>
                    </m:r>
                    <m:sSub>
                      <m:sSubPr>
                        <m:ctrlPr>
                          <a:rPr lang="en-US" altLang="ja-JP" sz="2000" i="1">
                            <a:latin typeface="+mn-ea"/>
                          </a:rPr>
                        </m:ctrlPr>
                      </m:sSubPr>
                      <m:e>
                        <m:r>
                          <a:rPr lang="en-US" altLang="ja-JP" sz="2000" i="1">
                            <a:latin typeface="+mn-ea"/>
                          </a:rPr>
                          <m:t>𝐾</m:t>
                        </m:r>
                      </m:e>
                      <m:sub>
                        <m:r>
                          <a:rPr lang="en-US" altLang="ja-JP" sz="2000" b="0" i="1" smtClean="0">
                            <a:latin typeface="+mn-ea"/>
                          </a:rPr>
                          <m:t>𝑑</m:t>
                        </m:r>
                      </m:sub>
                    </m:sSub>
                    <m:r>
                      <a:rPr lang="en-US" altLang="ja-JP" sz="2000">
                        <a:latin typeface="+mn-ea"/>
                      </a:rPr>
                      <m:t>)</m:t>
                    </m:r>
                  </m:oMath>
                </a14:m>
                <a:r>
                  <a:rPr lang="ja-JP" altLang="en-US" sz="2000" dirty="0">
                    <a:latin typeface="+mn-ea"/>
                  </a:rPr>
                  <a:t>と</a:t>
                </a:r>
                <a:r>
                  <a:rPr lang="ja-JP" altLang="en-US" sz="2000" dirty="0" smtClean="0">
                    <a:latin typeface="+mn-ea"/>
                  </a:rPr>
                  <a:t>いう</a:t>
                </a:r>
                <a:endParaRPr lang="en-US" altLang="ja-JP" sz="2000" dirty="0" smtClean="0">
                  <a:latin typeface="+mn-ea"/>
                </a:endParaRPr>
              </a:p>
            </p:txBody>
          </p:sp>
        </mc:Choice>
        <mc:Fallback>
          <p:sp>
            <p:nvSpPr>
              <p:cNvPr id="2" name="テキスト ボックス 1"/>
              <p:cNvSpPr txBox="1">
                <a:spLocks noRot="1" noChangeAspect="1" noMove="1" noResize="1" noEditPoints="1" noAdjustHandles="1" noChangeArrowheads="1" noChangeShapeType="1" noTextEdit="1"/>
              </p:cNvSpPr>
              <p:nvPr/>
            </p:nvSpPr>
            <p:spPr>
              <a:xfrm>
                <a:off x="107505" y="1488048"/>
                <a:ext cx="9036496" cy="3813160"/>
              </a:xfrm>
              <a:prstGeom prst="rect">
                <a:avLst/>
              </a:prstGeom>
              <a:blipFill rotWithShape="1">
                <a:blip r:embed="rId2"/>
                <a:stretch>
                  <a:fillRect l="-742" t="-958" b="-1757"/>
                </a:stretch>
              </a:blipFill>
            </p:spPr>
            <p:txBody>
              <a:bodyPr/>
              <a:lstStyle/>
              <a:p>
                <a:r>
                  <a:rPr lang="ja-JP" altLang="en-US">
                    <a:noFill/>
                  </a:rPr>
                  <a:t> </a:t>
                </a:r>
              </a:p>
            </p:txBody>
          </p:sp>
        </mc:Fallback>
      </mc:AlternateContent>
      <p:grpSp>
        <p:nvGrpSpPr>
          <p:cNvPr id="12" name="グループ化 11"/>
          <p:cNvGrpSpPr/>
          <p:nvPr/>
        </p:nvGrpSpPr>
        <p:grpSpPr>
          <a:xfrm>
            <a:off x="1896813" y="5373216"/>
            <a:ext cx="5350375" cy="1189685"/>
            <a:chOff x="1907704" y="4365104"/>
            <a:chExt cx="5350375" cy="1189685"/>
          </a:xfrm>
        </p:grpSpPr>
        <mc:AlternateContent xmlns:mc="http://schemas.openxmlformats.org/markup-compatibility/2006">
          <mc:Choice xmlns:a14="http://schemas.microsoft.com/office/drawing/2010/main" Requires="a14">
            <p:sp>
              <p:nvSpPr>
                <p:cNvPr id="5" name="テキスト ボックス 4"/>
                <p:cNvSpPr txBox="1"/>
                <p:nvPr/>
              </p:nvSpPr>
              <p:spPr>
                <a:xfrm>
                  <a:off x="1907704" y="4365104"/>
                  <a:ext cx="5350375" cy="81887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ja-JP" altLang="en-US" i="1" smtClean="0">
                            <a:latin typeface="Cambria Math"/>
                          </a:rPr>
                          <m:t>操作</m:t>
                        </m:r>
                        <m:r>
                          <a:rPr lang="ja-JP" altLang="en-US" i="1" smtClean="0">
                            <a:latin typeface="Cambria Math"/>
                          </a:rPr>
                          <m:t>量</m:t>
                        </m:r>
                        <m:r>
                          <a:rPr lang="en-US" altLang="ja-JP" b="0" i="1" smtClean="0">
                            <a:latin typeface="Cambria Math"/>
                          </a:rPr>
                          <m:t>=</m:t>
                        </m:r>
                        <m:sSub>
                          <m:sSubPr>
                            <m:ctrlPr>
                              <a:rPr lang="en-US" altLang="ja-JP" i="1">
                                <a:latin typeface="Cambria Math"/>
                              </a:rPr>
                            </m:ctrlPr>
                          </m:sSubPr>
                          <m:e>
                            <m:r>
                              <a:rPr lang="en-US" altLang="ja-JP" i="1">
                                <a:latin typeface="Cambria Math"/>
                              </a:rPr>
                              <m:t>𝐾</m:t>
                            </m:r>
                          </m:e>
                          <m:sub>
                            <m:r>
                              <a:rPr lang="en-US" altLang="ja-JP" i="1">
                                <a:latin typeface="Cambria Math"/>
                              </a:rPr>
                              <m:t>𝑝</m:t>
                            </m:r>
                          </m:sub>
                        </m:sSub>
                        <m:r>
                          <a:rPr lang="en-US" altLang="ja-JP" b="0" i="1" smtClean="0">
                            <a:latin typeface="Cambria Math"/>
                            <a:ea typeface="Cambria Math"/>
                          </a:rPr>
                          <m:t>×</m:t>
                        </m:r>
                        <m:r>
                          <a:rPr lang="en-US" altLang="ja-JP" b="0" i="1" smtClean="0">
                            <a:latin typeface="Cambria Math"/>
                            <a:ea typeface="Cambria Math"/>
                          </a:rPr>
                          <m:t>𝑒</m:t>
                        </m:r>
                        <m:r>
                          <a:rPr lang="en-US" altLang="ja-JP" b="0" i="1" smtClean="0">
                            <a:latin typeface="Cambria Math"/>
                            <a:ea typeface="Cambria Math"/>
                          </a:rPr>
                          <m:t>+</m:t>
                        </m:r>
                        <m:sSub>
                          <m:sSubPr>
                            <m:ctrlPr>
                              <a:rPr lang="en-US" altLang="ja-JP" b="0" i="1" smtClean="0">
                                <a:latin typeface="Cambria Math"/>
                              </a:rPr>
                            </m:ctrlPr>
                          </m:sSubPr>
                          <m:e>
                            <m:r>
                              <a:rPr lang="en-US" altLang="ja-JP" b="0" i="1" smtClean="0">
                                <a:latin typeface="Cambria Math"/>
                              </a:rPr>
                              <m:t>𝐾</m:t>
                            </m:r>
                          </m:e>
                          <m:sub>
                            <m:r>
                              <a:rPr lang="en-US" altLang="ja-JP" b="0" i="1" smtClean="0">
                                <a:latin typeface="Cambria Math"/>
                              </a:rPr>
                              <m:t>𝑖</m:t>
                            </m:r>
                          </m:sub>
                        </m:sSub>
                        <m:nary>
                          <m:naryPr>
                            <m:limLoc m:val="undOvr"/>
                            <m:subHide m:val="on"/>
                            <m:supHide m:val="on"/>
                            <m:ctrlPr>
                              <a:rPr lang="en-US" altLang="ja-JP" b="0" i="1" smtClean="0">
                                <a:latin typeface="Cambria Math"/>
                              </a:rPr>
                            </m:ctrlPr>
                          </m:naryPr>
                          <m:sub/>
                          <m:sup/>
                          <m:e>
                            <m:r>
                              <a:rPr lang="en-US" altLang="ja-JP" b="0" i="1" smtClean="0">
                                <a:latin typeface="Cambria Math"/>
                              </a:rPr>
                              <m:t>𝑒𝑑𝑡</m:t>
                            </m:r>
                          </m:e>
                        </m:nary>
                        <m:r>
                          <a:rPr lang="en-US" altLang="ja-JP" b="0" i="1" smtClean="0">
                            <a:latin typeface="Cambria Math"/>
                          </a:rPr>
                          <m:t>+</m:t>
                        </m:r>
                        <m:sSub>
                          <m:sSubPr>
                            <m:ctrlPr>
                              <a:rPr lang="en-US" altLang="ja-JP" b="0" i="1" smtClean="0">
                                <a:latin typeface="Cambria Math"/>
                              </a:rPr>
                            </m:ctrlPr>
                          </m:sSubPr>
                          <m:e>
                            <m:r>
                              <a:rPr lang="en-US" altLang="ja-JP" b="0" i="1" smtClean="0">
                                <a:latin typeface="Cambria Math"/>
                              </a:rPr>
                              <m:t>𝐾</m:t>
                            </m:r>
                          </m:e>
                          <m:sub>
                            <m:r>
                              <a:rPr lang="en-US" altLang="ja-JP" b="0" i="1" smtClean="0">
                                <a:latin typeface="Cambria Math"/>
                              </a:rPr>
                              <m:t>𝑑</m:t>
                            </m:r>
                          </m:sub>
                        </m:sSub>
                        <m:f>
                          <m:fPr>
                            <m:ctrlPr>
                              <a:rPr lang="en-US" altLang="ja-JP" b="0" i="1" smtClean="0">
                                <a:latin typeface="Cambria Math"/>
                              </a:rPr>
                            </m:ctrlPr>
                          </m:fPr>
                          <m:num>
                            <m:r>
                              <a:rPr lang="en-US" altLang="ja-JP" b="0" i="1" smtClean="0">
                                <a:latin typeface="Cambria Math"/>
                              </a:rPr>
                              <m:t>𝑑𝑒</m:t>
                            </m:r>
                          </m:num>
                          <m:den>
                            <m:r>
                              <a:rPr lang="en-US" altLang="ja-JP" b="0" i="1" smtClean="0">
                                <a:latin typeface="Cambria Math"/>
                              </a:rPr>
                              <m:t>𝑑𝑡</m:t>
                            </m:r>
                          </m:den>
                        </m:f>
                        <m:r>
                          <a:rPr lang="ja-JP" altLang="en-US" b="0" i="1" smtClean="0">
                            <a:latin typeface="Cambria Math"/>
                          </a:rPr>
                          <m:t>　</m:t>
                        </m:r>
                        <m:r>
                          <a:rPr lang="ja-JP" altLang="en-US" i="1">
                            <a:latin typeface="Cambria Math"/>
                          </a:rPr>
                          <m:t>･･･</m:t>
                        </m:r>
                        <m:r>
                          <a:rPr lang="ja-JP" altLang="en-US" b="0" i="1" smtClean="0">
                            <a:latin typeface="Cambria Math"/>
                          </a:rPr>
                          <m:t>（式１）</m:t>
                        </m:r>
                      </m:oMath>
                    </m:oMathPara>
                  </a14:m>
                  <a:endParaRPr kumimoji="1" lang="ja-JP" altLang="en-US" dirty="0"/>
                </a:p>
              </p:txBody>
            </p:sp>
          </mc:Choice>
          <mc:Fallback>
            <p:sp>
              <p:nvSpPr>
                <p:cNvPr id="5" name="テキスト ボックス 4"/>
                <p:cNvSpPr txBox="1">
                  <a:spLocks noRot="1" noChangeAspect="1" noMove="1" noResize="1" noEditPoints="1" noAdjustHandles="1" noChangeArrowheads="1" noChangeShapeType="1" noTextEdit="1"/>
                </p:cNvSpPr>
                <p:nvPr/>
              </p:nvSpPr>
              <p:spPr>
                <a:xfrm>
                  <a:off x="1907704" y="4365104"/>
                  <a:ext cx="5350375" cy="818879"/>
                </a:xfrm>
                <a:prstGeom prst="rect">
                  <a:avLst/>
                </a:prstGeom>
                <a:blipFill rotWithShape="1">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p:cNvSpPr txBox="1"/>
                <p:nvPr/>
              </p:nvSpPr>
              <p:spPr>
                <a:xfrm>
                  <a:off x="3192799" y="5183982"/>
                  <a:ext cx="2780185" cy="370807"/>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ja-JP" altLang="en-US" i="1" dirty="0" smtClean="0">
                            <a:latin typeface="Cambria Math"/>
                          </a:rPr>
                          <m:t>偏差</m:t>
                        </m:r>
                        <m:r>
                          <a:rPr lang="en-US" altLang="ja-JP" b="0" i="1" smtClean="0">
                            <a:latin typeface="Cambria Math"/>
                          </a:rPr>
                          <m:t>𝑒</m:t>
                        </m:r>
                        <m:r>
                          <a:rPr lang="en-US" altLang="ja-JP" b="0" i="1" smtClean="0">
                            <a:latin typeface="Cambria Math"/>
                          </a:rPr>
                          <m:t>=</m:t>
                        </m:r>
                        <m:r>
                          <m:rPr>
                            <m:nor/>
                          </m:rPr>
                          <a:rPr lang="ja-JP" altLang="en-US" i="1" dirty="0"/>
                          <m:t>目標値</m:t>
                        </m:r>
                        <m:r>
                          <a:rPr lang="en-US" altLang="ja-JP" b="0" i="1" smtClean="0">
                            <a:latin typeface="Cambria Math"/>
                          </a:rPr>
                          <m:t>−</m:t>
                        </m:r>
                        <m:r>
                          <a:rPr lang="ja-JP" altLang="en-US" i="1">
                            <a:latin typeface="Cambria Math"/>
                          </a:rPr>
                          <m:t>現在値</m:t>
                        </m:r>
                      </m:oMath>
                    </m:oMathPara>
                  </a14:m>
                  <a:endParaRPr kumimoji="1" lang="ja-JP" altLang="en-US" i="1" dirty="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3192799" y="5183982"/>
                  <a:ext cx="2780185" cy="370807"/>
                </a:xfrm>
                <a:prstGeom prst="rect">
                  <a:avLst/>
                </a:prstGeom>
                <a:blipFill rotWithShape="1">
                  <a:blip r:embed="rId4"/>
                  <a:stretch>
                    <a:fillRect l="-439" b="-3279"/>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3181691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latin typeface="+mj-ea"/>
              </a:rPr>
              <a:t>輝度＋曲率</a:t>
            </a:r>
            <a:r>
              <a:rPr kumimoji="1" lang="en-US" altLang="ja-JP" sz="3600" dirty="0" smtClean="0">
                <a:latin typeface="+mj-ea"/>
              </a:rPr>
              <a:t>PID</a:t>
            </a:r>
            <a:r>
              <a:rPr kumimoji="1" lang="ja-JP" altLang="en-US" sz="3600" dirty="0" smtClean="0">
                <a:latin typeface="+mj-ea"/>
              </a:rPr>
              <a:t>制御</a:t>
            </a:r>
            <a:endParaRPr kumimoji="1" lang="ja-JP" altLang="en-US" sz="3600" dirty="0">
              <a:latin typeface="+mj-ea"/>
            </a:endParaRPr>
          </a:p>
        </p:txBody>
      </p:sp>
      <p:sp>
        <p:nvSpPr>
          <p:cNvPr id="3" name="コンテンツ プレースホルダー 2"/>
          <p:cNvSpPr>
            <a:spLocks noGrp="1"/>
          </p:cNvSpPr>
          <p:nvPr>
            <p:ph idx="1"/>
          </p:nvPr>
        </p:nvSpPr>
        <p:spPr/>
        <p:txBody>
          <a:bodyPr>
            <a:normAutofit/>
          </a:bodyPr>
          <a:lstStyle/>
          <a:p>
            <a:r>
              <a:rPr lang="ja-JP" altLang="en-US" sz="2800" dirty="0" smtClean="0">
                <a:latin typeface="+mn-ea"/>
              </a:rPr>
              <a:t>曲線上の</a:t>
            </a:r>
            <a:r>
              <a:rPr lang="ja-JP" altLang="en-US" sz="2800" dirty="0" smtClean="0">
                <a:latin typeface="+mn-ea"/>
              </a:rPr>
              <a:t>ライントレース</a:t>
            </a:r>
            <a:endParaRPr lang="en-US" altLang="ja-JP" sz="2800" dirty="0">
              <a:latin typeface="+mn-ea"/>
            </a:endParaRPr>
          </a:p>
          <a:p>
            <a:pPr marL="457200" lvl="1" indent="0">
              <a:buNone/>
            </a:pPr>
            <a:r>
              <a:rPr lang="ja-JP" altLang="en-US" sz="2400" dirty="0" smtClean="0">
                <a:latin typeface="+mn-ea"/>
              </a:rPr>
              <a:t>輝度値</a:t>
            </a:r>
            <a:r>
              <a:rPr lang="en-US" altLang="ja-JP" sz="2400" dirty="0" smtClean="0">
                <a:latin typeface="+mn-ea"/>
              </a:rPr>
              <a:t>PID</a:t>
            </a:r>
            <a:r>
              <a:rPr lang="ja-JP" altLang="en-US" sz="2400" dirty="0" smtClean="0">
                <a:latin typeface="+mn-ea"/>
              </a:rPr>
              <a:t>制御による目標値制御を用いて求めた旋回量では，前進速度の大きい高速</a:t>
            </a:r>
            <a:r>
              <a:rPr lang="ja-JP" altLang="en-US" sz="2400" dirty="0" smtClean="0">
                <a:latin typeface="+mn-ea"/>
              </a:rPr>
              <a:t>走行</a:t>
            </a:r>
            <a:r>
              <a:rPr lang="ja-JP" altLang="en-US" sz="2400" dirty="0" smtClean="0">
                <a:latin typeface="+mn-ea"/>
              </a:rPr>
              <a:t>時</a:t>
            </a:r>
            <a:r>
              <a:rPr lang="ja-JP" altLang="en-US" sz="2400" dirty="0">
                <a:latin typeface="+mn-ea"/>
              </a:rPr>
              <a:t>に</a:t>
            </a:r>
            <a:r>
              <a:rPr lang="ja-JP" altLang="en-US" sz="2400" dirty="0" smtClean="0">
                <a:latin typeface="+mn-ea"/>
              </a:rPr>
              <a:t>おいて低速</a:t>
            </a:r>
            <a:r>
              <a:rPr lang="ja-JP" altLang="en-US" sz="2400" dirty="0">
                <a:latin typeface="+mn-ea"/>
              </a:rPr>
              <a:t>走行時に比べハンチング</a:t>
            </a:r>
            <a:r>
              <a:rPr lang="ja-JP" altLang="en-US" sz="2400" dirty="0" smtClean="0">
                <a:latin typeface="+mn-ea"/>
              </a:rPr>
              <a:t>の振幅が大きくなり，車体</a:t>
            </a:r>
            <a:r>
              <a:rPr lang="ja-JP" altLang="en-US" sz="2400" dirty="0" smtClean="0">
                <a:latin typeface="+mn-ea"/>
              </a:rPr>
              <a:t>をライン上に留める</a:t>
            </a:r>
            <a:r>
              <a:rPr lang="ja-JP" altLang="en-US" sz="2400" dirty="0" smtClean="0">
                <a:latin typeface="+mn-ea"/>
              </a:rPr>
              <a:t>事</a:t>
            </a:r>
            <a:r>
              <a:rPr lang="ja-JP" altLang="en-US" sz="2400" dirty="0">
                <a:latin typeface="+mn-ea"/>
              </a:rPr>
              <a:t>が</a:t>
            </a:r>
            <a:r>
              <a:rPr lang="ja-JP" altLang="en-US" sz="2400" dirty="0" smtClean="0">
                <a:latin typeface="+mn-ea"/>
              </a:rPr>
              <a:t>不可能となる</a:t>
            </a:r>
            <a:r>
              <a:rPr lang="en-US" altLang="ja-JP" sz="2400" dirty="0" smtClean="0">
                <a:latin typeface="+mn-ea"/>
              </a:rPr>
              <a:t/>
            </a:r>
            <a:br>
              <a:rPr lang="en-US" altLang="ja-JP" sz="2400" dirty="0" smtClean="0">
                <a:latin typeface="+mn-ea"/>
              </a:rPr>
            </a:br>
            <a:r>
              <a:rPr lang="en-US" altLang="ja-JP" sz="2400" dirty="0" smtClean="0">
                <a:latin typeface="+mn-ea"/>
              </a:rPr>
              <a:t/>
            </a:r>
            <a:br>
              <a:rPr lang="en-US" altLang="ja-JP" sz="2400" dirty="0" smtClean="0">
                <a:latin typeface="+mn-ea"/>
              </a:rPr>
            </a:br>
            <a:r>
              <a:rPr lang="ja-JP" altLang="en-US" sz="2400" dirty="0" smtClean="0">
                <a:latin typeface="+mn-ea"/>
              </a:rPr>
              <a:t>→</a:t>
            </a:r>
            <a:r>
              <a:rPr lang="ja-JP" altLang="en-US" sz="2400" dirty="0">
                <a:latin typeface="+mn-ea"/>
              </a:rPr>
              <a:t>各</a:t>
            </a:r>
            <a:r>
              <a:rPr lang="ja-JP" altLang="en-US" sz="2400" dirty="0" smtClean="0">
                <a:latin typeface="+mn-ea"/>
              </a:rPr>
              <a:t>カーブの</a:t>
            </a:r>
            <a:r>
              <a:rPr lang="ja-JP" altLang="en-US" sz="2400" dirty="0" smtClean="0">
                <a:solidFill>
                  <a:schemeClr val="accent6"/>
                </a:solidFill>
                <a:latin typeface="+mn-ea"/>
              </a:rPr>
              <a:t>曲率に従った補正</a:t>
            </a:r>
            <a:r>
              <a:rPr lang="ja-JP" altLang="en-US" sz="2400" dirty="0" smtClean="0">
                <a:latin typeface="+mn-ea"/>
              </a:rPr>
              <a:t>が必要</a:t>
            </a:r>
            <a:endParaRPr lang="en-US" altLang="ja-JP" sz="2400" dirty="0" smtClean="0">
              <a:latin typeface="+mn-ea"/>
            </a:endParaRPr>
          </a:p>
        </p:txBody>
      </p:sp>
      <p:sp>
        <p:nvSpPr>
          <p:cNvPr id="4" name="テキスト ボックス 3"/>
          <p:cNvSpPr txBox="1"/>
          <p:nvPr/>
        </p:nvSpPr>
        <p:spPr>
          <a:xfrm>
            <a:off x="2812544" y="5085184"/>
            <a:ext cx="3518912" cy="1015663"/>
          </a:xfrm>
          <a:prstGeom prst="rect">
            <a:avLst/>
          </a:prstGeom>
          <a:noFill/>
        </p:spPr>
        <p:txBody>
          <a:bodyPr wrap="none" rtlCol="0">
            <a:spAutoFit/>
          </a:bodyPr>
          <a:lstStyle/>
          <a:p>
            <a:r>
              <a:rPr kumimoji="1" lang="ja-JP" altLang="en-US" sz="2000" u="sng" dirty="0" smtClean="0">
                <a:latin typeface="+mn-ea"/>
              </a:rPr>
              <a:t>輝度値</a:t>
            </a:r>
            <a:r>
              <a:rPr kumimoji="1" lang="en-US" altLang="ja-JP" sz="2000" u="sng" dirty="0" smtClean="0">
                <a:latin typeface="+mn-ea"/>
              </a:rPr>
              <a:t>PID</a:t>
            </a:r>
            <a:r>
              <a:rPr kumimoji="1" lang="ja-JP" altLang="en-US" sz="2000" u="sng" dirty="0" smtClean="0">
                <a:latin typeface="+mn-ea"/>
              </a:rPr>
              <a:t>制御</a:t>
            </a:r>
            <a:r>
              <a:rPr kumimoji="1" lang="en-US" altLang="ja-JP" sz="2000" u="sng" dirty="0" smtClean="0">
                <a:latin typeface="+mn-ea"/>
              </a:rPr>
              <a:t/>
            </a:r>
            <a:br>
              <a:rPr kumimoji="1" lang="en-US" altLang="ja-JP" sz="2000" u="sng" dirty="0" smtClean="0">
                <a:latin typeface="+mn-ea"/>
              </a:rPr>
            </a:br>
            <a:r>
              <a:rPr kumimoji="1" lang="ja-JP" altLang="en-US" sz="2000" dirty="0" smtClean="0">
                <a:latin typeface="+mn-ea"/>
              </a:rPr>
              <a:t>目標値：ライン輝度値（黒）</a:t>
            </a:r>
            <a:r>
              <a:rPr kumimoji="1" lang="en-US" altLang="ja-JP" sz="2000" dirty="0" smtClean="0">
                <a:latin typeface="+mn-ea"/>
              </a:rPr>
              <a:t/>
            </a:r>
            <a:br>
              <a:rPr kumimoji="1" lang="en-US" altLang="ja-JP" sz="2000" dirty="0" smtClean="0">
                <a:latin typeface="+mn-ea"/>
              </a:rPr>
            </a:br>
            <a:r>
              <a:rPr kumimoji="1" lang="ja-JP" altLang="en-US" sz="2000" dirty="0" smtClean="0">
                <a:latin typeface="+mn-ea"/>
              </a:rPr>
              <a:t>計測値：光センサー入力値</a:t>
            </a:r>
            <a:endParaRPr kumimoji="1" lang="ja-JP" altLang="en-US" sz="2000" dirty="0">
              <a:latin typeface="+mn-ea"/>
            </a:endParaRPr>
          </a:p>
        </p:txBody>
      </p:sp>
    </p:spTree>
    <p:extLst>
      <p:ext uri="{BB962C8B-B14F-4D97-AF65-F5344CB8AC3E}">
        <p14:creationId xmlns:p14="http://schemas.microsoft.com/office/powerpoint/2010/main" val="952582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グループ化 14"/>
          <p:cNvGrpSpPr/>
          <p:nvPr/>
        </p:nvGrpSpPr>
        <p:grpSpPr>
          <a:xfrm>
            <a:off x="107505" y="692696"/>
            <a:ext cx="6435036" cy="4608512"/>
            <a:chOff x="244464" y="786056"/>
            <a:chExt cx="6435036" cy="4608512"/>
          </a:xfrm>
        </p:grpSpPr>
        <p:grpSp>
          <p:nvGrpSpPr>
            <p:cNvPr id="11" name="グループ化 10"/>
            <p:cNvGrpSpPr>
              <a:grpSpLocks noChangeAspect="1"/>
            </p:cNvGrpSpPr>
            <p:nvPr/>
          </p:nvGrpSpPr>
          <p:grpSpPr>
            <a:xfrm>
              <a:off x="244464" y="786056"/>
              <a:ext cx="4463984" cy="4608512"/>
              <a:chOff x="1436124" y="1340768"/>
              <a:chExt cx="2231992" cy="2304256"/>
            </a:xfrm>
          </p:grpSpPr>
          <p:sp>
            <p:nvSpPr>
              <p:cNvPr id="3" name="円/楕円 2"/>
              <p:cNvSpPr/>
              <p:nvPr/>
            </p:nvSpPr>
            <p:spPr>
              <a:xfrm>
                <a:off x="1475656" y="1412776"/>
                <a:ext cx="2160240" cy="21602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cxnSp>
            <p:nvCxnSpPr>
              <p:cNvPr id="5" name="直線コネクタ 4"/>
              <p:cNvCxnSpPr>
                <a:stCxn id="3" idx="6"/>
              </p:cNvCxnSpPr>
              <p:nvPr/>
            </p:nvCxnSpPr>
            <p:spPr>
              <a:xfrm flipH="1">
                <a:off x="2555776" y="2492896"/>
                <a:ext cx="10801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a:stCxn id="3" idx="4"/>
              </p:cNvCxnSpPr>
              <p:nvPr/>
            </p:nvCxnSpPr>
            <p:spPr>
              <a:xfrm flipV="1">
                <a:off x="2555776" y="2492896"/>
                <a:ext cx="0" cy="108012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円/楕円 7"/>
              <p:cNvSpPr/>
              <p:nvPr/>
            </p:nvSpPr>
            <p:spPr>
              <a:xfrm>
                <a:off x="2375736" y="2312856"/>
                <a:ext cx="360000" cy="36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9" name="正方形/長方形 8"/>
              <p:cNvSpPr/>
              <p:nvPr/>
            </p:nvSpPr>
            <p:spPr>
              <a:xfrm>
                <a:off x="1436124" y="1340768"/>
                <a:ext cx="1090734" cy="23042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10" name="正方形/長方形 9"/>
              <p:cNvSpPr/>
              <p:nvPr/>
            </p:nvSpPr>
            <p:spPr>
              <a:xfrm>
                <a:off x="2516116" y="1340768"/>
                <a:ext cx="1152000" cy="112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itchFamily="50" charset="-128"/>
                  <a:ea typeface="メイリオ" pitchFamily="50" charset="-128"/>
                  <a:cs typeface="メイリオ" pitchFamily="50" charset="-128"/>
                </a:endParaRPr>
              </a:p>
            </p:txBody>
          </p:sp>
        </p:grpSp>
        <mc:AlternateContent xmlns:mc="http://schemas.openxmlformats.org/markup-compatibility/2006" xmlns:a14="http://schemas.microsoft.com/office/drawing/2010/main">
          <mc:Choice Requires="a14">
            <p:sp>
              <p:nvSpPr>
                <p:cNvPr id="12" name="テキスト ボックス 11"/>
                <p:cNvSpPr txBox="1"/>
                <p:nvPr/>
              </p:nvSpPr>
              <p:spPr>
                <a:xfrm>
                  <a:off x="2591012" y="3442732"/>
                  <a:ext cx="5408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𝛥𝜃</m:t>
                        </m:r>
                      </m:oMath>
                    </m:oMathPara>
                  </a14:m>
                  <a:endParaRPr kumimoji="1" lang="ja-JP" altLang="en-US" i="1" dirty="0">
                    <a:latin typeface="メイリオ" pitchFamily="50" charset="-128"/>
                    <a:ea typeface="メイリオ" pitchFamily="50" charset="-128"/>
                    <a:cs typeface="メイリオ" pitchFamily="50" charset="-128"/>
                  </a:endParaRPr>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2591012" y="3442732"/>
                  <a:ext cx="540854" cy="369332"/>
                </a:xfrm>
                <a:prstGeom prst="rect">
                  <a:avLst/>
                </a:prstGeom>
                <a:blipFill rotWithShape="1">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3707904" y="5025236"/>
                  <a:ext cx="4837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𝛥</m:t>
                        </m:r>
                        <m:r>
                          <a:rPr kumimoji="1" lang="en-US" altLang="ja-JP" b="0" i="1" smtClean="0">
                            <a:latin typeface="Cambria Math"/>
                          </a:rPr>
                          <m:t>𝑙</m:t>
                        </m:r>
                      </m:oMath>
                    </m:oMathPara>
                  </a14:m>
                  <a:endParaRPr kumimoji="1" lang="ja-JP" altLang="en-US" i="1" dirty="0">
                    <a:latin typeface="メイリオ" pitchFamily="50" charset="-128"/>
                    <a:ea typeface="メイリオ" pitchFamily="50" charset="-128"/>
                    <a:cs typeface="メイリオ" pitchFamily="50" charset="-128"/>
                  </a:endParaRPr>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3707904" y="5025236"/>
                  <a:ext cx="483722" cy="369332"/>
                </a:xfrm>
                <a:prstGeom prst="rect">
                  <a:avLst/>
                </a:prstGeom>
                <a:blipFill rotWithShape="1">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p:cNvSpPr txBox="1"/>
                <p:nvPr/>
              </p:nvSpPr>
              <p:spPr>
                <a:xfrm>
                  <a:off x="4708448" y="3627398"/>
                  <a:ext cx="1971052" cy="6183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i="1" smtClean="0">
                            <a:latin typeface="Cambria Math"/>
                          </a:rPr>
                          <m:t>曲率半径</m:t>
                        </m:r>
                        <m:r>
                          <a:rPr lang="en-US" altLang="ja-JP" b="0" i="1" smtClean="0">
                            <a:latin typeface="Cambria Math"/>
                          </a:rPr>
                          <m:t> </m:t>
                        </m:r>
                        <m:r>
                          <a:rPr kumimoji="1" lang="en-US" altLang="ja-JP" b="0" i="1" smtClean="0">
                            <a:latin typeface="Cambria Math"/>
                          </a:rPr>
                          <m:t>𝑅</m:t>
                        </m:r>
                        <m:r>
                          <a:rPr kumimoji="1" lang="en-US" altLang="ja-JP" b="0" i="1" smtClean="0">
                            <a:latin typeface="Cambria Math"/>
                            <a:ea typeface="Cambria Math"/>
                          </a:rPr>
                          <m:t>=</m:t>
                        </m:r>
                        <m:f>
                          <m:fPr>
                            <m:ctrlPr>
                              <a:rPr kumimoji="1" lang="en-US" altLang="ja-JP" b="0" i="1" smtClean="0">
                                <a:latin typeface="Cambria Math"/>
                                <a:ea typeface="Cambria Math"/>
                              </a:rPr>
                            </m:ctrlPr>
                          </m:fPr>
                          <m:num>
                            <m:r>
                              <a:rPr kumimoji="1" lang="en-US" altLang="ja-JP" b="0" i="1" smtClean="0">
                                <a:latin typeface="Cambria Math"/>
                                <a:ea typeface="Cambria Math"/>
                              </a:rPr>
                              <m:t>𝛥</m:t>
                            </m:r>
                            <m:r>
                              <a:rPr kumimoji="1" lang="en-US" altLang="ja-JP" b="0" i="1" smtClean="0">
                                <a:latin typeface="Cambria Math"/>
                                <a:ea typeface="Cambria Math"/>
                              </a:rPr>
                              <m:t>𝑙</m:t>
                            </m:r>
                          </m:num>
                          <m:den>
                            <m:r>
                              <a:rPr lang="en-US" altLang="ja-JP" i="1">
                                <a:latin typeface="Cambria Math"/>
                              </a:rPr>
                              <m:t>𝛥𝜃</m:t>
                            </m:r>
                          </m:den>
                        </m:f>
                      </m:oMath>
                    </m:oMathPara>
                  </a14:m>
                  <a:endParaRPr kumimoji="1" lang="ja-JP" altLang="en-US" i="1" dirty="0">
                    <a:latin typeface="メイリオ" pitchFamily="50" charset="-128"/>
                    <a:ea typeface="メイリオ" pitchFamily="50" charset="-128"/>
                    <a:cs typeface="メイリオ" pitchFamily="50" charset="-128"/>
                  </a:endParaRPr>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4708448" y="3627398"/>
                  <a:ext cx="1971052" cy="618311"/>
                </a:xfrm>
                <a:prstGeom prst="rect">
                  <a:avLst/>
                </a:prstGeom>
                <a:blipFill rotWithShape="1">
                  <a:blip r:embed="rId4"/>
                  <a:stretch>
                    <a:fillRect/>
                  </a:stretch>
                </a:blipFill>
              </p:spPr>
              <p:txBody>
                <a:bodyPr/>
                <a:lstStyle/>
                <a:p>
                  <a:r>
                    <a:rPr lang="ja-JP" altLang="en-US">
                      <a:noFill/>
                    </a:rPr>
                    <a:t> </a:t>
                  </a:r>
                </a:p>
              </p:txBody>
            </p:sp>
          </mc:Fallback>
        </mc:AlternateContent>
      </p:grpSp>
      <p:sp>
        <p:nvSpPr>
          <p:cNvPr id="16" name="テキスト ボックス 15"/>
          <p:cNvSpPr txBox="1"/>
          <p:nvPr/>
        </p:nvSpPr>
        <p:spPr>
          <a:xfrm>
            <a:off x="516314" y="1475461"/>
            <a:ext cx="6647974" cy="1200329"/>
          </a:xfrm>
          <a:prstGeom prst="rect">
            <a:avLst/>
          </a:prstGeom>
          <a:noFill/>
        </p:spPr>
        <p:txBody>
          <a:bodyPr wrap="none" rtlCol="0">
            <a:spAutoFit/>
          </a:bodyPr>
          <a:lstStyle/>
          <a:p>
            <a:r>
              <a:rPr lang="ja-JP" altLang="en-US" sz="2400" dirty="0" smtClean="0">
                <a:solidFill>
                  <a:schemeClr val="accent6"/>
                </a:solidFill>
                <a:latin typeface="メイリオ" pitchFamily="50" charset="-128"/>
                <a:ea typeface="メイリオ" pitchFamily="50" charset="-128"/>
                <a:cs typeface="メイリオ" pitchFamily="50" charset="-128"/>
              </a:rPr>
              <a:t>曲率</a:t>
            </a:r>
            <a:r>
              <a:rPr lang="ja-JP" altLang="en-US" sz="2400" dirty="0">
                <a:solidFill>
                  <a:schemeClr val="accent6"/>
                </a:solidFill>
                <a:latin typeface="メイリオ" pitchFamily="50" charset="-128"/>
                <a:ea typeface="メイリオ" pitchFamily="50" charset="-128"/>
                <a:cs typeface="メイリオ" pitchFamily="50" charset="-128"/>
              </a:rPr>
              <a:t>半径</a:t>
            </a:r>
            <a:r>
              <a:rPr lang="ja-JP" altLang="en-US" sz="2400" dirty="0">
                <a:latin typeface="メイリオ" pitchFamily="50" charset="-128"/>
                <a:ea typeface="メイリオ" pitchFamily="50" charset="-128"/>
                <a:cs typeface="メイリオ" pitchFamily="50" charset="-128"/>
              </a:rPr>
              <a:t>：</a:t>
            </a:r>
            <a:r>
              <a:rPr lang="en-US" altLang="ja-JP" sz="2400" dirty="0">
                <a:latin typeface="メイリオ" pitchFamily="50" charset="-128"/>
                <a:ea typeface="メイリオ" pitchFamily="50" charset="-128"/>
                <a:cs typeface="メイリオ" pitchFamily="50" charset="-128"/>
              </a:rPr>
              <a:t/>
            </a:r>
            <a:br>
              <a:rPr lang="en-US" altLang="ja-JP" sz="2400" dirty="0">
                <a:latin typeface="メイリオ" pitchFamily="50" charset="-128"/>
                <a:ea typeface="メイリオ" pitchFamily="50" charset="-128"/>
                <a:cs typeface="メイリオ" pitchFamily="50" charset="-128"/>
              </a:rPr>
            </a:br>
            <a:r>
              <a:rPr lang="ja-JP" altLang="en-US" sz="2400" dirty="0">
                <a:latin typeface="メイリオ" pitchFamily="50" charset="-128"/>
                <a:ea typeface="メイリオ" pitchFamily="50" charset="-128"/>
                <a:cs typeface="メイリオ" pitchFamily="50" charset="-128"/>
              </a:rPr>
              <a:t>曲線の局所的な曲がり具合を円に近似したもの</a:t>
            </a:r>
          </a:p>
          <a:p>
            <a:r>
              <a:rPr lang="ja-JP" altLang="en-US" sz="2400" dirty="0" smtClean="0">
                <a:latin typeface="メイリオ" pitchFamily="50" charset="-128"/>
                <a:ea typeface="メイリオ" pitchFamily="50" charset="-128"/>
                <a:cs typeface="メイリオ" pitchFamily="50" charset="-128"/>
              </a:rPr>
              <a:t>→</a:t>
            </a:r>
            <a:r>
              <a:rPr lang="ja-JP" altLang="en-US" sz="2400" dirty="0">
                <a:latin typeface="メイリオ" pitchFamily="50" charset="-128"/>
                <a:ea typeface="メイリオ" pitchFamily="50" charset="-128"/>
                <a:cs typeface="メイリオ" pitchFamily="50" charset="-128"/>
              </a:rPr>
              <a:t>単位距離あたりの車体角度の</a:t>
            </a:r>
            <a:r>
              <a:rPr lang="ja-JP" altLang="en-US" sz="2400" dirty="0" smtClean="0">
                <a:latin typeface="メイリオ" pitchFamily="50" charset="-128"/>
                <a:ea typeface="メイリオ" pitchFamily="50" charset="-128"/>
                <a:cs typeface="メイリオ" pitchFamily="50" charset="-128"/>
              </a:rPr>
              <a:t>変化量</a:t>
            </a:r>
            <a:endParaRPr lang="ja-JP" altLang="en-US" sz="2400" dirty="0">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516314" y="548680"/>
            <a:ext cx="3877985" cy="646331"/>
          </a:xfrm>
          <a:prstGeom prst="rect">
            <a:avLst/>
          </a:prstGeom>
          <a:noFill/>
        </p:spPr>
        <p:txBody>
          <a:bodyPr wrap="none" rtlCol="0">
            <a:spAutoFit/>
          </a:bodyPr>
          <a:lstStyle/>
          <a:p>
            <a:r>
              <a:rPr lang="ja-JP" altLang="en-US" sz="3600" dirty="0" smtClean="0">
                <a:latin typeface="メイリオ" pitchFamily="50" charset="-128"/>
                <a:ea typeface="メイリオ" pitchFamily="50" charset="-128"/>
                <a:cs typeface="メイリオ" pitchFamily="50" charset="-128"/>
              </a:rPr>
              <a:t>曲率半径について</a:t>
            </a:r>
            <a:endParaRPr lang="en-US" altLang="ja-JP" sz="3600" dirty="0" smtClean="0">
              <a:latin typeface="メイリオ" pitchFamily="50" charset="-128"/>
              <a:ea typeface="メイリオ" pitchFamily="50" charset="-128"/>
              <a:cs typeface="メイリオ" pitchFamily="50" charset="-128"/>
            </a:endParaRPr>
          </a:p>
        </p:txBody>
      </p:sp>
      <p:sp>
        <p:nvSpPr>
          <p:cNvPr id="20" name="角丸四角形 19"/>
          <p:cNvSpPr/>
          <p:nvPr/>
        </p:nvSpPr>
        <p:spPr>
          <a:xfrm>
            <a:off x="1511650" y="5517232"/>
            <a:ext cx="6120700" cy="10081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dirty="0">
                <a:latin typeface="メイリオ" pitchFamily="50" charset="-128"/>
                <a:ea typeface="メイリオ" pitchFamily="50" charset="-128"/>
                <a:cs typeface="メイリオ" pitchFamily="50" charset="-128"/>
              </a:rPr>
              <a:t>自己位置推定機能により</a:t>
            </a:r>
            <a:r>
              <a:rPr lang="ja-JP" altLang="en-US" sz="2400" dirty="0" smtClean="0">
                <a:latin typeface="メイリオ" pitchFamily="50" charset="-128"/>
                <a:ea typeface="メイリオ" pitchFamily="50" charset="-128"/>
                <a:cs typeface="メイリオ" pitchFamily="50" charset="-128"/>
              </a:rPr>
              <a:t>算出可能</a:t>
            </a:r>
            <a:endParaRPr lang="ja-JP" altLang="en-US" sz="24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403685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latin typeface="+mj-ea"/>
              </a:rPr>
              <a:t>輝度＋曲率</a:t>
            </a:r>
            <a:r>
              <a:rPr kumimoji="1" lang="en-US" altLang="ja-JP" sz="3600" dirty="0" smtClean="0">
                <a:latin typeface="+mj-ea"/>
              </a:rPr>
              <a:t>PID</a:t>
            </a:r>
            <a:r>
              <a:rPr kumimoji="1" lang="ja-JP" altLang="en-US" sz="3600" dirty="0" smtClean="0">
                <a:latin typeface="+mj-ea"/>
              </a:rPr>
              <a:t>制御</a:t>
            </a:r>
            <a:endParaRPr kumimoji="1" lang="ja-JP" altLang="en-US" sz="3600" dirty="0">
              <a:latin typeface="+mj-ea"/>
            </a:endParaRPr>
          </a:p>
        </p:txBody>
      </p:sp>
      <p:sp>
        <p:nvSpPr>
          <p:cNvPr id="3" name="コンテンツ プレースホルダー 2"/>
          <p:cNvSpPr>
            <a:spLocks noGrp="1"/>
          </p:cNvSpPr>
          <p:nvPr>
            <p:ph idx="1"/>
          </p:nvPr>
        </p:nvSpPr>
        <p:spPr/>
        <p:txBody>
          <a:bodyPr>
            <a:normAutofit/>
          </a:bodyPr>
          <a:lstStyle/>
          <a:p>
            <a:r>
              <a:rPr kumimoji="1" lang="ja-JP" altLang="en-US" sz="2800" dirty="0" smtClean="0">
                <a:latin typeface="+mn-ea"/>
              </a:rPr>
              <a:t>曲率</a:t>
            </a:r>
            <a:r>
              <a:rPr kumimoji="1" lang="en-US" altLang="ja-JP" sz="2800" dirty="0" smtClean="0">
                <a:latin typeface="+mn-ea"/>
              </a:rPr>
              <a:t>PID</a:t>
            </a:r>
            <a:r>
              <a:rPr kumimoji="1" lang="ja-JP" altLang="en-US" sz="2800" dirty="0" smtClean="0">
                <a:latin typeface="+mn-ea"/>
              </a:rPr>
              <a:t>制御</a:t>
            </a:r>
            <a:endParaRPr kumimoji="1" lang="en-US" altLang="ja-JP" sz="2800" dirty="0" smtClean="0">
              <a:latin typeface="+mn-ea"/>
            </a:endParaRPr>
          </a:p>
          <a:p>
            <a:pPr marL="457200" lvl="1" indent="0">
              <a:buNone/>
            </a:pPr>
            <a:r>
              <a:rPr lang="ja-JP" altLang="en-US" sz="2400" dirty="0" smtClean="0">
                <a:latin typeface="+mn-ea"/>
              </a:rPr>
              <a:t>各カーブ毎の曲率半径を目標値，自己位置推定機能によって算出される現在の曲率半径を計測値として</a:t>
            </a:r>
            <a:r>
              <a:rPr lang="en-US" altLang="ja-JP" sz="2400" dirty="0" smtClean="0">
                <a:latin typeface="+mn-ea"/>
              </a:rPr>
              <a:t>PID</a:t>
            </a:r>
            <a:r>
              <a:rPr lang="ja-JP" altLang="en-US" sz="2400" dirty="0" smtClean="0">
                <a:latin typeface="+mn-ea"/>
              </a:rPr>
              <a:t>制御方式による目標制御を行い，操作量を算出する</a:t>
            </a:r>
            <a:r>
              <a:rPr lang="en-US" altLang="ja-JP" sz="2400" dirty="0" smtClean="0">
                <a:latin typeface="+mn-ea"/>
              </a:rPr>
              <a:t/>
            </a:r>
            <a:br>
              <a:rPr lang="en-US" altLang="ja-JP" sz="2400" dirty="0" smtClean="0">
                <a:latin typeface="+mn-ea"/>
              </a:rPr>
            </a:br>
            <a:r>
              <a:rPr lang="en-US" altLang="ja-JP" sz="2400" dirty="0" smtClean="0">
                <a:latin typeface="+mn-ea"/>
              </a:rPr>
              <a:t/>
            </a:r>
            <a:br>
              <a:rPr lang="en-US" altLang="ja-JP" sz="2400" dirty="0" smtClean="0">
                <a:latin typeface="+mn-ea"/>
              </a:rPr>
            </a:br>
            <a:r>
              <a:rPr lang="ja-JP" altLang="en-US" sz="2400" dirty="0" smtClean="0">
                <a:latin typeface="+mn-ea"/>
              </a:rPr>
              <a:t>→走行体は</a:t>
            </a:r>
            <a:r>
              <a:rPr lang="ja-JP" altLang="en-US" sz="2400" dirty="0" smtClean="0">
                <a:solidFill>
                  <a:schemeClr val="accent6"/>
                </a:solidFill>
                <a:latin typeface="+mn-ea"/>
              </a:rPr>
              <a:t>仮想のラインをトレース</a:t>
            </a:r>
            <a:r>
              <a:rPr lang="ja-JP" altLang="en-US" sz="2400" dirty="0" smtClean="0">
                <a:latin typeface="+mn-ea"/>
              </a:rPr>
              <a:t>する</a:t>
            </a:r>
            <a:endParaRPr kumimoji="1" lang="en-US" altLang="ja-JP" sz="2400" dirty="0" smtClean="0">
              <a:latin typeface="+mn-ea"/>
            </a:endParaRPr>
          </a:p>
        </p:txBody>
      </p:sp>
      <p:sp>
        <p:nvSpPr>
          <p:cNvPr id="5" name="テキスト ボックス 4"/>
          <p:cNvSpPr txBox="1"/>
          <p:nvPr/>
        </p:nvSpPr>
        <p:spPr>
          <a:xfrm>
            <a:off x="2812544" y="5085184"/>
            <a:ext cx="3518912" cy="1015663"/>
          </a:xfrm>
          <a:prstGeom prst="rect">
            <a:avLst/>
          </a:prstGeom>
          <a:noFill/>
        </p:spPr>
        <p:txBody>
          <a:bodyPr wrap="none" rtlCol="0">
            <a:spAutoFit/>
          </a:bodyPr>
          <a:lstStyle/>
          <a:p>
            <a:r>
              <a:rPr kumimoji="1" lang="ja-JP" altLang="en-US" sz="2000" u="sng" dirty="0" smtClean="0">
                <a:latin typeface="+mn-ea"/>
              </a:rPr>
              <a:t>曲率半径</a:t>
            </a:r>
            <a:r>
              <a:rPr kumimoji="1" lang="en-US" altLang="ja-JP" sz="2000" u="sng" dirty="0" smtClean="0">
                <a:latin typeface="+mn-ea"/>
              </a:rPr>
              <a:t>PID</a:t>
            </a:r>
            <a:r>
              <a:rPr kumimoji="1" lang="ja-JP" altLang="en-US" sz="2000" u="sng" dirty="0" smtClean="0">
                <a:latin typeface="+mn-ea"/>
              </a:rPr>
              <a:t>制御</a:t>
            </a:r>
            <a:r>
              <a:rPr kumimoji="1" lang="en-US" altLang="ja-JP" sz="2000" u="sng" dirty="0" smtClean="0">
                <a:latin typeface="+mn-ea"/>
              </a:rPr>
              <a:t/>
            </a:r>
            <a:br>
              <a:rPr kumimoji="1" lang="en-US" altLang="ja-JP" sz="2000" u="sng" dirty="0" smtClean="0">
                <a:latin typeface="+mn-ea"/>
              </a:rPr>
            </a:br>
            <a:r>
              <a:rPr kumimoji="1" lang="ja-JP" altLang="en-US" sz="2000" dirty="0" smtClean="0">
                <a:latin typeface="+mn-ea"/>
              </a:rPr>
              <a:t>目標値：各カーブの曲率半径</a:t>
            </a:r>
            <a:r>
              <a:rPr kumimoji="1" lang="en-US" altLang="ja-JP" sz="2000" dirty="0" smtClean="0">
                <a:latin typeface="+mn-ea"/>
              </a:rPr>
              <a:t/>
            </a:r>
            <a:br>
              <a:rPr kumimoji="1" lang="en-US" altLang="ja-JP" sz="2000" dirty="0" smtClean="0">
                <a:latin typeface="+mn-ea"/>
              </a:rPr>
            </a:br>
            <a:r>
              <a:rPr kumimoji="1" lang="ja-JP" altLang="en-US" sz="2000" dirty="0" smtClean="0">
                <a:latin typeface="+mn-ea"/>
              </a:rPr>
              <a:t>計測値：現在の曲率半径</a:t>
            </a:r>
            <a:endParaRPr kumimoji="1" lang="ja-JP" altLang="en-US" sz="2000" dirty="0">
              <a:latin typeface="+mn-ea"/>
            </a:endParaRPr>
          </a:p>
        </p:txBody>
      </p:sp>
    </p:spTree>
    <p:extLst>
      <p:ext uri="{BB962C8B-B14F-4D97-AF65-F5344CB8AC3E}">
        <p14:creationId xmlns:p14="http://schemas.microsoft.com/office/powerpoint/2010/main" val="3765391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3124</TotalTime>
  <Words>465</Words>
  <Application>Microsoft Office PowerPoint</Application>
  <PresentationFormat>画面に合わせる (4:3)</PresentationFormat>
  <Paragraphs>57</Paragraphs>
  <Slides>10</Slides>
  <Notes>1</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Office ​​テーマ</vt:lpstr>
      <vt:lpstr>自己位置推定 曲率PIDまとめ</vt:lpstr>
      <vt:lpstr>ベーシックコース攻略方針</vt:lpstr>
      <vt:lpstr>自己位置推定</vt:lpstr>
      <vt:lpstr>PowerPoint プレゼンテーション</vt:lpstr>
      <vt:lpstr>使用例</vt:lpstr>
      <vt:lpstr>PID制御について</vt:lpstr>
      <vt:lpstr>輝度＋曲率PID制御</vt:lpstr>
      <vt:lpstr>PowerPoint プレゼンテーション</vt:lpstr>
      <vt:lpstr>輝度＋曲率PID制御</vt:lpstr>
      <vt:lpstr>輝度＋曲率PID制御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Osamu</dc:creator>
  <cp:lastModifiedBy>Osamu</cp:lastModifiedBy>
  <cp:revision>30</cp:revision>
  <dcterms:created xsi:type="dcterms:W3CDTF">2012-08-10T05:10:05Z</dcterms:created>
  <dcterms:modified xsi:type="dcterms:W3CDTF">2012-08-16T14:05:33Z</dcterms:modified>
</cp:coreProperties>
</file>