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7" r:id="rId3"/>
    <p:sldId id="266" r:id="rId4"/>
    <p:sldId id="263" r:id="rId5"/>
    <p:sldId id="269" r:id="rId6"/>
    <p:sldId id="265" r:id="rId7"/>
    <p:sldId id="268" r:id="rId8"/>
  </p:sldIdLst>
  <p:sldSz cx="13584238" cy="9601200"/>
  <p:notesSz cx="7099300" cy="1023461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07A1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00" autoAdjust="0"/>
    <p:restoredTop sz="99664" autoAdjust="0"/>
  </p:normalViewPr>
  <p:slideViewPr>
    <p:cSldViewPr>
      <p:cViewPr>
        <p:scale>
          <a:sx n="66" d="100"/>
          <a:sy n="66" d="100"/>
        </p:scale>
        <p:origin x="-840" y="456"/>
      </p:cViewPr>
      <p:guideLst>
        <p:guide orient="horz" pos="3024"/>
        <p:guide pos="42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103132544"/>
        <c:axId val="103134272"/>
      </c:scatterChart>
      <c:valAx>
        <c:axId val="103132544"/>
        <c:scaling>
          <c:orientation val="minMax"/>
        </c:scaling>
        <c:delete val="1"/>
        <c:axPos val="b"/>
        <c:numFmt formatCode="General" sourceLinked="1"/>
        <c:majorTickMark val="out"/>
        <c:minorTickMark val="none"/>
        <c:tickLblPos val="nextTo"/>
        <c:crossAx val="103134272"/>
        <c:crosses val="autoZero"/>
        <c:crossBetween val="midCat"/>
      </c:valAx>
      <c:valAx>
        <c:axId val="103134272"/>
        <c:scaling>
          <c:orientation val="minMax"/>
        </c:scaling>
        <c:delete val="1"/>
        <c:axPos val="l"/>
        <c:numFmt formatCode="General" sourceLinked="1"/>
        <c:majorTickMark val="out"/>
        <c:minorTickMark val="none"/>
        <c:tickLblPos val="nextTo"/>
        <c:crossAx val="103132544"/>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38249472"/>
        <c:axId val="103136000"/>
      </c:lineChart>
      <c:catAx>
        <c:axId val="38249472"/>
        <c:scaling>
          <c:orientation val="minMax"/>
        </c:scaling>
        <c:delete val="1"/>
        <c:axPos val="b"/>
        <c:majorTickMark val="out"/>
        <c:minorTickMark val="none"/>
        <c:tickLblPos val="nextTo"/>
        <c:crossAx val="103136000"/>
        <c:crosses val="autoZero"/>
        <c:auto val="1"/>
        <c:lblAlgn val="ctr"/>
        <c:lblOffset val="100"/>
        <c:noMultiLvlLbl val="0"/>
      </c:catAx>
      <c:valAx>
        <c:axId val="103136000"/>
        <c:scaling>
          <c:orientation val="minMax"/>
        </c:scaling>
        <c:delete val="0"/>
        <c:axPos val="l"/>
        <c:majorGridlines/>
        <c:numFmt formatCode="General" sourceLinked="1"/>
        <c:majorTickMark val="out"/>
        <c:minorTickMark val="none"/>
        <c:tickLblPos val="nextTo"/>
        <c:crossAx val="38249472"/>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077137" cy="511813"/>
          </a:xfrm>
          <a:prstGeom prst="rect">
            <a:avLst/>
          </a:prstGeom>
        </p:spPr>
        <p:txBody>
          <a:bodyPr vert="horz" lIns="95076" tIns="47539" rIns="95076" bIns="47539" rtlCol="0"/>
          <a:lstStyle>
            <a:lvl1pPr algn="l">
              <a:defRPr sz="1200"/>
            </a:lvl1pPr>
          </a:lstStyle>
          <a:p>
            <a:endParaRPr kumimoji="1" lang="ja-JP" altLang="en-US"/>
          </a:p>
        </p:txBody>
      </p:sp>
      <p:sp>
        <p:nvSpPr>
          <p:cNvPr id="3" name="日付プレースホルダー 2"/>
          <p:cNvSpPr>
            <a:spLocks noGrp="1"/>
          </p:cNvSpPr>
          <p:nvPr>
            <p:ph type="dt" idx="1"/>
          </p:nvPr>
        </p:nvSpPr>
        <p:spPr>
          <a:xfrm>
            <a:off x="4020507" y="2"/>
            <a:ext cx="3077137" cy="511813"/>
          </a:xfrm>
          <a:prstGeom prst="rect">
            <a:avLst/>
          </a:prstGeom>
        </p:spPr>
        <p:txBody>
          <a:bodyPr vert="horz" lIns="95076" tIns="47539" rIns="95076" bIns="47539" rtlCol="0"/>
          <a:lstStyle>
            <a:lvl1pPr algn="r">
              <a:defRPr sz="1200"/>
            </a:lvl1pPr>
          </a:lstStyle>
          <a:p>
            <a:fld id="{813C8227-C5FA-4F90-9691-3E218BF9FA91}" type="datetimeFigureOut">
              <a:rPr kumimoji="1" lang="ja-JP" altLang="en-US" smtClean="0"/>
              <a:t>2012/9/10</a:t>
            </a:fld>
            <a:endParaRPr kumimoji="1" lang="ja-JP" altLang="en-US"/>
          </a:p>
        </p:txBody>
      </p:sp>
      <p:sp>
        <p:nvSpPr>
          <p:cNvPr id="4" name="スライド イメージ プレースホルダー 3"/>
          <p:cNvSpPr>
            <a:spLocks noGrp="1" noRot="1" noChangeAspect="1"/>
          </p:cNvSpPr>
          <p:nvPr>
            <p:ph type="sldImg" idx="2"/>
          </p:nvPr>
        </p:nvSpPr>
        <p:spPr>
          <a:xfrm>
            <a:off x="833438" y="766763"/>
            <a:ext cx="5432425" cy="3840162"/>
          </a:xfrm>
          <a:prstGeom prst="rect">
            <a:avLst/>
          </a:prstGeom>
          <a:noFill/>
          <a:ln w="12700">
            <a:solidFill>
              <a:prstClr val="black"/>
            </a:solidFill>
          </a:ln>
        </p:spPr>
        <p:txBody>
          <a:bodyPr vert="horz" lIns="95076" tIns="47539" rIns="95076" bIns="47539" rtlCol="0" anchor="ctr"/>
          <a:lstStyle/>
          <a:p>
            <a:endParaRPr lang="ja-JP" altLang="en-US"/>
          </a:p>
        </p:txBody>
      </p:sp>
      <p:sp>
        <p:nvSpPr>
          <p:cNvPr id="5" name="ノート プレースホルダー 4"/>
          <p:cNvSpPr>
            <a:spLocks noGrp="1"/>
          </p:cNvSpPr>
          <p:nvPr>
            <p:ph type="body" sz="quarter" idx="3"/>
          </p:nvPr>
        </p:nvSpPr>
        <p:spPr>
          <a:xfrm>
            <a:off x="709600" y="4861401"/>
            <a:ext cx="5680103" cy="4606317"/>
          </a:xfrm>
          <a:prstGeom prst="rect">
            <a:avLst/>
          </a:prstGeom>
        </p:spPr>
        <p:txBody>
          <a:bodyPr vert="horz" lIns="95076" tIns="47539" rIns="95076" bIns="47539"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55"/>
            <a:ext cx="3077137" cy="511812"/>
          </a:xfrm>
          <a:prstGeom prst="rect">
            <a:avLst/>
          </a:prstGeom>
        </p:spPr>
        <p:txBody>
          <a:bodyPr vert="horz" lIns="95076" tIns="47539" rIns="95076" bIns="47539"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020507" y="9721155"/>
            <a:ext cx="3077137" cy="511812"/>
          </a:xfrm>
          <a:prstGeom prst="rect">
            <a:avLst/>
          </a:prstGeom>
        </p:spPr>
        <p:txBody>
          <a:bodyPr vert="horz" lIns="95076" tIns="47539" rIns="95076" bIns="47539"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33438" y="766763"/>
            <a:ext cx="5432425" cy="38401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2054311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5"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9" y="2982601"/>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8"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3"/>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7"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6" y="206379"/>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8"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8"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8"/>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4" y="384498"/>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1" y="6169666"/>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1"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3"/>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7" y="2149163"/>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7"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5"/>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8"/>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6"/>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3"/>
          </p:nvPr>
        </p:nvSpPr>
        <p:spPr>
          <a:xfrm>
            <a:off x="4641282" y="8898896"/>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6"/>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1" y="4"/>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8"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9.emf"/><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emf"/><Relationship Id="rId7" Type="http://schemas.openxmlformats.org/officeDocument/2006/relationships/image" Target="../media/image25.png"/><Relationship Id="rId2" Type="http://schemas.openxmlformats.org/officeDocument/2006/relationships/image" Target="../media/image20.emf"/><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emf"/><Relationship Id="rId4" Type="http://schemas.openxmlformats.org/officeDocument/2006/relationships/image" Target="../media/image22.emf"/><Relationship Id="rId9"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chart" Target="../charts/chart2.xml"/><Relationship Id="rId7" Type="http://schemas.openxmlformats.org/officeDocument/2006/relationships/image" Target="../media/image310.png"/><Relationship Id="rId12" Type="http://schemas.openxmlformats.org/officeDocument/2006/relationships/image" Target="../media/image36.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30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1.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xml"/><Relationship Id="rId6" Type="http://schemas.openxmlformats.org/officeDocument/2006/relationships/image" Target="../media/image12.emf"/><Relationship Id="rId5" Type="http://schemas.openxmlformats.org/officeDocument/2006/relationships/image" Target="../media/image39.pn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4168" y="7545987"/>
            <a:ext cx="6049955" cy="172562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650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2000" b="1" dirty="0"/>
              <a:t>☆モデルの概要</a:t>
            </a:r>
          </a:p>
          <a:p>
            <a:pPr marL="481013" indent="-481013" defTabSz="1279525">
              <a:lnSpc>
                <a:spcPct val="80000"/>
              </a:lnSpc>
              <a:spcBef>
                <a:spcPct val="20000"/>
              </a:spcBef>
            </a:pPr>
            <a:r>
              <a:rPr lang="ja-JP" altLang="en-US" sz="2000" dirty="0"/>
              <a:t>	</a:t>
            </a:r>
            <a:r>
              <a:rPr lang="ja-JP" altLang="en-US" sz="1800" dirty="0"/>
              <a:t>（作成したモデルの構成や</a:t>
            </a:r>
            <a:r>
              <a:rPr lang="ja-JP" altLang="en-US" sz="1800" dirty="0" smtClean="0"/>
              <a:t>読み解き方，記述</a:t>
            </a:r>
            <a:r>
              <a:rPr lang="ja-JP" altLang="en-US" sz="1800" dirty="0"/>
              <a:t>の特徴などを記入　</a:t>
            </a:r>
            <a:r>
              <a:rPr lang="en-US" altLang="ja-JP" sz="1800" dirty="0"/>
              <a:t>※</a:t>
            </a:r>
            <a:r>
              <a:rPr lang="ja-JP" altLang="en-US" sz="1800" dirty="0"/>
              <a:t>モデルの書き方に関する説明として使用してください）</a:t>
            </a:r>
            <a:endParaRPr lang="en-US" altLang="ja-JP"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☆設計思想</a:t>
            </a:r>
            <a:endParaRPr lang="en-US" altLang="ja-JP" sz="2000" b="1" dirty="0"/>
          </a:p>
          <a:p>
            <a:pPr marL="481013" indent="-481013" defTabSz="1279525">
              <a:lnSpc>
                <a:spcPct val="80000"/>
              </a:lnSpc>
              <a:spcBef>
                <a:spcPct val="20000"/>
              </a:spcBef>
            </a:pPr>
            <a:r>
              <a:rPr lang="en-US" altLang="ja-JP" sz="2300" b="1" dirty="0"/>
              <a:t>	</a:t>
            </a:r>
            <a:r>
              <a:rPr lang="ja-JP" altLang="en-US" sz="1800" dirty="0"/>
              <a:t>モデルの再利用性の</a:t>
            </a:r>
            <a:r>
              <a:rPr lang="ja-JP" altLang="en-US" sz="1800" dirty="0" smtClean="0"/>
              <a:t>向上，メッセージ</a:t>
            </a:r>
            <a:r>
              <a:rPr lang="ja-JP" altLang="en-US" sz="1800" dirty="0"/>
              <a:t>の流れをわかりやすくするために役割を明確にしたパッケージに分割することに</a:t>
            </a:r>
            <a:r>
              <a:rPr lang="ja-JP" altLang="en-US" sz="1800" dirty="0" smtClean="0"/>
              <a:t>より，設計</a:t>
            </a:r>
            <a:r>
              <a:rPr lang="ja-JP" altLang="en-US" sz="1800" dirty="0"/>
              <a:t>に一貫性を</a:t>
            </a:r>
            <a:r>
              <a:rPr lang="ja-JP" altLang="en-US" sz="1800" dirty="0" smtClean="0"/>
              <a:t>持たせました．</a:t>
            </a:r>
            <a:r>
              <a:rPr lang="en-US" altLang="ja-JP" sz="1800" dirty="0"/>
              <a:t/>
            </a:r>
            <a:br>
              <a:rPr lang="en-US" altLang="ja-JP" sz="1800" dirty="0"/>
            </a:br>
            <a:r>
              <a:rPr lang="ja-JP" altLang="en-US" sz="1800" dirty="0"/>
              <a:t>ロボットは要は目標値を制御！だから我々は目標値生成の流れに注力</a:t>
            </a:r>
            <a:r>
              <a:rPr lang="ja-JP" altLang="en-US" sz="1800" dirty="0" smtClean="0"/>
              <a:t>した．目標値</a:t>
            </a:r>
            <a:r>
              <a:rPr lang="ja-JP" altLang="en-US" sz="1800" dirty="0"/>
              <a:t>から制御量への生成</a:t>
            </a:r>
            <a:r>
              <a:rPr lang="ja-JP" altLang="en-US" sz="1800" dirty="0" smtClean="0"/>
              <a:t>は，ひとつ</a:t>
            </a:r>
            <a:r>
              <a:rPr lang="ja-JP" altLang="en-US" sz="1800" dirty="0"/>
              <a:t>のパッケージに</a:t>
            </a:r>
            <a:r>
              <a:rPr lang="ja-JP" altLang="en-US" sz="1800" dirty="0" smtClean="0"/>
              <a:t>まかせた．</a:t>
            </a:r>
            <a:endParaRPr lang="ja-JP" altLang="en-US"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☆モデルのここに注目！</a:t>
            </a:r>
          </a:p>
          <a:p>
            <a:pPr marL="481013" indent="-481013" defTabSz="1279525">
              <a:lnSpc>
                <a:spcPct val="80000"/>
              </a:lnSpc>
              <a:spcBef>
                <a:spcPct val="20000"/>
              </a:spcBef>
            </a:pPr>
            <a:r>
              <a:rPr lang="ja-JP" altLang="en-US" sz="1800" dirty="0"/>
              <a:t>	</a:t>
            </a:r>
            <a:r>
              <a:rPr lang="en-US" altLang="ja-JP" sz="1800" dirty="0"/>
              <a:t>ET</a:t>
            </a:r>
            <a:r>
              <a:rPr lang="ja-JP" altLang="en-US" sz="1800" dirty="0"/>
              <a:t>ロボコンはコースを分割した区間の</a:t>
            </a:r>
            <a:r>
              <a:rPr lang="ja-JP" altLang="en-US" sz="1800" dirty="0" smtClean="0"/>
              <a:t>連続．その</a:t>
            </a:r>
            <a:r>
              <a:rPr lang="ja-JP" altLang="en-US" sz="1800" dirty="0"/>
              <a:t>区間に応じたパラメータを設計すれば完走することが</a:t>
            </a:r>
            <a:r>
              <a:rPr lang="ja-JP" altLang="en-US" sz="1800" dirty="0" smtClean="0"/>
              <a:t>できる．その</a:t>
            </a:r>
            <a:r>
              <a:rPr lang="ja-JP" altLang="en-US" sz="1800" dirty="0"/>
              <a:t>流れを取り出してモデルに</a:t>
            </a:r>
            <a:r>
              <a:rPr lang="ja-JP" altLang="en-US" sz="1800" dirty="0" smtClean="0"/>
              <a:t>しました．</a:t>
            </a:r>
            <a:r>
              <a:rPr lang="en-US" altLang="ja-JP" sz="2300" dirty="0"/>
              <a:t/>
            </a:r>
            <a:br>
              <a:rPr lang="en-US" altLang="ja-JP" sz="2300" dirty="0"/>
            </a:br>
            <a:endParaRPr lang="en-US" altLang="ja-JP" sz="1900" dirty="0"/>
          </a:p>
          <a:p>
            <a:pPr marL="481013" indent="-481013" defTabSz="1279525">
              <a:lnSpc>
                <a:spcPct val="80000"/>
              </a:lnSpc>
              <a:spcBef>
                <a:spcPct val="20000"/>
              </a:spcBef>
            </a:pPr>
            <a:r>
              <a:rPr lang="ja-JP" altLang="en-US" sz="2000" b="1" dirty="0"/>
              <a:t>☆追加課題への取り組み</a:t>
            </a:r>
          </a:p>
          <a:p>
            <a:pPr marL="481013" indent="-481013" defTabSz="1279525">
              <a:lnSpc>
                <a:spcPct val="80000"/>
              </a:lnSpc>
              <a:spcBef>
                <a:spcPct val="20000"/>
              </a:spcBef>
            </a:pPr>
            <a:r>
              <a:rPr lang="ja-JP" altLang="en-US" sz="2400" dirty="0"/>
              <a:t>	</a:t>
            </a:r>
            <a:r>
              <a:rPr lang="ja-JP" altLang="en-US" sz="1800" dirty="0"/>
              <a:t>並行性</a:t>
            </a:r>
            <a:r>
              <a:rPr lang="ja-JP" altLang="en-US" sz="1800" dirty="0" smtClean="0"/>
              <a:t>設計，要求モデル</a:t>
            </a:r>
            <a:endParaRPr lang="ja-JP" altLang="en-US" sz="2300" dirty="0"/>
          </a:p>
        </p:txBody>
      </p:sp>
      <p:sp>
        <p:nvSpPr>
          <p:cNvPr id="26" name="Rectangle 3"/>
          <p:cNvSpPr>
            <a:spLocks noChangeArrowheads="1"/>
          </p:cNvSpPr>
          <p:nvPr/>
        </p:nvSpPr>
        <p:spPr bwMode="auto">
          <a:xfrm>
            <a:off x="1033463" y="1488234"/>
            <a:ext cx="5757862" cy="5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チーム紹介</a:t>
            </a:r>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algn="ctr" defTabSz="1279525">
              <a:lnSpc>
                <a:spcPct val="80000"/>
              </a:lnSpc>
              <a:spcBef>
                <a:spcPct val="20000"/>
              </a:spcBef>
            </a:pPr>
            <a:endParaRPr lang="en-US" altLang="ja-JP" sz="1800" dirty="0" smtClean="0"/>
          </a:p>
          <a:p>
            <a:pPr marL="481013" indent="-481013" defTabSz="1279525">
              <a:lnSpc>
                <a:spcPct val="80000"/>
              </a:lnSpc>
              <a:spcBef>
                <a:spcPct val="20000"/>
              </a:spcBef>
            </a:pPr>
            <a:r>
              <a:rPr lang="en-US" altLang="ja-JP" sz="1800" b="1" dirty="0" smtClean="0"/>
              <a:t>	</a:t>
            </a:r>
            <a:r>
              <a:rPr lang="ja-JP" altLang="en-US" sz="1800" dirty="0" smtClean="0"/>
              <a:t>Ｓ藤　懸垂系タイ人</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Ｈ</a:t>
            </a:r>
            <a:r>
              <a:rPr lang="ja-JP" altLang="en-US" sz="1800" dirty="0"/>
              <a:t>間</a:t>
            </a:r>
            <a:r>
              <a:rPr lang="ja-JP" altLang="en-US" sz="1800" dirty="0" smtClean="0"/>
              <a:t>　スニーキング系タイ人</a:t>
            </a:r>
            <a:r>
              <a:rPr lang="ja-JP" altLang="en-US" sz="1800" dirty="0"/>
              <a:t>　</a:t>
            </a:r>
            <a:r>
              <a:rPr lang="ja-JP" altLang="en-US" sz="1800" dirty="0" smtClean="0"/>
              <a:t>　</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Ｎ村　ツボ押し系タイ人</a:t>
            </a:r>
            <a:endParaRPr lang="en-US" altLang="ja-JP" sz="1800" dirty="0"/>
          </a:p>
          <a:p>
            <a:pPr marL="481013" indent="-481013" defTabSz="1279525">
              <a:lnSpc>
                <a:spcPct val="80000"/>
              </a:lnSpc>
              <a:spcBef>
                <a:spcPct val="20000"/>
              </a:spcBef>
            </a:pPr>
            <a:r>
              <a:rPr lang="en-US" altLang="ja-JP" sz="1800" dirty="0">
                <a:latin typeface="+mn-ea"/>
              </a:rPr>
              <a:t>	</a:t>
            </a:r>
            <a:r>
              <a:rPr lang="ja-JP" altLang="en-US" sz="1800" dirty="0" smtClean="0"/>
              <a:t>Ｓ木　</a:t>
            </a:r>
            <a:r>
              <a:rPr lang="ja-JP" altLang="en-US" sz="1800" dirty="0" err="1" smtClean="0">
                <a:latin typeface="+mn-ea"/>
              </a:rPr>
              <a:t>ごろごろあっぷるけ</a:t>
            </a:r>
            <a:r>
              <a:rPr lang="ja-JP" altLang="en-US" sz="1800" dirty="0" smtClean="0">
                <a:latin typeface="+mn-ea"/>
              </a:rPr>
              <a:t>ーき</a:t>
            </a:r>
            <a:endParaRPr lang="en-US" altLang="ja-JP" sz="1800" dirty="0" smtClean="0">
              <a:latin typeface="+mn-ea"/>
            </a:endParaRPr>
          </a:p>
          <a:p>
            <a:pPr marL="481013" indent="-481013" defTabSz="1279525">
              <a:lnSpc>
                <a:spcPct val="80000"/>
              </a:lnSpc>
              <a:spcBef>
                <a:spcPct val="20000"/>
              </a:spcBef>
            </a:pPr>
            <a:r>
              <a:rPr lang="en-US" altLang="ja-JP" sz="1800" dirty="0">
                <a:latin typeface="+mn-ea"/>
              </a:rPr>
              <a:t>	</a:t>
            </a:r>
            <a:r>
              <a:rPr lang="ja-JP" altLang="en-US" sz="1800" dirty="0" smtClean="0">
                <a:latin typeface="+mn-ea"/>
              </a:rPr>
              <a:t>Ｓ部</a:t>
            </a:r>
            <a:endParaRPr lang="en-US" altLang="ja-JP" sz="1800" dirty="0" smtClean="0">
              <a:latin typeface="+mn-ea"/>
            </a:endParaRPr>
          </a:p>
          <a:p>
            <a:pPr marL="481013" indent="-481013" defTabSz="1279525">
              <a:lnSpc>
                <a:spcPct val="80000"/>
              </a:lnSpc>
              <a:spcBef>
                <a:spcPct val="20000"/>
              </a:spcBef>
            </a:pPr>
            <a:r>
              <a:rPr lang="en-US" altLang="ja-JP" sz="1800" dirty="0">
                <a:latin typeface="+mn-ea"/>
              </a:rPr>
              <a:t>	</a:t>
            </a:r>
            <a:r>
              <a:rPr lang="ja-JP" altLang="en-US" sz="1800" dirty="0" smtClean="0">
                <a:latin typeface="+mn-ea"/>
              </a:rPr>
              <a:t>Ｎ川　</a:t>
            </a:r>
            <a:r>
              <a:rPr lang="en-US" altLang="ja-JP" sz="1800" dirty="0" smtClean="0">
                <a:latin typeface="+mn-ea"/>
              </a:rPr>
              <a:t/>
            </a:r>
            <a:br>
              <a:rPr lang="en-US" altLang="ja-JP" sz="1800" dirty="0" smtClean="0">
                <a:latin typeface="+mn-ea"/>
              </a:rPr>
            </a:br>
            <a:r>
              <a:rPr lang="ja-JP" altLang="en-US" sz="1800" dirty="0" smtClean="0">
                <a:latin typeface="+mn-ea"/>
              </a:rPr>
              <a:t>Ｋ池</a:t>
            </a:r>
            <a:endParaRPr lang="en-US" altLang="ja-JP" sz="1800" dirty="0" smtClean="0">
              <a:latin typeface="+mn-ea"/>
            </a:endParaRPr>
          </a:p>
          <a:p>
            <a:pPr marL="481013" indent="-481013" defTabSz="1279525">
              <a:lnSpc>
                <a:spcPct val="80000"/>
              </a:lnSpc>
              <a:spcBef>
                <a:spcPct val="20000"/>
              </a:spcBef>
            </a:pPr>
            <a:endParaRPr lang="en-US" altLang="ja-JP" sz="2000" b="1" dirty="0" smtClean="0"/>
          </a:p>
          <a:p>
            <a:pPr marL="481013" indent="-481013" defTabSz="1279525">
              <a:lnSpc>
                <a:spcPct val="80000"/>
              </a:lnSpc>
              <a:spcBef>
                <a:spcPct val="20000"/>
              </a:spcBef>
            </a:pPr>
            <a:r>
              <a:rPr lang="ja-JP" altLang="en-US" sz="2000" b="1" dirty="0" smtClean="0"/>
              <a:t>☆組込み，そして</a:t>
            </a:r>
            <a:r>
              <a:rPr lang="ja-JP" altLang="en-US" sz="2000" b="1" dirty="0"/>
              <a:t>モデリングの未来へ一言</a:t>
            </a:r>
          </a:p>
          <a:p>
            <a:pPr marL="481013" indent="-481013" defTabSz="1279525">
              <a:lnSpc>
                <a:spcPct val="80000"/>
              </a:lnSpc>
              <a:spcBef>
                <a:spcPct val="20000"/>
              </a:spcBef>
            </a:pPr>
            <a:r>
              <a:rPr lang="en-US" altLang="ja-JP" sz="1800" dirty="0"/>
              <a:t>	</a:t>
            </a:r>
            <a:r>
              <a:rPr lang="ja-JP" altLang="en-US" sz="1800" dirty="0"/>
              <a:t>今</a:t>
            </a:r>
            <a:r>
              <a:rPr lang="ja-JP" altLang="en-US" sz="1800" dirty="0" smtClean="0"/>
              <a:t>や，情報系の学生は授業でモデリングを学ぶようになり，モデリングの重要性がさらに高まっています．就職して幸せな毎日を送るた</a:t>
            </a:r>
            <a:r>
              <a:rPr lang="ja-JP" altLang="en-US" sz="1800" dirty="0"/>
              <a:t>め</a:t>
            </a:r>
            <a:r>
              <a:rPr lang="ja-JP" altLang="en-US" sz="1800" dirty="0" smtClean="0"/>
              <a:t>に，モデリングを体得して，未来をつかみ取ります！</a:t>
            </a:r>
            <a:endParaRPr lang="en-US" altLang="ja-JP" sz="1800" dirty="0" smtClean="0"/>
          </a:p>
          <a:p>
            <a:pPr marL="481013" indent="-481013" defTabSz="1279525">
              <a:lnSpc>
                <a:spcPct val="80000"/>
              </a:lnSpc>
              <a:spcBef>
                <a:spcPct val="20000"/>
              </a:spcBef>
            </a:pPr>
            <a:endParaRPr lang="en-US" altLang="ja-JP" sz="1800" dirty="0"/>
          </a:p>
          <a:p>
            <a:pPr marL="481013" indent="-481013" defTabSz="1279525">
              <a:lnSpc>
                <a:spcPct val="80000"/>
              </a:lnSpc>
              <a:spcBef>
                <a:spcPct val="20000"/>
              </a:spcBef>
            </a:pPr>
            <a:r>
              <a:rPr lang="en-US" altLang="ja-JP" sz="1800" dirty="0" smtClean="0"/>
              <a:t>/*</a:t>
            </a:r>
            <a:r>
              <a:rPr lang="ja-JP" altLang="en-US" sz="1800" dirty="0" smtClean="0"/>
              <a:t>モデリングは誰でもできる時代に突入します．そこで求められるのは，</a:t>
            </a:r>
            <a:r>
              <a:rPr lang="en-US" altLang="ja-JP" sz="1800" dirty="0" smtClean="0"/>
              <a:t>*/</a:t>
            </a:r>
            <a:endParaRPr lang="ja-JP" altLang="en-US" sz="1800" b="1" dirty="0"/>
          </a:p>
          <a:p>
            <a:pPr marL="481013" indent="-481013" defTabSz="1279525">
              <a:lnSpc>
                <a:spcPct val="80000"/>
              </a:lnSpc>
              <a:spcBef>
                <a:spcPct val="20000"/>
              </a:spcBef>
            </a:pPr>
            <a:endParaRPr lang="ja-JP" altLang="en-US" sz="1800" b="1" dirty="0"/>
          </a:p>
          <a:p>
            <a:pPr marL="481013" indent="-481013" defTabSz="1279525">
              <a:lnSpc>
                <a:spcPct val="80000"/>
              </a:lnSpc>
              <a:spcBef>
                <a:spcPct val="20000"/>
              </a:spcBef>
            </a:pPr>
            <a:r>
              <a:rPr lang="ja-JP" altLang="en-US" sz="2000" b="1" dirty="0"/>
              <a:t>☆コンテストにかける</a:t>
            </a:r>
            <a:r>
              <a:rPr lang="ja-JP" altLang="en-US" sz="2000" b="1" dirty="0" smtClean="0"/>
              <a:t>意気込み，アピール</a:t>
            </a:r>
            <a:endParaRPr lang="ja-JP" altLang="en-US" sz="2000" b="1" dirty="0"/>
          </a:p>
          <a:p>
            <a:pPr marL="481013" indent="-481013" defTabSz="1279525">
              <a:lnSpc>
                <a:spcPct val="80000"/>
              </a:lnSpc>
              <a:spcBef>
                <a:spcPct val="20000"/>
              </a:spcBef>
            </a:pPr>
            <a:r>
              <a:rPr lang="en-US" altLang="ja-JP" sz="1900" dirty="0"/>
              <a:t>	</a:t>
            </a:r>
            <a:r>
              <a:rPr lang="ja-JP" altLang="en-US" sz="1800" dirty="0">
                <a:latin typeface="+mj-ea"/>
                <a:ea typeface="+mj-ea"/>
              </a:rPr>
              <a:t>昨年果たせなかった悲願の全国大会出場</a:t>
            </a:r>
            <a:r>
              <a:rPr lang="ja-JP" altLang="en-US" sz="1800" dirty="0" smtClean="0">
                <a:latin typeface="+mj-ea"/>
                <a:ea typeface="+mj-ea"/>
              </a:rPr>
              <a:t>を</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もぎ取る</a:t>
            </a:r>
            <a:r>
              <a:rPr lang="ja-JP" altLang="en-US" sz="1800" dirty="0">
                <a:latin typeface="+mj-ea"/>
                <a:ea typeface="+mj-ea"/>
              </a:rPr>
              <a:t>！</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高専生</a:t>
            </a:r>
            <a:r>
              <a:rPr lang="ja-JP" altLang="en-US" sz="1800" dirty="0">
                <a:latin typeface="+mj-ea"/>
                <a:ea typeface="+mj-ea"/>
              </a:rPr>
              <a:t>の実力をお見せします</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こん</a:t>
            </a:r>
            <a:r>
              <a:rPr lang="ja-JP" altLang="en-US" sz="1800" dirty="0" err="1">
                <a:latin typeface="+mj-ea"/>
                <a:ea typeface="+mj-ea"/>
              </a:rPr>
              <a:t>ぶは</a:t>
            </a:r>
            <a:r>
              <a:rPr lang="ja-JP" altLang="en-US" sz="1800" dirty="0">
                <a:latin typeface="+mj-ea"/>
                <a:ea typeface="+mj-ea"/>
              </a:rPr>
              <a:t>頭の栄養！！いいこんぶ！</a:t>
            </a:r>
            <a:r>
              <a:rPr lang="en-US" altLang="ja-JP" sz="1900" dirty="0"/>
              <a:t>	</a:t>
            </a:r>
          </a:p>
        </p:txBody>
      </p:sp>
      <p:pic>
        <p:nvPicPr>
          <p:cNvPr id="4100" name="Picture 4" descr="https://fbcdn-sphotos-b-a.akamaihd.net/hphotos-ak-ash4/251820_473882899290853_1029388214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4272329" y="1920282"/>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1993868" y="1920283"/>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281"/>
          <a:stretch/>
        </p:blipFill>
        <p:spPr bwMode="auto">
          <a:xfrm>
            <a:off x="3133097" y="1920283"/>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60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680226" y="1602630"/>
            <a:ext cx="2511720" cy="199895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p:nvPr/>
        </p:nvCxnSpPr>
        <p:spPr>
          <a:xfrm>
            <a:off x="8808343" y="5988233"/>
            <a:ext cx="0" cy="361296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normAutofit/>
          </a:bodyPr>
          <a:lstStyle/>
          <a:p>
            <a:r>
              <a:rPr lang="ja-JP" altLang="en-US" dirty="0" smtClean="0">
                <a:solidFill>
                  <a:schemeClr val="accent1"/>
                </a:solidFill>
              </a:rPr>
              <a:t>■ </a:t>
            </a:r>
            <a:r>
              <a:rPr lang="ja-JP" altLang="en-US" dirty="0" smtClean="0"/>
              <a:t>要求分析</a:t>
            </a:r>
            <a:endParaRPr kumimoji="1" lang="ja-JP" altLang="en-US" i="1" dirty="0"/>
          </a:p>
        </p:txBody>
      </p:sp>
      <p:sp>
        <p:nvSpPr>
          <p:cNvPr id="14" name="テキスト ボックス 13"/>
          <p:cNvSpPr txBox="1"/>
          <p:nvPr/>
        </p:nvSpPr>
        <p:spPr>
          <a:xfrm>
            <a:off x="3"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solidFill>
                  <a:prstClr val="black"/>
                </a:solidFill>
                <a:latin typeface="メイリオ" pitchFamily="50" charset="-128"/>
                <a:cs typeface="メイリオ" pitchFamily="50" charset="-128"/>
              </a:rPr>
              <a:t>１ 要求分析</a:t>
            </a:r>
            <a:endParaRPr lang="en-US" altLang="ja-JP" sz="2000" dirty="0" smtClean="0">
              <a:solidFill>
                <a:prstClr val="black"/>
              </a:solidFill>
              <a:latin typeface="メイリオ" pitchFamily="50" charset="-128"/>
              <a:cs typeface="メイリオ" pitchFamily="50" charset="-128"/>
            </a:endParaRPr>
          </a:p>
        </p:txBody>
      </p:sp>
      <p:sp>
        <p:nvSpPr>
          <p:cNvPr id="2048" name="テキスト ボックス 2047"/>
          <p:cNvSpPr txBox="1"/>
          <p:nvPr/>
        </p:nvSpPr>
        <p:spPr>
          <a:xfrm>
            <a:off x="680401" y="1200200"/>
            <a:ext cx="2511544"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rPr>
              <a:t>チーム目標</a:t>
            </a:r>
            <a:endParaRPr lang="ja-JP" altLang="en-US" sz="2000" dirty="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42" name="表 41"/>
          <p:cNvGraphicFramePr>
            <a:graphicFrameLocks noGrp="1"/>
          </p:cNvGraphicFramePr>
          <p:nvPr>
            <p:extLst>
              <p:ext uri="{D42A27DB-BD31-4B8C-83A1-F6EECF244321}">
                <p14:modId xmlns:p14="http://schemas.microsoft.com/office/powerpoint/2010/main" val="829967858"/>
              </p:ext>
            </p:extLst>
          </p:nvPr>
        </p:nvGraphicFramePr>
        <p:xfrm>
          <a:off x="4811106" y="6892070"/>
          <a:ext cx="3960440" cy="2520828"/>
        </p:xfrm>
        <a:graphic>
          <a:graphicData uri="http://schemas.openxmlformats.org/drawingml/2006/table">
            <a:tbl>
              <a:tblPr firstRow="1" bandCol="1">
                <a:tableStyleId>{93296810-A885-4BE3-A3E7-6D5BEEA58F35}</a:tableStyleId>
              </a:tblPr>
              <a:tblGrid>
                <a:gridCol w="1107955"/>
                <a:gridCol w="2852485"/>
              </a:tblGrid>
              <a:tr h="375321">
                <a:tc gridSpan="2">
                  <a:txBody>
                    <a:bodyPr/>
                    <a:lstStyle/>
                    <a:p>
                      <a:pPr indent="133350" algn="ctr">
                        <a:spcAft>
                          <a:spcPts val="0"/>
                        </a:spcAft>
                      </a:pPr>
                      <a:r>
                        <a:rPr lang="ja-JP" sz="1200" kern="100" dirty="0">
                          <a:effectLst>
                            <a:outerShdw blurRad="38100" dist="38100" dir="2700000" algn="tl">
                              <a:srgbClr val="000000">
                                <a:alpha val="43137"/>
                              </a:srgbClr>
                            </a:outerShdw>
                          </a:effectLst>
                        </a:rPr>
                        <a:t>ユースケース記述</a:t>
                      </a:r>
                      <a:endParaRPr lang="ja-JP" sz="1200" kern="100" dirty="0">
                        <a:effectLst>
                          <a:outerShdw blurRad="38100" dist="38100" dir="2700000" algn="tl">
                            <a:srgbClr val="000000">
                              <a:alpha val="43137"/>
                            </a:srgbClr>
                          </a:outerShdw>
                        </a:effectLst>
                        <a:latin typeface="Century"/>
                        <a:ea typeface="ＭＳ 明朝"/>
                        <a:cs typeface="Times New Roman"/>
                      </a:endParaRPr>
                    </a:p>
                  </a:txBody>
                  <a:tcPr marL="66709" marR="66709" marT="0" marB="0" anchor="ctr"/>
                </a:tc>
                <a:tc hMerge="1">
                  <a:txBody>
                    <a:bodyPr/>
                    <a:lstStyle/>
                    <a:p>
                      <a:endParaRPr kumimoji="1" lang="ja-JP" altLang="en-US"/>
                    </a:p>
                  </a:txBody>
                  <a:tcPr/>
                </a:tc>
              </a:tr>
              <a:tr h="319492">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ガレージイン区間</a:t>
                      </a:r>
                      <a:r>
                        <a:rPr lang="ja-JP" sz="1050" kern="100" dirty="0" smtClean="0">
                          <a:effectLst/>
                        </a:rPr>
                        <a:t>で完全</a:t>
                      </a:r>
                      <a:r>
                        <a:rPr lang="ja-JP" sz="1050" kern="100" dirty="0">
                          <a:effectLst/>
                        </a:rPr>
                        <a:t>停止状態になっている</a:t>
                      </a:r>
                      <a:endParaRPr lang="ja-JP" sz="1050" kern="100" dirty="0">
                        <a:effectLst/>
                        <a:latin typeface="Century"/>
                        <a:ea typeface="ＭＳ 明朝"/>
                        <a:cs typeface="Times New Roman"/>
                      </a:endParaRPr>
                    </a:p>
                  </a:txBody>
                  <a:tcPr marL="66709" marR="66709" marT="0" marB="0" anchor="ctr"/>
                </a:tc>
              </a:tr>
              <a:tr h="1186483">
                <a:tc>
                  <a:txBody>
                    <a:bodyPr/>
                    <a:lstStyle/>
                    <a:p>
                      <a:pPr algn="just">
                        <a:lnSpc>
                          <a:spcPct val="150000"/>
                        </a:lnSpc>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tc>
                <a:tc>
                  <a:txBody>
                    <a:bodyPr/>
                    <a:lstStyle/>
                    <a:p>
                      <a:pPr algn="just">
                        <a:lnSpc>
                          <a:spcPct val="150000"/>
                        </a:lnSpc>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tc>
              </a:tr>
            </a:tbl>
          </a:graphicData>
        </a:graphic>
      </p:graphicFrame>
      <p:sp>
        <p:nvSpPr>
          <p:cNvPr id="45" name="テキスト ボックス 44"/>
          <p:cNvSpPr txBox="1"/>
          <p:nvPr/>
        </p:nvSpPr>
        <p:spPr>
          <a:xfrm>
            <a:off x="1391521" y="6383042"/>
            <a:ext cx="184731" cy="477054"/>
          </a:xfrm>
          <a:prstGeom prst="rect">
            <a:avLst/>
          </a:prstGeom>
          <a:noFill/>
        </p:spPr>
        <p:txBody>
          <a:bodyPr wrap="none" rtlCol="0">
            <a:spAutoFit/>
          </a:bodyPr>
          <a:lstStyle/>
          <a:p>
            <a:endParaRPr kumimoji="1" lang="en-US" altLang="ja-JP" dirty="0" smtClean="0"/>
          </a:p>
        </p:txBody>
      </p:sp>
      <p:pic>
        <p:nvPicPr>
          <p:cNvPr id="4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81" y="1922402"/>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テキスト ボックス 47"/>
          <p:cNvSpPr txBox="1"/>
          <p:nvPr/>
        </p:nvSpPr>
        <p:spPr>
          <a:xfrm>
            <a:off x="683926" y="2424337"/>
            <a:ext cx="2511543" cy="1177245"/>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200" dirty="0" smtClean="0"/>
              <a:t>・高速かつ正確なライントレース</a:t>
            </a:r>
            <a:endParaRPr lang="en-US" altLang="ja-JP" sz="1200" dirty="0" smtClean="0"/>
          </a:p>
          <a:p>
            <a:pPr>
              <a:lnSpc>
                <a:spcPct val="150000"/>
              </a:lnSpc>
            </a:pPr>
            <a:r>
              <a:rPr kumimoji="1" lang="ja-JP" altLang="en-US" sz="1200" dirty="0" smtClean="0"/>
              <a:t>・区間に応じた走行</a:t>
            </a:r>
            <a:r>
              <a:rPr kumimoji="1" lang="en-US" altLang="ja-JP" sz="1200" dirty="0" smtClean="0"/>
              <a:t/>
            </a:r>
            <a:br>
              <a:rPr kumimoji="1" lang="en-US" altLang="ja-JP" sz="1200" dirty="0" smtClean="0"/>
            </a:br>
            <a:r>
              <a:rPr lang="ja-JP" altLang="en-US" sz="1200" dirty="0"/>
              <a:t>・</a:t>
            </a:r>
            <a:r>
              <a:rPr lang="ja-JP" altLang="en-US" sz="1200" dirty="0" smtClean="0"/>
              <a:t>全難所のクリア</a:t>
            </a:r>
            <a:endParaRPr lang="en-US" altLang="ja-JP" sz="1200" dirty="0"/>
          </a:p>
        </p:txBody>
      </p:sp>
      <p:sp>
        <p:nvSpPr>
          <p:cNvPr id="50" name="テキスト ボックス 49"/>
          <p:cNvSpPr txBox="1"/>
          <p:nvPr/>
        </p:nvSpPr>
        <p:spPr>
          <a:xfrm>
            <a:off x="680400" y="5988231"/>
            <a:ext cx="812794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5" name="角丸四角形吹き出し 54"/>
          <p:cNvSpPr/>
          <p:nvPr/>
        </p:nvSpPr>
        <p:spPr>
          <a:xfrm>
            <a:off x="804924" y="4224536"/>
            <a:ext cx="1542654" cy="864096"/>
          </a:xfrm>
          <a:prstGeom prst="wedgeRoundRectCallout">
            <a:avLst>
              <a:gd name="adj1" fmla="val 32302"/>
              <a:gd name="adj2" fmla="val 87132"/>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要求から導かれた要素技術</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en-US" altLang="ja-JP" sz="1200" dirty="0" smtClean="0">
                <a:latin typeface="メイリオ" pitchFamily="50" charset="-128"/>
                <a:ea typeface="メイリオ" pitchFamily="50" charset="-128"/>
                <a:cs typeface="メイリオ" pitchFamily="50" charset="-128"/>
              </a:rPr>
              <a:t>P.5</a:t>
            </a:r>
            <a:r>
              <a:rPr lang="ja-JP" altLang="en-US" sz="1200" dirty="0" smtClean="0">
                <a:latin typeface="メイリオ" pitchFamily="50" charset="-128"/>
                <a:ea typeface="メイリオ" pitchFamily="50" charset="-128"/>
                <a:cs typeface="メイリオ" pitchFamily="50" charset="-128"/>
              </a:rPr>
              <a:t>でいくつかの詳細について説明</a:t>
            </a:r>
            <a:r>
              <a:rPr lang="en-US" altLang="ja-JP" sz="1200" dirty="0" smtClean="0">
                <a:latin typeface="メイリオ" pitchFamily="50" charset="-128"/>
                <a:ea typeface="メイリオ" pitchFamily="50" charset="-128"/>
                <a:cs typeface="メイリオ" pitchFamily="50" charset="-128"/>
              </a:rPr>
              <a:t>.</a:t>
            </a:r>
            <a:endParaRPr lang="ja-JP" altLang="en-US" sz="1200" dirty="0">
              <a:latin typeface="メイリオ" pitchFamily="50" charset="-128"/>
              <a:ea typeface="メイリオ" pitchFamily="50" charset="-128"/>
              <a:cs typeface="メイリオ" pitchFamily="50" charset="-128"/>
            </a:endParaRPr>
          </a:p>
        </p:txBody>
      </p:sp>
      <p:sp>
        <p:nvSpPr>
          <p:cNvPr id="56" name="テキスト ボックス 55"/>
          <p:cNvSpPr txBox="1"/>
          <p:nvPr/>
        </p:nvSpPr>
        <p:spPr>
          <a:xfrm>
            <a:off x="680225" y="6388341"/>
            <a:ext cx="6903982"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要求の中からシステムの機能とされるものを</a:t>
            </a:r>
            <a:r>
              <a:rPr lang="ja-JP" altLang="en-US" sz="1200" dirty="0" smtClean="0">
                <a:latin typeface="メイリオ" pitchFamily="50" charset="-128"/>
                <a:ea typeface="メイリオ" pitchFamily="50" charset="-128"/>
                <a:cs typeface="メイリオ" pitchFamily="50" charset="-128"/>
              </a:rPr>
              <a:t>抽出した</a:t>
            </a:r>
            <a:endParaRPr lang="en-US" altLang="ja-JP" sz="1200" dirty="0" smtClean="0"/>
          </a:p>
        </p:txBody>
      </p:sp>
      <p:graphicFrame>
        <p:nvGraphicFramePr>
          <p:cNvPr id="57" name="表 56"/>
          <p:cNvGraphicFramePr>
            <a:graphicFrameLocks noGrp="1"/>
          </p:cNvGraphicFramePr>
          <p:nvPr>
            <p:extLst>
              <p:ext uri="{D42A27DB-BD31-4B8C-83A1-F6EECF244321}">
                <p14:modId xmlns:p14="http://schemas.microsoft.com/office/powerpoint/2010/main" val="160131573"/>
              </p:ext>
            </p:extLst>
          </p:nvPr>
        </p:nvGraphicFramePr>
        <p:xfrm>
          <a:off x="8935914" y="7172746"/>
          <a:ext cx="4520753" cy="2042327"/>
        </p:xfrm>
        <a:graphic>
          <a:graphicData uri="http://schemas.openxmlformats.org/drawingml/2006/table">
            <a:tbl>
              <a:tblPr firstRow="1" bandRow="1">
                <a:tableStyleId>{93296810-A885-4BE3-A3E7-6D5BEEA58F35}</a:tableStyleId>
              </a:tblPr>
              <a:tblGrid>
                <a:gridCol w="945026"/>
                <a:gridCol w="1224136"/>
                <a:gridCol w="1224136"/>
                <a:gridCol w="1127455"/>
              </a:tblGrid>
              <a:tr h="416488">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a:t>
                      </a:r>
                      <a:r>
                        <a:rPr kumimoji="1" lang="en-US" altLang="ja-JP" sz="1100" dirty="0" smtClean="0"/>
                        <a:t/>
                      </a:r>
                      <a:br>
                        <a:rPr kumimoji="1" lang="en-US" altLang="ja-JP" sz="1100" dirty="0" smtClean="0"/>
                      </a:br>
                      <a:r>
                        <a:rPr kumimoji="1" lang="ja-JP" altLang="en-US" sz="1100" dirty="0" smtClean="0"/>
                        <a:t>要素技術</a:t>
                      </a:r>
                      <a:endParaRPr kumimoji="1" lang="ja-JP" altLang="en-US" sz="1100" dirty="0"/>
                    </a:p>
                  </a:txBody>
                  <a:tcPr/>
                </a:tc>
              </a:tr>
              <a:tr h="426887">
                <a:tc>
                  <a:txBody>
                    <a:bodyPr/>
                    <a:lstStyle/>
                    <a:p>
                      <a:r>
                        <a:rPr kumimoji="1" lang="ja-JP" altLang="en-US" sz="1100" dirty="0" smtClean="0"/>
                        <a:t>高速走行</a:t>
                      </a:r>
                      <a:endParaRPr kumimoji="1" lang="ja-JP" altLang="en-US" sz="1100" dirty="0"/>
                    </a:p>
                  </a:txBody>
                  <a:tcPr/>
                </a:tc>
                <a:tc>
                  <a:txBody>
                    <a:bodyPr/>
                    <a:lstStyle/>
                    <a:p>
                      <a:r>
                        <a:rPr kumimoji="1" lang="ja-JP" altLang="en-US" sz="1100" dirty="0" smtClean="0"/>
                        <a:t>カーブを曲がり切れない</a:t>
                      </a:r>
                      <a:endParaRPr kumimoji="1" lang="en-US" altLang="ja-JP" sz="1100" dirty="0" smtClean="0"/>
                    </a:p>
                  </a:txBody>
                  <a:tcPr/>
                </a:tc>
                <a:tc>
                  <a:txBody>
                    <a:bodyPr/>
                    <a:lstStyle/>
                    <a:p>
                      <a:r>
                        <a:rPr kumimoji="1" lang="ja-JP" altLang="en-US" sz="1100" dirty="0" smtClean="0"/>
                        <a:t>モータ性能を</a:t>
                      </a:r>
                      <a:r>
                        <a:rPr kumimoji="1" lang="en-US" altLang="ja-JP" sz="1100" dirty="0" smtClean="0"/>
                        <a:t/>
                      </a:r>
                      <a:br>
                        <a:rPr kumimoji="1" lang="en-US" altLang="ja-JP" sz="1100" dirty="0" smtClean="0"/>
                      </a:br>
                      <a:r>
                        <a:rPr kumimoji="1" lang="ja-JP" altLang="en-US" sz="1100" dirty="0" smtClean="0"/>
                        <a:t>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421688">
                <a:tc>
                  <a:txBody>
                    <a:bodyPr/>
                    <a:lstStyle/>
                    <a:p>
                      <a:r>
                        <a:rPr kumimoji="1" lang="ja-JP" altLang="en-US" sz="1100" dirty="0" smtClean="0"/>
                        <a:t>急カーブを</a:t>
                      </a:r>
                      <a:r>
                        <a:rPr kumimoji="1" lang="en-US" altLang="ja-JP" sz="1100" dirty="0" smtClean="0"/>
                        <a:t/>
                      </a:r>
                      <a:br>
                        <a:rPr kumimoji="1" lang="en-US" altLang="ja-JP" sz="1100" dirty="0" smtClean="0"/>
                      </a:br>
                      <a:r>
                        <a:rPr kumimoji="1" lang="ja-JP" altLang="en-US" sz="1100" dirty="0" smtClean="0"/>
                        <a:t>曲がりきる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区間を</a:t>
                      </a:r>
                      <a:r>
                        <a:rPr kumimoji="1" lang="en-US" altLang="ja-JP" sz="1100" dirty="0" smtClean="0"/>
                        <a:t/>
                      </a:r>
                      <a:br>
                        <a:rPr kumimoji="1" lang="en-US" altLang="ja-JP" sz="1100" dirty="0" smtClean="0"/>
                      </a:br>
                      <a:r>
                        <a:rPr kumimoji="1" lang="ja-JP" altLang="en-US" sz="1100" dirty="0" smtClean="0"/>
                        <a:t>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679152">
                <a:tc>
                  <a:txBody>
                    <a:bodyPr/>
                    <a:lstStyle/>
                    <a:p>
                      <a:r>
                        <a:rPr kumimoji="1" lang="ja-JP" altLang="en-US" sz="1100" smtClean="0"/>
                        <a:t>走行体を</a:t>
                      </a:r>
                      <a:r>
                        <a:rPr kumimoji="1" lang="ja-JP" altLang="en-US" sz="1100" dirty="0" smtClean="0"/>
                        <a:t>安定して前後方向に傾ける</a:t>
                      </a:r>
                      <a:endParaRPr kumimoji="1" lang="ja-JP" altLang="en-US" sz="1100" dirty="0"/>
                    </a:p>
                  </a:txBody>
                  <a:tcPr/>
                </a:tc>
                <a:tc>
                  <a:txBody>
                    <a:bodyPr/>
                    <a:lstStyle/>
                    <a:p>
                      <a:r>
                        <a:rPr kumimoji="1" lang="ja-JP" altLang="en-US" sz="1100" dirty="0" smtClean="0"/>
                        <a:t>しっぽの</a:t>
                      </a:r>
                      <a:r>
                        <a:rPr kumimoji="1" lang="ja-JP" altLang="en-US" sz="1100" smtClean="0"/>
                        <a:t>制御が走行体の</a:t>
                      </a:r>
                      <a:r>
                        <a:rPr kumimoji="1" lang="ja-JP" altLang="en-US" sz="1100" dirty="0" smtClean="0"/>
                        <a:t>安定に悪影響を与える</a:t>
                      </a:r>
                      <a:endParaRPr kumimoji="1" lang="ja-JP" altLang="en-US" sz="1100" dirty="0"/>
                    </a:p>
                  </a:txBody>
                  <a:tcPr/>
                </a:tc>
                <a:tc>
                  <a:txBody>
                    <a:bodyPr/>
                    <a:lstStyle/>
                    <a:p>
                      <a:r>
                        <a:rPr kumimoji="1" lang="ja-JP" altLang="en-US" sz="1100" dirty="0" smtClean="0"/>
                        <a:t>適切な</a:t>
                      </a:r>
                      <a:r>
                        <a:rPr kumimoji="1" lang="en-US" altLang="ja-JP" sz="1100" dirty="0" smtClean="0"/>
                        <a:t/>
                      </a:r>
                      <a:br>
                        <a:rPr kumimoji="1" lang="en-US" altLang="ja-JP" sz="1100" dirty="0" smtClean="0"/>
                      </a:br>
                      <a:r>
                        <a:rPr kumimoji="1" lang="ja-JP" altLang="en-US" sz="1100" dirty="0" smtClean="0"/>
                        <a:t>しっぽ角度制御</a:t>
                      </a:r>
                      <a:endParaRPr kumimoji="1" lang="ja-JP" altLang="en-US" sz="1100" dirty="0"/>
                    </a:p>
                  </a:txBody>
                  <a:tcPr/>
                </a:tc>
                <a:tc>
                  <a:txBody>
                    <a:bodyPr/>
                    <a:lstStyle/>
                    <a:p>
                      <a:r>
                        <a:rPr kumimoji="1" lang="ja-JP" altLang="en-US" sz="1100" smtClean="0"/>
                        <a:t>走行体仰角</a:t>
                      </a:r>
                      <a:r>
                        <a:rPr kumimoji="1" lang="ja-JP" altLang="en-US" sz="1100" dirty="0" smtClean="0"/>
                        <a:t>制御</a:t>
                      </a:r>
                      <a:r>
                        <a:rPr kumimoji="1" lang="en-US" altLang="ja-JP" sz="1100" dirty="0" smtClean="0"/>
                        <a:t/>
                      </a:r>
                      <a:br>
                        <a:rPr kumimoji="1" lang="en-US" altLang="ja-JP" sz="1100" dirty="0" smtClean="0"/>
                      </a:br>
                      <a:r>
                        <a:rPr kumimoji="1" lang="ja-JP" altLang="en-US" sz="1100" dirty="0" smtClean="0"/>
                        <a:t>安定化</a:t>
                      </a:r>
                      <a:endParaRPr kumimoji="1" lang="ja-JP" altLang="en-US" sz="1100" dirty="0"/>
                    </a:p>
                  </a:txBody>
                  <a:tcPr/>
                </a:tc>
              </a:tr>
            </a:tbl>
          </a:graphicData>
        </a:graphic>
      </p:graphicFrame>
      <p:sp>
        <p:nvSpPr>
          <p:cNvPr id="58" name="テキスト ボックス 57"/>
          <p:cNvSpPr txBox="1"/>
          <p:nvPr/>
        </p:nvSpPr>
        <p:spPr>
          <a:xfrm>
            <a:off x="8808343" y="5988231"/>
            <a:ext cx="4775895"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60" name="テキスト ボックス 59"/>
          <p:cNvSpPr txBox="1"/>
          <p:nvPr/>
        </p:nvSpPr>
        <p:spPr>
          <a:xfrm>
            <a:off x="3191944" y="1201694"/>
            <a:ext cx="1039898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 name="正方形/長方形 3"/>
          <p:cNvSpPr/>
          <p:nvPr/>
        </p:nvSpPr>
        <p:spPr>
          <a:xfrm>
            <a:off x="3191946" y="1602630"/>
            <a:ext cx="6791325" cy="276999"/>
          </a:xfrm>
          <a:prstGeom prst="rect">
            <a:avLst/>
          </a:prstGeom>
        </p:spPr>
        <p:txBody>
          <a:bodyPr>
            <a:spAutoFit/>
          </a:bodyPr>
          <a:lstStyle/>
          <a:p>
            <a:r>
              <a:rPr lang="ja-JP" altLang="en-US" sz="1200" dirty="0" smtClean="0">
                <a:latin typeface="メイリオ" pitchFamily="50" charset="-128"/>
                <a:ea typeface="メイリオ" pitchFamily="50" charset="-128"/>
                <a:cs typeface="メイリオ" pitchFamily="50" charset="-128"/>
              </a:rPr>
              <a:t>目標</a:t>
            </a:r>
            <a:r>
              <a:rPr lang="ja-JP" altLang="en-US" sz="1200" dirty="0">
                <a:latin typeface="メイリオ" pitchFamily="50" charset="-128"/>
                <a:ea typeface="メイリオ" pitchFamily="50" charset="-128"/>
                <a:cs typeface="メイリオ" pitchFamily="50" charset="-128"/>
              </a:rPr>
              <a:t>を実現するため</a:t>
            </a:r>
            <a:r>
              <a:rPr lang="ja-JP" altLang="en-US" sz="1200" dirty="0" smtClean="0">
                <a:latin typeface="メイリオ" pitchFamily="50" charset="-128"/>
                <a:ea typeface="メイリオ" pitchFamily="50" charset="-128"/>
                <a:cs typeface="メイリオ" pitchFamily="50" charset="-128"/>
              </a:rPr>
              <a:t>にシステム</a:t>
            </a:r>
            <a:r>
              <a:rPr lang="ja-JP" altLang="en-US" sz="1200" dirty="0">
                <a:latin typeface="メイリオ" pitchFamily="50" charset="-128"/>
                <a:ea typeface="メイリオ" pitchFamily="50" charset="-128"/>
                <a:cs typeface="メイリオ" pitchFamily="50" charset="-128"/>
              </a:rPr>
              <a:t>に何が要求されるの</a:t>
            </a:r>
            <a:r>
              <a:rPr lang="ja-JP" altLang="en-US" sz="1200" dirty="0" smtClean="0">
                <a:latin typeface="メイリオ" pitchFamily="50" charset="-128"/>
                <a:ea typeface="メイリオ" pitchFamily="50" charset="-128"/>
                <a:cs typeface="メイリオ" pitchFamily="50" charset="-128"/>
              </a:rPr>
              <a:t>か，要求図を</a:t>
            </a:r>
            <a:r>
              <a:rPr lang="ja-JP" altLang="en-US" sz="1200" dirty="0">
                <a:latin typeface="メイリオ" pitchFamily="50" charset="-128"/>
                <a:ea typeface="メイリオ" pitchFamily="50" charset="-128"/>
                <a:cs typeface="メイリオ" pitchFamily="50" charset="-128"/>
              </a:rPr>
              <a:t>用いて分析．</a:t>
            </a:r>
          </a:p>
        </p:txBody>
      </p:sp>
      <p:sp>
        <p:nvSpPr>
          <p:cNvPr id="5" name="正方形/長方形 4"/>
          <p:cNvSpPr/>
          <p:nvPr/>
        </p:nvSpPr>
        <p:spPr>
          <a:xfrm>
            <a:off x="8808343" y="6383044"/>
            <a:ext cx="4782590" cy="461665"/>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要求図から非機能要件として安全性や，性能面で重要と考えられることを抽出</a:t>
            </a:r>
            <a:r>
              <a:rPr lang="ja-JP" altLang="en-US" sz="1200" dirty="0" smtClean="0">
                <a:latin typeface="メイリオ" pitchFamily="50" charset="-128"/>
                <a:ea typeface="メイリオ" pitchFamily="50" charset="-128"/>
                <a:cs typeface="メイリオ" pitchFamily="50" charset="-128"/>
              </a:rPr>
              <a:t>した．それ</a:t>
            </a:r>
            <a:r>
              <a:rPr lang="ja-JP" altLang="en-US" sz="1200" dirty="0">
                <a:latin typeface="メイリオ" pitchFamily="50" charset="-128"/>
                <a:ea typeface="メイリオ" pitchFamily="50" charset="-128"/>
                <a:cs typeface="メイリオ" pitchFamily="50" charset="-128"/>
              </a:rPr>
              <a:t>が満たされない時の問題点と対処を</a:t>
            </a:r>
            <a:r>
              <a:rPr lang="ja-JP" altLang="en-US" sz="1200" dirty="0" smtClean="0">
                <a:latin typeface="メイリオ" pitchFamily="50" charset="-128"/>
                <a:ea typeface="メイリオ" pitchFamily="50" charset="-128"/>
                <a:cs typeface="メイリオ" pitchFamily="50" charset="-128"/>
              </a:rPr>
              <a:t>分析．</a:t>
            </a:r>
            <a:endParaRPr lang="ja-JP" altLang="en-US" sz="1200" dirty="0">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881" y="7032850"/>
            <a:ext cx="4065042" cy="191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238" y="1922400"/>
            <a:ext cx="11247568" cy="400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83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3922" y="5498283"/>
            <a:ext cx="11746161" cy="3883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2" name="直線コネクタ 101"/>
          <p:cNvCxnSpPr/>
          <p:nvPr/>
        </p:nvCxnSpPr>
        <p:spPr>
          <a:xfrm flipH="1">
            <a:off x="8165321" y="1195200"/>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3"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grpSp>
        <p:nvGrpSpPr>
          <p:cNvPr id="145" name="グループ化 144"/>
          <p:cNvGrpSpPr/>
          <p:nvPr/>
        </p:nvGrpSpPr>
        <p:grpSpPr>
          <a:xfrm>
            <a:off x="5207944" y="3875869"/>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154" name="角丸四角形吹き出し 153"/>
          <p:cNvSpPr/>
          <p:nvPr/>
        </p:nvSpPr>
        <p:spPr>
          <a:xfrm>
            <a:off x="5717050" y="2873758"/>
            <a:ext cx="1752533" cy="572367"/>
          </a:xfrm>
          <a:prstGeom prst="wedgeRoundRectCallout">
            <a:avLst>
              <a:gd name="adj1" fmla="val -8393"/>
              <a:gd name="adj2" fmla="val 11537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a:solidFill>
                  <a:schemeClr val="tx1"/>
                </a:solidFill>
              </a:rPr>
              <a:t>破線で区切った区間それぞれ</a:t>
            </a:r>
            <a:r>
              <a:rPr lang="ja-JP" altLang="en-US" sz="900" dirty="0" smtClean="0">
                <a:solidFill>
                  <a:schemeClr val="tx1"/>
                </a:solidFill>
              </a:rPr>
              <a:t>に対応</a:t>
            </a:r>
            <a:r>
              <a:rPr lang="ja-JP" altLang="en-US" sz="900" dirty="0">
                <a:solidFill>
                  <a:schemeClr val="tx1"/>
                </a:solidFill>
              </a:rPr>
              <a:t>したパラメータと区間切替</a:t>
            </a:r>
            <a:r>
              <a:rPr lang="ja-JP" altLang="en-US" sz="900" dirty="0"/>
              <a:t>条件が</a:t>
            </a:r>
            <a:r>
              <a:rPr lang="ja-JP" altLang="en-US" sz="900" dirty="0" smtClean="0"/>
              <a:t>ある</a:t>
            </a:r>
            <a:endParaRPr lang="ja-JP" altLang="en-US" sz="900" dirty="0"/>
          </a:p>
        </p:txBody>
      </p:sp>
      <p:sp>
        <p:nvSpPr>
          <p:cNvPr id="96" name="テキスト ボックス 95"/>
          <p:cNvSpPr txBox="1"/>
          <p:nvPr/>
        </p:nvSpPr>
        <p:spPr>
          <a:xfrm>
            <a:off x="8165321" y="1586521"/>
            <a:ext cx="5418917" cy="1200329"/>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区間に応じた走行を実現するため，下図のパッケージ構成を考案</a:t>
            </a:r>
            <a:r>
              <a:rPr lang="ja-JP" altLang="en-US" sz="1200" dirty="0">
                <a:latin typeface="メイリオ" pitchFamily="50" charset="-128"/>
                <a:ea typeface="メイリオ" pitchFamily="50" charset="-128"/>
                <a:cs typeface="メイリオ" pitchFamily="50" charset="-128"/>
              </a:rPr>
              <a:t>した</a:t>
            </a:r>
            <a:r>
              <a:rPr lang="ja-JP" altLang="en-US" sz="1200" dirty="0" smtClean="0">
                <a:latin typeface="メイリオ" pitchFamily="50" charset="-128"/>
                <a:ea typeface="メイリオ" pitchFamily="50" charset="-128"/>
                <a:cs typeface="メイリオ" pitchFamily="50" charset="-128"/>
              </a:rPr>
              <a:t>．</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指令部を除く各パッケージは互いを知らず，与えられた責務を実行し続ける．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この構成により，開発者は区間の情報を設計することに専念でき，かつ，それらは他の</a:t>
            </a:r>
            <a:r>
              <a:rPr lang="ja-JP" altLang="en-US" sz="1200" dirty="0">
                <a:latin typeface="メイリオ" pitchFamily="50" charset="-128"/>
                <a:ea typeface="メイリオ" pitchFamily="50" charset="-128"/>
                <a:cs typeface="メイリオ" pitchFamily="50" charset="-128"/>
              </a:rPr>
              <a:t>要素</a:t>
            </a:r>
            <a:r>
              <a:rPr lang="ja-JP" altLang="en-US" sz="1200" dirty="0" smtClean="0">
                <a:latin typeface="メイリオ" pitchFamily="50" charset="-128"/>
                <a:ea typeface="メイリオ" pitchFamily="50" charset="-128"/>
                <a:cs typeface="メイリオ" pitchFamily="50" charset="-128"/>
              </a:rPr>
              <a:t>に影響を及ぼさないのでチームでの開発が</a:t>
            </a:r>
            <a:r>
              <a:rPr lang="ja-JP" altLang="en-US" sz="1200" dirty="0">
                <a:latin typeface="メイリオ" pitchFamily="50" charset="-128"/>
                <a:ea typeface="メイリオ" pitchFamily="50" charset="-128"/>
                <a:cs typeface="メイリオ" pitchFamily="50" charset="-128"/>
              </a:rPr>
              <a:t>容易</a:t>
            </a:r>
            <a:r>
              <a:rPr lang="ja-JP" altLang="en-US" sz="1200" dirty="0" smtClean="0">
                <a:latin typeface="メイリオ" pitchFamily="50" charset="-128"/>
                <a:ea typeface="メイリオ" pitchFamily="50" charset="-128"/>
                <a:cs typeface="メイリオ" pitchFamily="50" charset="-128"/>
              </a:rPr>
              <a:t>になった．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来年度以降についても，戦略部の区間情報のみを再構成する事で新規約に容易に対応することが可能</a:t>
            </a:r>
            <a:r>
              <a:rPr lang="ja-JP" altLang="en-US" sz="1200" dirty="0">
                <a:latin typeface="メイリオ" pitchFamily="50" charset="-128"/>
                <a:ea typeface="メイリオ" pitchFamily="50" charset="-128"/>
                <a:cs typeface="メイリオ" pitchFamily="50" charset="-128"/>
              </a:rPr>
              <a:t>である</a:t>
            </a:r>
            <a:r>
              <a:rPr lang="ja-JP" altLang="en-US" sz="1200" dirty="0" smtClean="0">
                <a:latin typeface="メイリオ" pitchFamily="50" charset="-128"/>
                <a:ea typeface="メイリオ" pitchFamily="50" charset="-128"/>
                <a:cs typeface="メイリオ" pitchFamily="50" charset="-128"/>
              </a:rPr>
              <a:t>．</a:t>
            </a:r>
            <a:endParaRPr lang="en-US" altLang="ja-JP" sz="1200" dirty="0" smtClean="0"/>
          </a:p>
        </p:txBody>
      </p:sp>
      <p:sp>
        <p:nvSpPr>
          <p:cNvPr id="103" name="テキスト ボックス 102"/>
          <p:cNvSpPr txBox="1"/>
          <p:nvPr/>
        </p:nvSpPr>
        <p:spPr>
          <a:xfrm>
            <a:off x="674050" y="1592102"/>
            <a:ext cx="7491270" cy="1015663"/>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コースは，細かく分割された</a:t>
            </a:r>
            <a:r>
              <a:rPr lang="ja-JP" altLang="en-US" sz="1200" u="sng" dirty="0" smtClean="0">
                <a:latin typeface="メイリオ" pitchFamily="50" charset="-128"/>
                <a:ea typeface="メイリオ" pitchFamily="50" charset="-128"/>
                <a:cs typeface="メイリオ" pitchFamily="50" charset="-128"/>
              </a:rPr>
              <a:t>区間の連続</a:t>
            </a:r>
            <a:r>
              <a:rPr lang="ja-JP" altLang="en-US" sz="1200" dirty="0" smtClean="0">
                <a:latin typeface="メイリオ" pitchFamily="50" charset="-128"/>
                <a:ea typeface="メイリオ" pitchFamily="50" charset="-128"/>
                <a:cs typeface="メイリオ" pitchFamily="50" charset="-128"/>
              </a:rPr>
              <a:t>によって構成されるものと分析した．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区間ごとに最適な前進量などの目標駆動</a:t>
            </a:r>
            <a:r>
              <a:rPr lang="ja-JP" altLang="en-US" sz="1200" u="sng" dirty="0" smtClean="0">
                <a:latin typeface="メイリオ" pitchFamily="50" charset="-128"/>
                <a:ea typeface="メイリオ" pitchFamily="50" charset="-128"/>
                <a:cs typeface="メイリオ" pitchFamily="50" charset="-128"/>
              </a:rPr>
              <a:t>パラメータ</a:t>
            </a:r>
            <a:r>
              <a:rPr lang="ja-JP" altLang="en-US" sz="1200" dirty="0" smtClean="0">
                <a:latin typeface="メイリオ" pitchFamily="50" charset="-128"/>
                <a:ea typeface="メイリオ" pitchFamily="50" charset="-128"/>
                <a:cs typeface="メイリオ" pitchFamily="50" charset="-128"/>
              </a:rPr>
              <a:t>と</a:t>
            </a:r>
            <a:r>
              <a:rPr lang="ja-JP" altLang="en-US" sz="1200" u="sng" dirty="0" smtClean="0">
                <a:latin typeface="メイリオ" pitchFamily="50" charset="-128"/>
                <a:ea typeface="メイリオ" pitchFamily="50" charset="-128"/>
                <a:cs typeface="メイリオ" pitchFamily="50" charset="-128"/>
              </a:rPr>
              <a:t>区間の切替条件</a:t>
            </a:r>
            <a:r>
              <a:rPr lang="ja-JP" altLang="en-US" sz="1200" dirty="0">
                <a:latin typeface="メイリオ" pitchFamily="50" charset="-128"/>
                <a:ea typeface="メイリオ" pitchFamily="50" charset="-128"/>
                <a:cs typeface="メイリオ" pitchFamily="50" charset="-128"/>
              </a:rPr>
              <a:t>がある</a:t>
            </a:r>
            <a:r>
              <a:rPr lang="ja-JP" altLang="en-US" sz="1200" dirty="0" smtClean="0">
                <a:latin typeface="メイリオ" pitchFamily="50" charset="-128"/>
                <a:ea typeface="メイリオ" pitchFamily="50" charset="-128"/>
                <a:cs typeface="メイリオ" pitchFamily="50" charset="-128"/>
              </a:rPr>
              <a:t>．走行体は区間が切り替わるまでの間同一のパラメータを用いてを走行する</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ja-JP" altLang="en-US" sz="1200" dirty="0" smtClean="0"/>
              <a:t>難所</a:t>
            </a:r>
            <a:r>
              <a:rPr lang="ja-JP" altLang="en-US" sz="1200" dirty="0"/>
              <a:t>エリアで</a:t>
            </a:r>
            <a:r>
              <a:rPr lang="ja-JP" altLang="en-US" sz="1200" dirty="0" smtClean="0"/>
              <a:t>は図示されているより詳細な区間</a:t>
            </a:r>
            <a:r>
              <a:rPr lang="ja-JP" altLang="en-US" sz="1200" dirty="0"/>
              <a:t>が</a:t>
            </a:r>
            <a:r>
              <a:rPr lang="ja-JP" altLang="en-US" sz="1200" dirty="0" smtClean="0"/>
              <a:t>存在する．（例：階段</a:t>
            </a:r>
            <a:r>
              <a:rPr lang="ja-JP" altLang="en-US" sz="1200" dirty="0"/>
              <a:t>エリアでの区間</a:t>
            </a:r>
            <a:r>
              <a:rPr lang="ja-JP" altLang="en-US" sz="1200" dirty="0" smtClean="0"/>
              <a:t>分割）</a:t>
            </a:r>
            <a:r>
              <a:rPr lang="en-US" altLang="ja-JP" sz="1200" dirty="0" smtClean="0"/>
              <a:t/>
            </a:r>
            <a:br>
              <a:rPr lang="en-US" altLang="ja-JP" sz="1200" dirty="0" smtClean="0"/>
            </a:br>
            <a:r>
              <a:rPr lang="ja-JP" altLang="en-US" sz="1200" dirty="0" smtClean="0"/>
              <a:t>→それぞれ</a:t>
            </a:r>
            <a:r>
              <a:rPr lang="ja-JP" altLang="en-US" sz="1200" dirty="0"/>
              <a:t>の区間での動作は</a:t>
            </a:r>
            <a:r>
              <a:rPr lang="en-US" altLang="ja-JP" sz="1200" dirty="0" smtClean="0"/>
              <a:t>P4.</a:t>
            </a:r>
            <a:r>
              <a:rPr lang="ja-JP" altLang="en-US" sz="1200" dirty="0" smtClean="0"/>
              <a:t>走行</a:t>
            </a:r>
            <a:r>
              <a:rPr lang="ja-JP" altLang="en-US" sz="1200" dirty="0"/>
              <a:t>戦略</a:t>
            </a:r>
            <a:r>
              <a:rPr lang="ja-JP" altLang="en-US" sz="1200" dirty="0" smtClean="0"/>
              <a:t>参照．</a:t>
            </a:r>
            <a:endParaRPr lang="ja-JP" altLang="en-US" sz="1200" dirty="0"/>
          </a:p>
        </p:txBody>
      </p:sp>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0751" y="2893048"/>
            <a:ext cx="2479802" cy="157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165322"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r>
              <a:rPr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800600"/>
            <a:ext cx="12910920"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1" y="1195200"/>
            <a:ext cx="7484921"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97" name="角丸四角形吹き出し 96"/>
          <p:cNvSpPr/>
          <p:nvPr/>
        </p:nvSpPr>
        <p:spPr>
          <a:xfrm>
            <a:off x="8664327" y="5232648"/>
            <a:ext cx="1368152" cy="50467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走行モードは</a:t>
            </a:r>
            <a:r>
              <a:rPr lang="en-US" altLang="ja-JP" sz="900" dirty="0" smtClean="0"/>
              <a:t/>
            </a:r>
            <a:br>
              <a:rPr lang="en-US" altLang="ja-JP" sz="900" dirty="0" smtClean="0"/>
            </a:br>
            <a:r>
              <a:rPr lang="ja-JP" altLang="en-US" sz="900" dirty="0" smtClean="0"/>
              <a:t>倒立走行・尻尾走行かを表す</a:t>
            </a:r>
            <a:endParaRPr lang="ja-JP" altLang="en-US" sz="900" dirty="0"/>
          </a:p>
        </p:txBody>
      </p:sp>
      <p:cxnSp>
        <p:nvCxnSpPr>
          <p:cNvPr id="7" name="直線コネクタ 6"/>
          <p:cNvCxnSpPr>
            <a:stCxn id="97" idx="4"/>
          </p:cNvCxnSpPr>
          <p:nvPr/>
        </p:nvCxnSpPr>
        <p:spPr>
          <a:xfrm flipH="1">
            <a:off x="8412481" y="5730380"/>
            <a:ext cx="679395" cy="2171184"/>
          </a:xfrm>
          <a:prstGeom prst="line">
            <a:avLst/>
          </a:prstGeom>
          <a:solidFill>
            <a:srgbClr val="FFFFCC"/>
          </a:solid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9" name="角丸四角形吹き出し 188"/>
          <p:cNvSpPr/>
          <p:nvPr/>
        </p:nvSpPr>
        <p:spPr>
          <a:xfrm>
            <a:off x="9958110" y="8905056"/>
            <a:ext cx="1154490" cy="5672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曲率を用いた旋回量算出を行う．詳しくｐ５要素技術にて</a:t>
            </a:r>
            <a:endParaRPr lang="ja-JP" altLang="en-US" sz="900" dirty="0"/>
          </a:p>
        </p:txBody>
      </p:sp>
      <p:sp>
        <p:nvSpPr>
          <p:cNvPr id="191" name="角丸四角形吹き出し 190"/>
          <p:cNvSpPr/>
          <p:nvPr/>
        </p:nvSpPr>
        <p:spPr>
          <a:xfrm>
            <a:off x="9204388" y="5808712"/>
            <a:ext cx="2026457" cy="5513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目標</a:t>
            </a:r>
            <a:r>
              <a:rPr lang="ja-JP" altLang="en-US" sz="900" dirty="0"/>
              <a:t>駆動パラメータの設定は区間が切り替わった時のみに</a:t>
            </a:r>
            <a:r>
              <a:rPr lang="ja-JP" altLang="en-US" sz="900" dirty="0" smtClean="0"/>
              <a:t>行われる．</a:t>
            </a:r>
            <a:r>
              <a:rPr lang="en-US" altLang="ja-JP" sz="900" dirty="0" smtClean="0"/>
              <a:t/>
            </a:r>
            <a:br>
              <a:rPr lang="en-US" altLang="ja-JP" sz="900" dirty="0" smtClean="0"/>
            </a:br>
            <a:r>
              <a:rPr lang="en-US" altLang="ja-JP" sz="900" dirty="0" smtClean="0"/>
              <a:t>P</a:t>
            </a:r>
            <a:r>
              <a:rPr lang="ja-JP" altLang="en-US" sz="900" dirty="0"/>
              <a:t>３</a:t>
            </a:r>
            <a:r>
              <a:rPr lang="en-US" altLang="ja-JP" sz="900" dirty="0" smtClean="0"/>
              <a:t>.</a:t>
            </a:r>
            <a:r>
              <a:rPr lang="ja-JP" altLang="en-US" sz="900" dirty="0" smtClean="0"/>
              <a:t>振る舞い参照</a:t>
            </a:r>
            <a:endParaRPr lang="ja-JP" altLang="en-US" sz="900" dirty="0"/>
          </a:p>
        </p:txBody>
      </p:sp>
      <p:cxnSp>
        <p:nvCxnSpPr>
          <p:cNvPr id="192" name="直線コネクタ 191"/>
          <p:cNvCxnSpPr>
            <a:stCxn id="191" idx="4"/>
          </p:cNvCxnSpPr>
          <p:nvPr/>
        </p:nvCxnSpPr>
        <p:spPr>
          <a:xfrm flipH="1">
            <a:off x="9204387" y="6352440"/>
            <a:ext cx="633268" cy="82442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10248504" y="5326125"/>
            <a:ext cx="3275761" cy="2498813"/>
            <a:chOff x="5423967" y="7094396"/>
            <a:chExt cx="3275761" cy="2733221"/>
          </a:xfrm>
          <a:solidFill>
            <a:srgbClr val="FFFFCC"/>
          </a:solidFill>
        </p:grpSpPr>
        <p:sp>
          <p:nvSpPr>
            <p:cNvPr id="195" name="角丸四角形吹き出し 194"/>
            <p:cNvSpPr/>
            <p:nvPr/>
          </p:nvSpPr>
          <p:spPr>
            <a:xfrm>
              <a:off x="6462528" y="7094396"/>
              <a:ext cx="2237200" cy="1086535"/>
            </a:xfrm>
            <a:prstGeom prst="wedgeRoundRectCallout">
              <a:avLst>
                <a:gd name="adj1" fmla="val -18750"/>
                <a:gd name="adj2" fmla="val 48624"/>
                <a:gd name="adj3" fmla="val 16667"/>
              </a:avLst>
            </a:prstGeom>
            <a:grp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車輪モータ制御クラスは目標制</a:t>
              </a:r>
              <a:r>
                <a:rPr lang="ja-JP" altLang="en-US" sz="900" dirty="0"/>
                <a:t>御</a:t>
              </a:r>
              <a:r>
                <a:rPr lang="ja-JP" altLang="en-US" sz="900" dirty="0" smtClean="0"/>
                <a:t>方式（輝度値</a:t>
              </a:r>
              <a:r>
                <a:rPr lang="en-US" altLang="ja-JP" sz="900" dirty="0" smtClean="0"/>
                <a:t>PID</a:t>
              </a:r>
              <a:r>
                <a:rPr lang="ja-JP" altLang="en-US" sz="900" dirty="0" smtClean="0"/>
                <a:t>制御のみ，もしくは輝度値</a:t>
              </a:r>
              <a:r>
                <a:rPr lang="ja-JP" altLang="en-US" sz="900" dirty="0"/>
                <a:t>＋</a:t>
              </a:r>
              <a:r>
                <a:rPr lang="ja-JP" altLang="en-US" sz="900" dirty="0" smtClean="0"/>
                <a:t>曲率</a:t>
              </a:r>
              <a:r>
                <a:rPr lang="en-US" altLang="ja-JP" sz="900" dirty="0" smtClean="0"/>
                <a:t>PID</a:t>
              </a:r>
              <a:r>
                <a:rPr lang="ja-JP" altLang="en-US" sz="900" dirty="0" smtClean="0"/>
                <a:t>）にもとづいて旋回量を算出する．同時に高速走行における旋回量の確保も行なっている．</a:t>
              </a:r>
              <a:r>
                <a:rPr lang="en-US" altLang="ja-JP" sz="900" dirty="0" smtClean="0"/>
                <a:t/>
              </a:r>
              <a:br>
                <a:rPr lang="en-US" altLang="ja-JP" sz="900" dirty="0" smtClean="0"/>
              </a:br>
              <a:r>
                <a:rPr lang="ja-JP" altLang="en-US" sz="900" dirty="0" smtClean="0"/>
                <a:t>詳細</a:t>
              </a:r>
              <a:r>
                <a:rPr lang="ja-JP" altLang="en-US" sz="900" dirty="0"/>
                <a:t>は</a:t>
              </a:r>
              <a:r>
                <a:rPr lang="en-US" altLang="ja-JP" sz="900" dirty="0"/>
                <a:t>P5</a:t>
              </a:r>
              <a:r>
                <a:rPr lang="ja-JP" altLang="en-US" sz="900" dirty="0"/>
                <a:t>要素技術を参照</a:t>
              </a:r>
            </a:p>
          </p:txBody>
        </p:sp>
        <p:cxnSp>
          <p:nvCxnSpPr>
            <p:cNvPr id="196" name="直線コネクタ 195"/>
            <p:cNvCxnSpPr/>
            <p:nvPr/>
          </p:nvCxnSpPr>
          <p:spPr>
            <a:xfrm flipH="1">
              <a:off x="5423967" y="8180931"/>
              <a:ext cx="1584176" cy="1646686"/>
            </a:xfrm>
            <a:prstGeom prst="line">
              <a:avLst/>
            </a:prstGeom>
            <a:grp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7" name="角丸四角形吹き出し 196"/>
          <p:cNvSpPr/>
          <p:nvPr/>
        </p:nvSpPr>
        <p:spPr>
          <a:xfrm>
            <a:off x="798711" y="5448672"/>
            <a:ext cx="2190312" cy="86392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通知器は設定</a:t>
            </a:r>
            <a:r>
              <a:rPr lang="ja-JP" altLang="en-US" sz="900" dirty="0"/>
              <a:t>された区間切替条件を元</a:t>
            </a:r>
            <a:r>
              <a:rPr lang="ja-JP" altLang="en-US" sz="900" dirty="0" smtClean="0"/>
              <a:t>に，区間</a:t>
            </a:r>
            <a:r>
              <a:rPr lang="ja-JP" altLang="en-US" sz="900" dirty="0"/>
              <a:t>の切替を判断し通知</a:t>
            </a:r>
            <a:r>
              <a:rPr lang="ja-JP" altLang="en-US" sz="900" dirty="0" smtClean="0"/>
              <a:t>する．</a:t>
            </a:r>
            <a:r>
              <a:rPr lang="en-US" altLang="ja-JP" sz="900" dirty="0" smtClean="0"/>
              <a:t/>
            </a:r>
            <a:br>
              <a:rPr lang="en-US" altLang="ja-JP" sz="900" dirty="0" smtClean="0"/>
            </a:br>
            <a:r>
              <a:rPr lang="ja-JP" altLang="en-US" sz="900" dirty="0" smtClean="0"/>
              <a:t>青色のクラスで示された，各検出器に周期的に検知</a:t>
            </a:r>
            <a:r>
              <a:rPr lang="ja-JP" altLang="en-US" sz="900" dirty="0"/>
              <a:t>したか確認</a:t>
            </a:r>
            <a:r>
              <a:rPr lang="ja-JP" altLang="en-US" sz="900" dirty="0" smtClean="0"/>
              <a:t>する．</a:t>
            </a:r>
            <a:endParaRPr lang="ja-JP" altLang="en-US" sz="900" dirty="0"/>
          </a:p>
        </p:txBody>
      </p:sp>
      <p:cxnSp>
        <p:nvCxnSpPr>
          <p:cNvPr id="199" name="直線コネクタ 198"/>
          <p:cNvCxnSpPr>
            <a:stCxn id="197" idx="2"/>
          </p:cNvCxnSpPr>
          <p:nvPr/>
        </p:nvCxnSpPr>
        <p:spPr>
          <a:xfrm>
            <a:off x="1893868" y="6312598"/>
            <a:ext cx="932541" cy="1035898"/>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3" name="角丸四角形吹き出し 152"/>
          <p:cNvSpPr/>
          <p:nvPr/>
        </p:nvSpPr>
        <p:spPr>
          <a:xfrm>
            <a:off x="3101829" y="5354325"/>
            <a:ext cx="1748205" cy="842950"/>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ライン復帰のような複雑な動作も，パラメータと区間の切替条件を持たせることにより実現可能</a:t>
            </a:r>
            <a:r>
              <a:rPr lang="en-US" altLang="ja-JP" sz="900" dirty="0" smtClean="0"/>
              <a:t/>
            </a:r>
            <a:br>
              <a:rPr lang="en-US" altLang="ja-JP" sz="900" dirty="0" smtClean="0"/>
            </a:br>
            <a:r>
              <a:rPr lang="ja-JP" altLang="en-US" sz="900" dirty="0"/>
              <a:t>詳細</a:t>
            </a:r>
            <a:r>
              <a:rPr lang="ja-JP" altLang="en-US" sz="900" dirty="0" smtClean="0"/>
              <a:t>は</a:t>
            </a:r>
            <a:r>
              <a:rPr lang="en-US" altLang="ja-JP" sz="900" dirty="0" smtClean="0"/>
              <a:t>P.5</a:t>
            </a:r>
            <a:r>
              <a:rPr lang="ja-JP" altLang="en-US" sz="900" dirty="0" smtClean="0"/>
              <a:t>要素技術</a:t>
            </a:r>
            <a:r>
              <a:rPr lang="ja-JP" altLang="en-US" sz="900" dirty="0"/>
              <a:t>参照</a:t>
            </a:r>
          </a:p>
        </p:txBody>
      </p:sp>
      <p:cxnSp>
        <p:nvCxnSpPr>
          <p:cNvPr id="190" name="直線コネクタ 189"/>
          <p:cNvCxnSpPr>
            <a:stCxn id="153" idx="2"/>
          </p:cNvCxnSpPr>
          <p:nvPr/>
        </p:nvCxnSpPr>
        <p:spPr>
          <a:xfrm>
            <a:off x="3975932" y="6197277"/>
            <a:ext cx="2168116" cy="1483645"/>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25" name="表 24"/>
          <p:cNvGraphicFramePr>
            <a:graphicFrameLocks noGrp="1"/>
          </p:cNvGraphicFramePr>
          <p:nvPr>
            <p:extLst>
              <p:ext uri="{D42A27DB-BD31-4B8C-83A1-F6EECF244321}">
                <p14:modId xmlns:p14="http://schemas.microsoft.com/office/powerpoint/2010/main" val="3883724107"/>
              </p:ext>
            </p:extLst>
          </p:nvPr>
        </p:nvGraphicFramePr>
        <p:xfrm>
          <a:off x="10680552" y="2840846"/>
          <a:ext cx="2796863" cy="1815738"/>
        </p:xfrm>
        <a:graphic>
          <a:graphicData uri="http://schemas.openxmlformats.org/drawingml/2006/table">
            <a:tbl>
              <a:tblPr bandCol="1">
                <a:tableStyleId>{93296810-A885-4BE3-A3E7-6D5BEEA58F35}</a:tableStyleId>
              </a:tblPr>
              <a:tblGrid>
                <a:gridCol w="720080"/>
                <a:gridCol w="2076783"/>
              </a:tblGrid>
              <a:tr h="444138">
                <a:tc>
                  <a:txBody>
                    <a:bodyPr/>
                    <a:lstStyle/>
                    <a:p>
                      <a:pPr algn="ctr"/>
                      <a:r>
                        <a:rPr kumimoji="1" lang="ja-JP" altLang="en-US" sz="1200" dirty="0" smtClean="0"/>
                        <a:t>指令部</a:t>
                      </a:r>
                      <a:endParaRPr kumimoji="1" lang="ja-JP" altLang="en-US" sz="1200" dirty="0"/>
                    </a:p>
                  </a:txBody>
                  <a:tcPr anchor="ctr">
                    <a:solidFill>
                      <a:schemeClr val="accent2">
                        <a:lumMod val="40000"/>
                        <a:lumOff val="60000"/>
                      </a:schemeClr>
                    </a:solidFill>
                  </a:tcPr>
                </a:tc>
                <a:tc>
                  <a:txBody>
                    <a:bodyPr/>
                    <a:lstStyle/>
                    <a:p>
                      <a:r>
                        <a:rPr kumimoji="1" lang="ja-JP" altLang="en-US" sz="900" smtClean="0"/>
                        <a:t>戦略部，検出部の情報をもとに区間切替を行う．</a:t>
                      </a:r>
                      <a:endParaRPr kumimoji="1" lang="ja-JP" altLang="en-US" sz="900"/>
                    </a:p>
                  </a:txBody>
                  <a:tcPr>
                    <a:solidFill>
                      <a:schemeClr val="accent2">
                        <a:lumMod val="20000"/>
                        <a:lumOff val="80000"/>
                      </a:schemeClr>
                    </a:solidFill>
                  </a:tcPr>
                </a:tc>
              </a:tr>
              <a:tr h="324302">
                <a:tc>
                  <a:txBody>
                    <a:bodyPr/>
                    <a:lstStyle/>
                    <a:p>
                      <a:pPr algn="ctr"/>
                      <a:r>
                        <a:rPr kumimoji="1" lang="ja-JP" altLang="en-US" sz="1200" dirty="0" smtClean="0"/>
                        <a:t>検出部</a:t>
                      </a:r>
                      <a:endParaRPr kumimoji="1" lang="ja-JP" altLang="en-US" sz="1200" dirty="0"/>
                    </a:p>
                  </a:txBody>
                  <a:tcPr anchor="ctr">
                    <a:solidFill>
                      <a:schemeClr val="accent1">
                        <a:lumMod val="40000"/>
                        <a:lumOff val="60000"/>
                      </a:schemeClr>
                    </a:solidFill>
                  </a:tcPr>
                </a:tc>
                <a:tc>
                  <a:txBody>
                    <a:bodyPr/>
                    <a:lstStyle/>
                    <a:p>
                      <a:r>
                        <a:rPr kumimoji="1" lang="ja-JP" altLang="en-US" sz="900" dirty="0" smtClean="0"/>
                        <a:t>センサ類の入力から区間の切替を検出し，指令部に通知する．</a:t>
                      </a:r>
                      <a:endParaRPr kumimoji="1" lang="ja-JP" altLang="en-US" sz="900" dirty="0"/>
                    </a:p>
                  </a:txBody>
                  <a:tcPr>
                    <a:solidFill>
                      <a:schemeClr val="accent1">
                        <a:lumMod val="20000"/>
                        <a:lumOff val="80000"/>
                      </a:schemeClr>
                    </a:solidFill>
                  </a:tcPr>
                </a:tc>
              </a:tr>
              <a:tr h="444138">
                <a:tc>
                  <a:txBody>
                    <a:bodyPr/>
                    <a:lstStyle/>
                    <a:p>
                      <a:pPr algn="ctr"/>
                      <a:r>
                        <a:rPr kumimoji="1" lang="ja-JP" altLang="en-US" sz="1200" dirty="0" smtClean="0"/>
                        <a:t>戦略部</a:t>
                      </a:r>
                      <a:endParaRPr kumimoji="1" lang="ja-JP" altLang="en-US" sz="1200" dirty="0"/>
                    </a:p>
                  </a:txBody>
                  <a:tcPr anchor="ctr">
                    <a:solidFill>
                      <a:schemeClr val="accent3">
                        <a:lumMod val="40000"/>
                        <a:lumOff val="60000"/>
                      </a:schemeClr>
                    </a:solidFill>
                  </a:tcPr>
                </a:tc>
                <a:tc>
                  <a:txBody>
                    <a:bodyPr/>
                    <a:lstStyle/>
                    <a:p>
                      <a:r>
                        <a:rPr kumimoji="1" lang="ja-JP" altLang="en-US" sz="900" dirty="0" smtClean="0"/>
                        <a:t>区間走行に必要なパラメータや，</a:t>
                      </a:r>
                      <a:r>
                        <a:rPr kumimoji="1" lang="en-US" altLang="ja-JP" sz="900" dirty="0" smtClean="0"/>
                        <a:t/>
                      </a:r>
                      <a:br>
                        <a:rPr kumimoji="1" lang="en-US" altLang="ja-JP" sz="900" dirty="0" smtClean="0"/>
                      </a:br>
                      <a:r>
                        <a:rPr kumimoji="1" lang="ja-JP" altLang="en-US" sz="900" dirty="0" smtClean="0"/>
                        <a:t>次区間への切替条件などの</a:t>
                      </a:r>
                      <a:r>
                        <a:rPr kumimoji="1" lang="ja-JP" altLang="en-US" sz="900" u="sng" dirty="0" smtClean="0"/>
                        <a:t>区間情報</a:t>
                      </a:r>
                      <a:r>
                        <a:rPr kumimoji="1" lang="ja-JP" altLang="en-US" sz="900" dirty="0" smtClean="0"/>
                        <a:t>を保持する．</a:t>
                      </a:r>
                      <a:endParaRPr kumimoji="1" lang="ja-JP" altLang="en-US" sz="900" dirty="0"/>
                    </a:p>
                  </a:txBody>
                  <a:tcPr>
                    <a:solidFill>
                      <a:schemeClr val="accent3">
                        <a:lumMod val="20000"/>
                        <a:lumOff val="80000"/>
                      </a:schemeClr>
                    </a:solidFill>
                  </a:tcPr>
                </a:tc>
              </a:tr>
              <a:tr h="444138">
                <a:tc>
                  <a:txBody>
                    <a:bodyPr/>
                    <a:lstStyle/>
                    <a:p>
                      <a:pPr algn="ctr"/>
                      <a:r>
                        <a:rPr kumimoji="1" lang="ja-JP" altLang="en-US" sz="1200" dirty="0" smtClean="0"/>
                        <a:t>駆動部</a:t>
                      </a:r>
                      <a:endParaRPr kumimoji="1" lang="ja-JP" altLang="en-US" sz="1200" dirty="0"/>
                    </a:p>
                  </a:txBody>
                  <a:tcPr anchor="ctr">
                    <a:solidFill>
                      <a:schemeClr val="accent5">
                        <a:lumMod val="40000"/>
                        <a:lumOff val="60000"/>
                      </a:schemeClr>
                    </a:solidFill>
                  </a:tcPr>
                </a:tc>
                <a:tc>
                  <a:txBody>
                    <a:bodyPr/>
                    <a:lstStyle/>
                    <a:p>
                      <a:r>
                        <a:rPr kumimoji="1" lang="ja-JP" altLang="en-US" sz="900" dirty="0" smtClean="0"/>
                        <a:t>モータ制御に必要な演算処理を行い，車輪としっぽを駆動する．必要なパラメータは指令部より受け取る．</a:t>
                      </a:r>
                      <a:endParaRPr kumimoji="1" lang="ja-JP" altLang="en-US" sz="900" dirty="0"/>
                    </a:p>
                  </a:txBody>
                  <a:tcPr>
                    <a:solidFill>
                      <a:schemeClr val="accent5">
                        <a:lumMod val="20000"/>
                        <a:lumOff val="80000"/>
                      </a:schemeClr>
                    </a:solidFill>
                  </a:tcPr>
                </a:tc>
              </a:tr>
            </a:tbl>
          </a:graphicData>
        </a:graphic>
      </p:graphicFrame>
      <p:grpSp>
        <p:nvGrpSpPr>
          <p:cNvPr id="193" name="グループ化 192"/>
          <p:cNvGrpSpPr/>
          <p:nvPr/>
        </p:nvGrpSpPr>
        <p:grpSpPr>
          <a:xfrm>
            <a:off x="711885" y="2578327"/>
            <a:ext cx="4315807" cy="2142834"/>
            <a:chOff x="939358" y="6268139"/>
            <a:chExt cx="4309544" cy="3021356"/>
          </a:xfrm>
        </p:grpSpPr>
        <p:grpSp>
          <p:nvGrpSpPr>
            <p:cNvPr id="198" name="グループ化 197"/>
            <p:cNvGrpSpPr/>
            <p:nvPr/>
          </p:nvGrpSpPr>
          <p:grpSpPr>
            <a:xfrm>
              <a:off x="939358" y="6268139"/>
              <a:ext cx="4309544" cy="3021356"/>
              <a:chOff x="4856321" y="5032323"/>
              <a:chExt cx="4309544" cy="3021356"/>
            </a:xfrm>
          </p:grpSpPr>
          <p:pic>
            <p:nvPicPr>
              <p:cNvPr id="23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18" t="530" r="1096" b="1"/>
              <a:stretch/>
            </p:blipFill>
            <p:spPr bwMode="auto">
              <a:xfrm>
                <a:off x="4856321" y="5105687"/>
                <a:ext cx="4309544" cy="2947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 name="フリーフォーム 232"/>
              <p:cNvSpPr/>
              <p:nvPr/>
            </p:nvSpPr>
            <p:spPr>
              <a:xfrm>
                <a:off x="5127625" y="5321300"/>
                <a:ext cx="3965525"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4" name="テキスト ボックス 233"/>
              <p:cNvSpPr txBox="1"/>
              <p:nvPr/>
            </p:nvSpPr>
            <p:spPr>
              <a:xfrm>
                <a:off x="7068647" y="5111455"/>
                <a:ext cx="432048" cy="520751"/>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235" name="テキスト ボックス 234"/>
              <p:cNvSpPr txBox="1"/>
              <p:nvPr/>
            </p:nvSpPr>
            <p:spPr>
              <a:xfrm>
                <a:off x="6544816" y="5111854"/>
                <a:ext cx="432048" cy="520751"/>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236" name="テキスト ボックス 235"/>
              <p:cNvSpPr txBox="1"/>
              <p:nvPr/>
            </p:nvSpPr>
            <p:spPr>
              <a:xfrm>
                <a:off x="4929361" y="6240760"/>
                <a:ext cx="432048" cy="520751"/>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237" name="テキスト ボックス 236"/>
              <p:cNvSpPr txBox="1"/>
              <p:nvPr/>
            </p:nvSpPr>
            <p:spPr>
              <a:xfrm>
                <a:off x="6400800" y="7392888"/>
                <a:ext cx="432048" cy="520751"/>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238" name="テキスト ボックス 237"/>
              <p:cNvSpPr txBox="1"/>
              <p:nvPr/>
            </p:nvSpPr>
            <p:spPr>
              <a:xfrm>
                <a:off x="5538135" y="6600800"/>
                <a:ext cx="432048" cy="520751"/>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239" name="テキスト ボックス 238"/>
              <p:cNvSpPr txBox="1"/>
              <p:nvPr/>
            </p:nvSpPr>
            <p:spPr>
              <a:xfrm>
                <a:off x="5401593" y="7464896"/>
                <a:ext cx="432048" cy="520751"/>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240" name="テキスト ボックス 239"/>
              <p:cNvSpPr txBox="1"/>
              <p:nvPr/>
            </p:nvSpPr>
            <p:spPr>
              <a:xfrm>
                <a:off x="5608712" y="5763706"/>
                <a:ext cx="432048" cy="520751"/>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241" name="直線コネクタ 240"/>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9" name="直線コネクタ 248"/>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8" name="直線コネクタ 257"/>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9" name="直線コネクタ 258"/>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268" name="テキスト ボックス 267"/>
              <p:cNvSpPr txBox="1"/>
              <p:nvPr/>
            </p:nvSpPr>
            <p:spPr>
              <a:xfrm>
                <a:off x="8633048" y="5136633"/>
                <a:ext cx="432048" cy="520751"/>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269" name="テキスト ボックス 268"/>
              <p:cNvSpPr txBox="1"/>
              <p:nvPr/>
            </p:nvSpPr>
            <p:spPr>
              <a:xfrm>
                <a:off x="6131920" y="6533704"/>
                <a:ext cx="432048" cy="520751"/>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270" name="テキスト ボックス 269"/>
              <p:cNvSpPr txBox="1"/>
              <p:nvPr/>
            </p:nvSpPr>
            <p:spPr>
              <a:xfrm>
                <a:off x="5176664" y="5160640"/>
                <a:ext cx="432048" cy="520751"/>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200" name="フリーフォーム 199"/>
            <p:cNvSpPr/>
            <p:nvPr/>
          </p:nvSpPr>
          <p:spPr>
            <a:xfrm>
              <a:off x="1216652" y="6581121"/>
              <a:ext cx="3904205" cy="2356953"/>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1" name="直線コネクタ 200"/>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4159052" y="8741384"/>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71" name="直線コネクタ 270"/>
          <p:cNvCxnSpPr>
            <a:endCxn id="189" idx="3"/>
          </p:cNvCxnSpPr>
          <p:nvPr/>
        </p:nvCxnSpPr>
        <p:spPr>
          <a:xfrm flipH="1">
            <a:off x="11112601" y="9049074"/>
            <a:ext cx="216023" cy="139591"/>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コネクタ 41"/>
          <p:cNvCxnSpPr/>
          <p:nvPr/>
        </p:nvCxnSpPr>
        <p:spPr>
          <a:xfrm flipH="1">
            <a:off x="6785012" y="1196694"/>
            <a:ext cx="0" cy="84045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8"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3"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3"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594802"/>
            <a:ext cx="610273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走行中の振る舞い．</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区間切替時に設定されるパラメータを用いて旋回量を</a:t>
            </a:r>
            <a:r>
              <a:rPr lang="ja-JP" altLang="en-US" sz="1200" dirty="0">
                <a:latin typeface="メイリオ" pitchFamily="50" charset="-128"/>
                <a:ea typeface="メイリオ" pitchFamily="50" charset="-128"/>
                <a:cs typeface="メイリオ" pitchFamily="50" charset="-128"/>
              </a:rPr>
              <a:t>算出</a:t>
            </a:r>
            <a:r>
              <a:rPr lang="ja-JP" altLang="en-US" sz="1200" dirty="0" smtClean="0">
                <a:latin typeface="メイリオ" pitchFamily="50" charset="-128"/>
                <a:ea typeface="メイリオ" pitchFamily="50" charset="-128"/>
                <a:cs typeface="メイリオ" pitchFamily="50" charset="-128"/>
              </a:rPr>
              <a:t>し，モータを駆動する．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どの区間でも同様</a:t>
            </a:r>
            <a:r>
              <a:rPr lang="ja-JP" altLang="en-US" sz="1200" dirty="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振る舞い，走行することが可能．</a:t>
            </a:r>
            <a:endParaRPr lang="en-US" altLang="ja-JP" sz="11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736705"/>
            <a:ext cx="6102737" cy="307777"/>
          </a:xfrm>
          <a:prstGeom prst="rect">
            <a:avLst/>
          </a:prstGeom>
          <a:noFill/>
          <a:ln>
            <a:noFill/>
          </a:ln>
        </p:spPr>
        <p:txBody>
          <a:bodyPr wrap="square" rtlCol="0">
            <a:spAutoFit/>
          </a:bodyPr>
          <a:lstStyle/>
          <a:p>
            <a:r>
              <a:rPr lang="ja-JP" altLang="en-US" sz="1400" dirty="0">
                <a:latin typeface="メイリオ" pitchFamily="50" charset="-128"/>
                <a:ea typeface="メイリオ" pitchFamily="50" charset="-128"/>
                <a:cs typeface="メイリオ" pitchFamily="50" charset="-128"/>
              </a:rPr>
              <a:t>走行</a:t>
            </a:r>
            <a:r>
              <a:rPr lang="ja-JP" altLang="en-US" sz="1400" dirty="0" smtClean="0">
                <a:latin typeface="メイリオ" pitchFamily="50" charset="-128"/>
                <a:ea typeface="メイリオ" pitchFamily="50" charset="-128"/>
                <a:cs typeface="メイリオ" pitchFamily="50" charset="-128"/>
              </a:rPr>
              <a:t>区間を切り替え，駆動部に目標駆動パラメータを設定する振る舞い．</a:t>
            </a:r>
            <a:endParaRPr lang="en-US" altLang="ja-JP" sz="105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333935942"/>
              </p:ext>
            </p:extLst>
          </p:nvPr>
        </p:nvGraphicFramePr>
        <p:xfrm>
          <a:off x="7093753" y="2881516"/>
          <a:ext cx="6181745" cy="982980"/>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制約条件より，バランサーとそれに関連する</a:t>
                      </a:r>
                      <a:r>
                        <a:rPr kumimoji="1" lang="en-US" altLang="ja-JP" sz="900" dirty="0" err="1" smtClean="0"/>
                        <a:t>ku</a:t>
                      </a:r>
                      <a:r>
                        <a:rPr kumimoji="1" lang="ja-JP" altLang="en-US" sz="900" dirty="0" smtClean="0"/>
                        <a:t>処理は</a:t>
                      </a:r>
                      <a:r>
                        <a:rPr kumimoji="1" lang="en-US" altLang="ja-JP" sz="900" dirty="0" smtClean="0"/>
                        <a:t/>
                      </a:r>
                      <a:br>
                        <a:rPr kumimoji="1" lang="en-US" altLang="ja-JP" sz="900" dirty="0" smtClean="0"/>
                      </a:br>
                      <a:r>
                        <a:rPr kumimoji="1" lang="en-US" altLang="ja-JP" sz="900" dirty="0" smtClean="0"/>
                        <a:t>4ms</a:t>
                      </a:r>
                      <a:r>
                        <a:rPr kumimoji="1" lang="ja-JP" altLang="en-US" sz="900" dirty="0" smtClean="0"/>
                        <a:t>周期で実行される必要があるため．</a:t>
                      </a:r>
                      <a:endParaRPr kumimoji="1" lang="en-US" altLang="ja-JP" sz="900" dirty="0" smtClean="0"/>
                    </a:p>
                  </a:txBody>
                  <a:tcPr anchor="ctr"/>
                </a:tc>
              </a:tr>
              <a:tr h="280916">
                <a:tc>
                  <a:txBody>
                    <a:bodyPr/>
                    <a:lstStyle/>
                    <a:p>
                      <a:pPr algn="ctr"/>
                      <a:r>
                        <a:rPr kumimoji="1" lang="ja-JP" altLang="en-US" sz="1050" dirty="0" smtClean="0"/>
                        <a:t>外部状況監視タスク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区間の切替は</a:t>
                      </a:r>
                      <a:r>
                        <a:rPr kumimoji="1" lang="en-US" altLang="ja-JP" sz="900" dirty="0" smtClean="0"/>
                        <a:t>1cm</a:t>
                      </a:r>
                      <a:r>
                        <a:rPr kumimoji="1" lang="ja-JP" altLang="en-US" sz="900" dirty="0" smtClean="0"/>
                        <a:t>以内で行えれば十分であると考えた．</a:t>
                      </a:r>
                      <a:r>
                        <a:rPr kumimoji="1" lang="en-US" altLang="ja-JP" sz="900" dirty="0" smtClean="0"/>
                        <a:t/>
                      </a:r>
                      <a:br>
                        <a:rPr kumimoji="1" lang="en-US" altLang="ja-JP" sz="900" dirty="0" smtClean="0"/>
                      </a:br>
                      <a:endParaRPr kumimoji="1" lang="ja-JP" altLang="en-US" sz="900" dirty="0"/>
                    </a:p>
                  </a:txBody>
                  <a:tcPr anchor="ctr"/>
                </a:tc>
              </a:tr>
            </a:tbl>
          </a:graphicData>
        </a:graphic>
      </p:graphicFrame>
      <p:sp>
        <p:nvSpPr>
          <p:cNvPr id="28" name="テキスト ボックス 27"/>
          <p:cNvSpPr txBox="1"/>
          <p:nvPr/>
        </p:nvSpPr>
        <p:spPr>
          <a:xfrm>
            <a:off x="6783137" y="1594800"/>
            <a:ext cx="4509482"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a:t>
            </a:r>
            <a:r>
              <a:rPr lang="en-US" altLang="ja-JP" sz="1200" dirty="0" smtClean="0">
                <a:latin typeface="メイリオ" pitchFamily="50" charset="-128"/>
                <a:ea typeface="メイリオ" pitchFamily="50" charset="-128"/>
                <a:cs typeface="メイリオ" pitchFamily="50" charset="-128"/>
              </a:rPr>
              <a:t>RTOS</a:t>
            </a:r>
            <a:r>
              <a:rPr lang="ja-JP" altLang="en-US" sz="1200" dirty="0" smtClean="0">
                <a:latin typeface="メイリオ" pitchFamily="50" charset="-128"/>
                <a:ea typeface="メイリオ" pitchFamily="50" charset="-128"/>
                <a:cs typeface="メイリオ" pitchFamily="50" charset="-128"/>
              </a:rPr>
              <a:t>オーバヘッドを考慮し，タスクの数は最小限に抑える．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②駆動タスクへの影響を最小限に抑える．</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7210361" y="4095328"/>
            <a:ext cx="5988047" cy="619578"/>
          </a:xfrm>
          <a:prstGeom prst="wedgeRoundRectCallout">
            <a:avLst>
              <a:gd name="adj1" fmla="val 3028"/>
              <a:gd name="adj2" fmla="val -10375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050" dirty="0" smtClean="0">
                <a:solidFill>
                  <a:schemeClr val="tx1"/>
                </a:solidFill>
              </a:rPr>
              <a:t>最高速度</a:t>
            </a:r>
            <a:r>
              <a:rPr kumimoji="1" lang="en-US" altLang="ja-JP" sz="1050" dirty="0" smtClean="0">
                <a:solidFill>
                  <a:schemeClr val="tx1"/>
                </a:solidFill>
              </a:rPr>
              <a:t>(</a:t>
            </a:r>
            <a:r>
              <a:rPr lang="en-US" altLang="ja-JP" sz="1050" dirty="0" smtClean="0">
                <a:solidFill>
                  <a:schemeClr val="tx1"/>
                </a:solidFill>
              </a:rPr>
              <a:t>60cm</a:t>
            </a:r>
            <a:r>
              <a:rPr kumimoji="1" lang="en-US" altLang="ja-JP" sz="1050" dirty="0" smtClean="0">
                <a:solidFill>
                  <a:schemeClr val="tx1"/>
                </a:solidFill>
              </a:rPr>
              <a:t>/s)</a:t>
            </a:r>
            <a:r>
              <a:rPr kumimoji="1" lang="ja-JP" altLang="en-US" sz="1050" dirty="0" smtClean="0">
                <a:solidFill>
                  <a:schemeClr val="tx1"/>
                </a:solidFill>
              </a:rPr>
              <a:t>で走行中</a:t>
            </a:r>
            <a:r>
              <a:rPr lang="ja-JP" altLang="en-US" sz="1050" dirty="0">
                <a:solidFill>
                  <a:schemeClr val="tx1"/>
                </a:solidFill>
              </a:rPr>
              <a:t>に</a:t>
            </a:r>
            <a:r>
              <a:rPr lang="ja-JP" altLang="en-US" sz="1050" dirty="0" smtClean="0">
                <a:solidFill>
                  <a:schemeClr val="tx1"/>
                </a:solidFill>
              </a:rPr>
              <a:t>走行距離をトリガーとし</a:t>
            </a:r>
            <a:r>
              <a:rPr lang="ja-JP" altLang="en-US" sz="1050" dirty="0">
                <a:solidFill>
                  <a:schemeClr val="tx1"/>
                </a:solidFill>
              </a:rPr>
              <a:t>て</a:t>
            </a:r>
            <a:r>
              <a:rPr lang="ja-JP" altLang="en-US" sz="1050" dirty="0" smtClean="0">
                <a:solidFill>
                  <a:schemeClr val="tx1"/>
                </a:solidFill>
              </a:rPr>
              <a:t>区間</a:t>
            </a:r>
            <a:r>
              <a:rPr lang="ja-JP" altLang="en-US" sz="1050" dirty="0">
                <a:solidFill>
                  <a:schemeClr val="tx1"/>
                </a:solidFill>
              </a:rPr>
              <a:t>を</a:t>
            </a:r>
            <a:r>
              <a:rPr lang="ja-JP" altLang="en-US" sz="1050" dirty="0" smtClean="0">
                <a:solidFill>
                  <a:schemeClr val="tx1"/>
                </a:solidFill>
              </a:rPr>
              <a:t>切り替える</a:t>
            </a:r>
            <a:r>
              <a:rPr kumimoji="1" lang="ja-JP" altLang="en-US" sz="1050" dirty="0" smtClean="0">
                <a:solidFill>
                  <a:schemeClr val="tx1"/>
                </a:solidFill>
              </a:rPr>
              <a:t>場合，最大で</a:t>
            </a:r>
            <a:r>
              <a:rPr kumimoji="1" lang="en-US" altLang="ja-JP" sz="1050" dirty="0" smtClean="0">
                <a:solidFill>
                  <a:schemeClr val="tx1"/>
                </a:solidFill>
              </a:rPr>
              <a:t>0.6cm</a:t>
            </a:r>
            <a:r>
              <a:rPr kumimoji="1" lang="ja-JP" altLang="en-US" sz="1050" dirty="0" smtClean="0">
                <a:solidFill>
                  <a:schemeClr val="tx1"/>
                </a:solidFill>
              </a:rPr>
              <a:t>移動する間での区間切替が可能なので，</a:t>
            </a:r>
            <a:r>
              <a:rPr kumimoji="1" lang="en-US" altLang="ja-JP" sz="1050" dirty="0" smtClean="0">
                <a:solidFill>
                  <a:schemeClr val="tx1"/>
                </a:solidFill>
              </a:rPr>
              <a:t>10ms</a:t>
            </a:r>
            <a:r>
              <a:rPr kumimoji="1" lang="ja-JP" altLang="en-US" sz="1050" dirty="0" smtClean="0">
                <a:solidFill>
                  <a:schemeClr val="tx1"/>
                </a:solidFill>
              </a:rPr>
              <a:t>の周期は妥当であると判断した．また，他のセンサをトリガーに区間</a:t>
            </a:r>
            <a:r>
              <a:rPr lang="ja-JP" altLang="en-US" sz="1050" dirty="0" smtClean="0">
                <a:solidFill>
                  <a:schemeClr val="tx1"/>
                </a:solidFill>
              </a:rPr>
              <a:t>切替を行う場合も十分</a:t>
            </a:r>
            <a:r>
              <a:rPr lang="ja-JP" altLang="en-US" sz="1050" dirty="0" smtClean="0"/>
              <a:t>な応答が得られた．</a:t>
            </a:r>
            <a:endParaRPr kumimoji="1" lang="en-US" altLang="ja-JP" sz="1050" dirty="0" smtClean="0"/>
          </a:p>
        </p:txBody>
      </p:sp>
      <p:sp>
        <p:nvSpPr>
          <p:cNvPr id="31" name="テキスト ボックス 30"/>
          <p:cNvSpPr txBox="1"/>
          <p:nvPr/>
        </p:nvSpPr>
        <p:spPr>
          <a:xfrm>
            <a:off x="7078051" y="3864496"/>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785012" y="4800600"/>
            <a:ext cx="6791325"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3" name="Picture 3" descr="C:\Users\HOMMA\Documents\ET2012\diagrams\駆動TASK呼び出しシーケンス.emf"/>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333" t="11500" r="3996" b="10198"/>
          <a:stretch/>
        </p:blipFill>
        <p:spPr bwMode="auto">
          <a:xfrm>
            <a:off x="6792119" y="8256984"/>
            <a:ext cx="1507898" cy="1301880"/>
          </a:xfrm>
          <a:prstGeom prst="rect">
            <a:avLst/>
          </a:prstGeom>
          <a:noFill/>
          <a:extLst>
            <a:ext uri="{909E8E84-426E-40DD-AFC4-6F175D3DCCD1}">
              <a14:hiddenFill xmlns:a14="http://schemas.microsoft.com/office/drawing/2010/main">
                <a:solidFill>
                  <a:srgbClr val="FFFFFF"/>
                </a:solidFill>
              </a14:hiddenFill>
            </a:ext>
          </a:extLst>
        </p:spPr>
      </p:pic>
      <p:sp>
        <p:nvSpPr>
          <p:cNvPr id="46" name="正方形/長方形 45"/>
          <p:cNvSpPr/>
          <p:nvPr/>
        </p:nvSpPr>
        <p:spPr>
          <a:xfrm>
            <a:off x="9749837" y="5736704"/>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0400" y="1195200"/>
            <a:ext cx="6110638"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0400" y="5337104"/>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785012" y="1195200"/>
            <a:ext cx="6799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3137" y="5337104"/>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39012" y="5337104"/>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06147" y="7979987"/>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178827" y="7979987"/>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外部状況</a:t>
            </a:r>
            <a:r>
              <a:rPr lang="ja-JP" altLang="en-US" sz="1200" dirty="0"/>
              <a:t>監視</a:t>
            </a:r>
            <a:r>
              <a:rPr lang="en-US" altLang="ja-JP" sz="1200" dirty="0" smtClean="0"/>
              <a:t>TASK</a:t>
            </a:r>
            <a:endParaRPr lang="ja-JP" altLang="en-US" sz="1600" dirty="0"/>
          </a:p>
        </p:txBody>
      </p:sp>
      <p:pic>
        <p:nvPicPr>
          <p:cNvPr id="51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2683" y="8256984"/>
            <a:ext cx="1476622" cy="1192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7574" y="6168754"/>
            <a:ext cx="3663157" cy="324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10536535" y="6891551"/>
            <a:ext cx="1512168" cy="1152128"/>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sp>
        <p:nvSpPr>
          <p:cNvPr id="58" name="正方形/長方形 57"/>
          <p:cNvSpPr/>
          <p:nvPr/>
        </p:nvSpPr>
        <p:spPr>
          <a:xfrm>
            <a:off x="12048703" y="8043679"/>
            <a:ext cx="1512168" cy="126275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ja-JP" altLang="en-US" sz="1050" dirty="0">
                <a:solidFill>
                  <a:schemeClr val="tx1"/>
                </a:solidFill>
              </a:rPr>
              <a:t>外部</a:t>
            </a:r>
            <a:r>
              <a:rPr lang="ja-JP" altLang="en-US" sz="1050" dirty="0" smtClean="0">
                <a:solidFill>
                  <a:schemeClr val="tx1"/>
                </a:solidFill>
              </a:rPr>
              <a:t>状況監視</a:t>
            </a:r>
            <a:r>
              <a:rPr lang="en-US" altLang="ja-JP" sz="1050" dirty="0" smtClean="0">
                <a:solidFill>
                  <a:schemeClr val="tx1"/>
                </a:solidFill>
              </a:rPr>
              <a:t>TASK</a:t>
            </a:r>
            <a:endParaRPr lang="ja-JP" altLang="en-US" sz="1200" dirty="0">
              <a:solidFill>
                <a:schemeClr val="tx1"/>
              </a:solidFill>
            </a:endParaRPr>
          </a:p>
        </p:txBody>
      </p:sp>
      <p:pic>
        <p:nvPicPr>
          <p:cNvPr id="51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1990" y="5821787"/>
            <a:ext cx="2576054" cy="2003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123" y="6166527"/>
            <a:ext cx="5667012" cy="317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124" y="2208312"/>
            <a:ext cx="5754425" cy="31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4991919" y="2856384"/>
            <a:ext cx="1492217" cy="576064"/>
          </a:xfrm>
          <a:prstGeom prst="wedgeRoundRectCallout">
            <a:avLst>
              <a:gd name="adj1" fmla="val -176019"/>
              <a:gd name="adj2" fmla="val 3536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目標輝度値に対して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PID</a:t>
            </a:r>
            <a:r>
              <a:rPr lang="ja-JP" altLang="en-US" sz="1050" dirty="0" smtClean="0">
                <a:latin typeface="メイリオ" pitchFamily="50" charset="-128"/>
                <a:ea typeface="メイリオ" pitchFamily="50" charset="-128"/>
                <a:cs typeface="メイリオ" pitchFamily="50" charset="-128"/>
              </a:rPr>
              <a:t>制御を行う</a:t>
            </a:r>
            <a:endParaRPr lang="ja-JP" altLang="en-US" sz="1050" dirty="0">
              <a:latin typeface="メイリオ" pitchFamily="50" charset="-128"/>
              <a:ea typeface="メイリオ" pitchFamily="50" charset="-128"/>
              <a:cs typeface="メイリオ" pitchFamily="50" charset="-128"/>
            </a:endParaRPr>
          </a:p>
        </p:txBody>
      </p:sp>
      <p:sp>
        <p:nvSpPr>
          <p:cNvPr id="79" name="角丸四角形吹き出し 78"/>
          <p:cNvSpPr/>
          <p:nvPr/>
        </p:nvSpPr>
        <p:spPr>
          <a:xfrm>
            <a:off x="4820544" y="7145112"/>
            <a:ext cx="1885603" cy="791728"/>
          </a:xfrm>
          <a:prstGeom prst="wedgeRoundRectCallout">
            <a:avLst>
              <a:gd name="adj1" fmla="val -5637"/>
              <a:gd name="adj2" fmla="val 113960"/>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目標駆動パラメータシーケンスでは、駆動部の目標値を保持するクラスへの目標値の設定を行う。</a:t>
            </a:r>
            <a:endParaRPr lang="ja-JP" altLang="en-US" sz="105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難所走行戦略</a:t>
            </a:r>
            <a:endParaRPr kumimoji="1" lang="ja-JP" altLang="en-US" dirty="0"/>
          </a:p>
        </p:txBody>
      </p:sp>
      <p:sp>
        <p:nvSpPr>
          <p:cNvPr id="3" name="テキスト ボックス 2"/>
          <p:cNvSpPr txBox="1"/>
          <p:nvPr/>
        </p:nvSpPr>
        <p:spPr>
          <a:xfrm>
            <a:off x="3"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671439" y="5624626"/>
            <a:ext cx="7413932"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23" name="正方形/長方形 22"/>
          <p:cNvSpPr/>
          <p:nvPr/>
        </p:nvSpPr>
        <p:spPr>
          <a:xfrm>
            <a:off x="8088264" y="5624626"/>
            <a:ext cx="548967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3" name="正方形/長方形 32"/>
          <p:cNvSpPr/>
          <p:nvPr/>
        </p:nvSpPr>
        <p:spPr>
          <a:xfrm>
            <a:off x="8088264" y="1187500"/>
            <a:ext cx="549597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smtClean="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シーソー（シングル）</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1" name="正方形/長方形 50"/>
          <p:cNvSpPr/>
          <p:nvPr/>
        </p:nvSpPr>
        <p:spPr>
          <a:xfrm>
            <a:off x="667700" y="1196441"/>
            <a:ext cx="7413933"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 name="テキスト ボックス 4"/>
          <p:cNvSpPr txBox="1"/>
          <p:nvPr/>
        </p:nvSpPr>
        <p:spPr>
          <a:xfrm>
            <a:off x="618140" y="1607736"/>
            <a:ext cx="7470123" cy="646331"/>
          </a:xfrm>
          <a:prstGeom prst="rect">
            <a:avLst/>
          </a:prstGeom>
          <a:noFill/>
        </p:spPr>
        <p:txBody>
          <a:bodyPr wrap="square" rtlCol="0">
            <a:spAutoFit/>
          </a:bodyPr>
          <a:lstStyle/>
          <a:p>
            <a:r>
              <a:rPr lang="ja-JP" altLang="en-US" sz="1200" dirty="0"/>
              <a:t>　</a:t>
            </a:r>
            <a:r>
              <a:rPr kumimoji="1" lang="ja-JP" altLang="en-US" sz="1200" dirty="0" smtClean="0"/>
              <a:t>階段突破のためには厚さ１ｃｍの段差を乗り越え</a:t>
            </a:r>
            <a:r>
              <a:rPr kumimoji="1" lang="en-US" altLang="ja-JP" sz="1200" dirty="0" smtClean="0"/>
              <a:t>,</a:t>
            </a:r>
            <a:r>
              <a:rPr lang="ja-JP" altLang="en-US" sz="1200" dirty="0" smtClean="0"/>
              <a:t>限られたスペースで直角に引かれたラインをトレースしなければならない</a:t>
            </a:r>
            <a:r>
              <a:rPr lang="en-US" altLang="ja-JP" sz="1200" dirty="0" smtClean="0"/>
              <a:t>.</a:t>
            </a:r>
            <a:r>
              <a:rPr lang="ja-JP" altLang="en-US" sz="1200" dirty="0" smtClean="0"/>
              <a:t>そこに潜む危険とその解決策を考え</a:t>
            </a:r>
            <a:r>
              <a:rPr lang="en-US" altLang="ja-JP" sz="1200" dirty="0" smtClean="0"/>
              <a:t>,</a:t>
            </a:r>
            <a:r>
              <a:rPr lang="ja-JP" altLang="en-US" sz="1200" dirty="0" smtClean="0"/>
              <a:t>それらを踏まえてステートチャート図を作成した</a:t>
            </a:r>
            <a:r>
              <a:rPr lang="en-US" altLang="ja-JP" sz="1200" dirty="0" smtClean="0"/>
              <a:t>.</a:t>
            </a:r>
            <a:r>
              <a:rPr lang="ja-JP" altLang="en-US" sz="1200" dirty="0" smtClean="0"/>
              <a:t>（他の難所についても同様の手順でステートマシン図を作成）</a:t>
            </a:r>
            <a:endParaRPr kumimoji="1" lang="en-US" altLang="ja-JP" sz="1200" dirty="0" smtClean="0"/>
          </a:p>
        </p:txBody>
      </p:sp>
      <p:sp>
        <p:nvSpPr>
          <p:cNvPr id="10" name="角丸四角形吹き出し 9"/>
          <p:cNvSpPr/>
          <p:nvPr/>
        </p:nvSpPr>
        <p:spPr>
          <a:xfrm>
            <a:off x="743447" y="2372174"/>
            <a:ext cx="3270077" cy="844250"/>
          </a:xfrm>
          <a:prstGeom prst="wedgeRoundRectCallout">
            <a:avLst>
              <a:gd name="adj1" fmla="val -31929"/>
              <a:gd name="adj2" fmla="val 91290"/>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dirty="0">
                <a:latin typeface="+mn-ea"/>
              </a:rPr>
              <a:t>・</a:t>
            </a:r>
            <a:r>
              <a:rPr lang="ja-JP" altLang="en-US" sz="1100" u="sng" dirty="0">
                <a:latin typeface="+mn-ea"/>
              </a:rPr>
              <a:t>段差進入時の速度不足</a:t>
            </a:r>
            <a:endParaRPr lang="en-US" altLang="ja-JP" sz="1100" u="sng" dirty="0">
              <a:latin typeface="+mn-ea"/>
            </a:endParaRPr>
          </a:p>
          <a:p>
            <a:r>
              <a:rPr lang="ja-JP" altLang="en-US" sz="1050" dirty="0">
                <a:latin typeface="+mn-ea"/>
              </a:rPr>
              <a:t>段差を上るために</a:t>
            </a:r>
            <a:r>
              <a:rPr lang="ja-JP" altLang="en-US" sz="1050" dirty="0" smtClean="0">
                <a:latin typeface="+mn-ea"/>
              </a:rPr>
              <a:t>は加速により勢いをつける必要</a:t>
            </a:r>
            <a:r>
              <a:rPr lang="ja-JP" altLang="en-US" sz="1050" dirty="0">
                <a:latin typeface="+mn-ea"/>
              </a:rPr>
              <a:t>が</a:t>
            </a:r>
            <a:r>
              <a:rPr lang="ja-JP" altLang="en-US" sz="1050" dirty="0" smtClean="0">
                <a:latin typeface="+mn-ea"/>
              </a:rPr>
              <a:t>ある</a:t>
            </a:r>
            <a:r>
              <a:rPr lang="en-US" altLang="ja-JP" sz="1050" dirty="0" smtClean="0">
                <a:latin typeface="+mn-ea"/>
              </a:rPr>
              <a:t>.</a:t>
            </a:r>
            <a:r>
              <a:rPr lang="ja-JP" altLang="en-US" sz="1050" dirty="0" smtClean="0">
                <a:latin typeface="+mn-ea"/>
              </a:rPr>
              <a:t>そこ</a:t>
            </a:r>
            <a:r>
              <a:rPr lang="ja-JP" altLang="en-US" sz="1050" dirty="0">
                <a:latin typeface="+mn-ea"/>
              </a:rPr>
              <a:t>で倒立</a:t>
            </a:r>
            <a:r>
              <a:rPr lang="ja-JP" altLang="en-US" sz="1050" dirty="0" smtClean="0">
                <a:latin typeface="+mn-ea"/>
              </a:rPr>
              <a:t>制御</a:t>
            </a:r>
            <a:r>
              <a:rPr lang="en-US" altLang="ja-JP" sz="1050" dirty="0" smtClean="0">
                <a:latin typeface="+mn-ea"/>
              </a:rPr>
              <a:t>API</a:t>
            </a:r>
            <a:r>
              <a:rPr lang="ja-JP" altLang="en-US" sz="1050" dirty="0" smtClean="0">
                <a:latin typeface="+mn-ea"/>
              </a:rPr>
              <a:t>で</a:t>
            </a:r>
            <a:r>
              <a:rPr lang="ja-JP" altLang="en-US" sz="1050" dirty="0">
                <a:latin typeface="+mn-ea"/>
              </a:rPr>
              <a:t>用いるジャイロセンサのオフセット値を調節</a:t>
            </a:r>
            <a:r>
              <a:rPr lang="ja-JP" altLang="en-US" sz="1050" dirty="0" smtClean="0">
                <a:latin typeface="+mn-ea"/>
              </a:rPr>
              <a:t>し</a:t>
            </a:r>
            <a:r>
              <a:rPr lang="en-US" altLang="ja-JP" sz="1050" dirty="0" smtClean="0">
                <a:latin typeface="+mn-ea"/>
              </a:rPr>
              <a:t>,</a:t>
            </a:r>
            <a:r>
              <a:rPr lang="ja-JP" altLang="en-US" sz="1050" dirty="0" smtClean="0">
                <a:latin typeface="+mn-ea"/>
              </a:rPr>
              <a:t>走行体を強制的に前傾</a:t>
            </a:r>
            <a:r>
              <a:rPr lang="ja-JP" altLang="en-US" sz="1050" dirty="0">
                <a:latin typeface="+mn-ea"/>
              </a:rPr>
              <a:t>させることで短距離で</a:t>
            </a:r>
            <a:r>
              <a:rPr lang="ja-JP" altLang="en-US" sz="1050" dirty="0" smtClean="0">
                <a:latin typeface="+mn-ea"/>
              </a:rPr>
              <a:t>の急加速</a:t>
            </a:r>
            <a:r>
              <a:rPr lang="ja-JP" altLang="en-US" sz="1050" dirty="0">
                <a:latin typeface="+mn-ea"/>
              </a:rPr>
              <a:t>を</a:t>
            </a:r>
            <a:r>
              <a:rPr lang="ja-JP" altLang="en-US" sz="1050" dirty="0" smtClean="0">
                <a:latin typeface="+mn-ea"/>
              </a:rPr>
              <a:t>実現</a:t>
            </a:r>
            <a:r>
              <a:rPr lang="en-US" altLang="ja-JP" sz="1050" dirty="0" smtClean="0">
                <a:latin typeface="+mn-ea"/>
              </a:rPr>
              <a:t>.</a:t>
            </a:r>
            <a:endParaRPr lang="ja-JP" altLang="en-US" sz="1050" dirty="0">
              <a:latin typeface="+mn-ea"/>
            </a:endParaRPr>
          </a:p>
        </p:txBody>
      </p:sp>
      <p:sp>
        <p:nvSpPr>
          <p:cNvPr id="54" name="角丸四角形吹き出し 53"/>
          <p:cNvSpPr/>
          <p:nvPr/>
        </p:nvSpPr>
        <p:spPr>
          <a:xfrm>
            <a:off x="3119711" y="4656584"/>
            <a:ext cx="1656184" cy="936104"/>
          </a:xfrm>
          <a:prstGeom prst="wedgeRoundRectCallout">
            <a:avLst>
              <a:gd name="adj1" fmla="val -34351"/>
              <a:gd name="adj2" fmla="val -85112"/>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dirty="0" smtClean="0">
                <a:latin typeface="+mn-ea"/>
              </a:rPr>
              <a:t>・</a:t>
            </a:r>
            <a:r>
              <a:rPr lang="ja-JP" altLang="en-US" sz="1100" u="sng" dirty="0" smtClean="0">
                <a:latin typeface="+mn-ea"/>
              </a:rPr>
              <a:t>落下時に走行体が</a:t>
            </a:r>
            <a:r>
              <a:rPr lang="en-US" altLang="ja-JP" sz="1100" u="sng" dirty="0" smtClean="0">
                <a:latin typeface="+mn-ea"/>
              </a:rPr>
              <a:t/>
            </a:r>
            <a:br>
              <a:rPr lang="en-US" altLang="ja-JP" sz="1100" u="sng" dirty="0" smtClean="0">
                <a:latin typeface="+mn-ea"/>
              </a:rPr>
            </a:br>
            <a:r>
              <a:rPr lang="ja-JP" altLang="en-US" sz="1100" u="sng" dirty="0" smtClean="0">
                <a:latin typeface="+mn-ea"/>
              </a:rPr>
              <a:t>ラインから外れている</a:t>
            </a:r>
            <a:endParaRPr lang="en-US" altLang="ja-JP" sz="1100" u="sng" dirty="0" smtClean="0">
              <a:latin typeface="+mn-ea"/>
            </a:endParaRPr>
          </a:p>
          <a:p>
            <a:r>
              <a:rPr lang="ja-JP" altLang="en-US" sz="1050" dirty="0">
                <a:solidFill>
                  <a:srgbClr val="FF0000"/>
                </a:solidFill>
                <a:latin typeface="+mn-ea"/>
              </a:rPr>
              <a:t>ライン</a:t>
            </a:r>
            <a:r>
              <a:rPr lang="ja-JP" altLang="en-US" sz="1050" dirty="0" smtClean="0">
                <a:solidFill>
                  <a:srgbClr val="FF0000"/>
                </a:solidFill>
                <a:latin typeface="+mn-ea"/>
              </a:rPr>
              <a:t>復帰動作</a:t>
            </a:r>
            <a:r>
              <a:rPr lang="ja-JP" altLang="en-US" sz="1050" dirty="0" smtClean="0">
                <a:latin typeface="+mn-ea"/>
              </a:rPr>
              <a:t>（</a:t>
            </a:r>
            <a:r>
              <a:rPr lang="en-US" altLang="ja-JP" sz="1050" dirty="0" smtClean="0">
                <a:latin typeface="+mn-ea"/>
              </a:rPr>
              <a:t>p.5 </a:t>
            </a:r>
            <a:r>
              <a:rPr lang="ja-JP" altLang="en-US" sz="1050" dirty="0" smtClean="0">
                <a:latin typeface="+mn-ea"/>
              </a:rPr>
              <a:t>要素技術参照）によってラインへの復帰を実現</a:t>
            </a:r>
            <a:r>
              <a:rPr lang="en-US" altLang="ja-JP" sz="1050" dirty="0" smtClean="0">
                <a:latin typeface="+mn-ea"/>
              </a:rPr>
              <a:t>.</a:t>
            </a:r>
            <a:endParaRPr lang="ja-JP" altLang="en-US" sz="1050" dirty="0">
              <a:latin typeface="+mn-ea"/>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9911" y="3438419"/>
            <a:ext cx="3021040" cy="2226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0128" y="3576465"/>
            <a:ext cx="2872751" cy="1944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2903" y="7418112"/>
            <a:ext cx="4261946" cy="2207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右矢印 14"/>
          <p:cNvSpPr/>
          <p:nvPr/>
        </p:nvSpPr>
        <p:spPr>
          <a:xfrm>
            <a:off x="4559871" y="3720480"/>
            <a:ext cx="291328"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8917" y="7666439"/>
            <a:ext cx="2860577" cy="1958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テキスト ボックス 57"/>
          <p:cNvSpPr txBox="1"/>
          <p:nvPr/>
        </p:nvSpPr>
        <p:spPr>
          <a:xfrm>
            <a:off x="8091595" y="1560240"/>
            <a:ext cx="5541284" cy="461665"/>
          </a:xfrm>
          <a:prstGeom prst="rect">
            <a:avLst/>
          </a:prstGeom>
          <a:noFill/>
        </p:spPr>
        <p:txBody>
          <a:bodyPr wrap="square" rtlCol="0">
            <a:spAutoFit/>
          </a:bodyPr>
          <a:lstStyle/>
          <a:p>
            <a:r>
              <a:rPr lang="ja-JP" altLang="en-US" sz="1200" dirty="0" smtClean="0"/>
              <a:t>　シーソー</a:t>
            </a:r>
            <a:r>
              <a:rPr kumimoji="1" lang="ja-JP" altLang="en-US" sz="1200" dirty="0" smtClean="0"/>
              <a:t>突破のために</a:t>
            </a:r>
            <a:r>
              <a:rPr kumimoji="1" lang="ja-JP" altLang="en-US" sz="1200" dirty="0" smtClean="0"/>
              <a:t>は段差</a:t>
            </a:r>
            <a:r>
              <a:rPr kumimoji="1" lang="ja-JP" altLang="en-US" sz="1200" dirty="0" smtClean="0"/>
              <a:t>を乗り越え</a:t>
            </a:r>
            <a:r>
              <a:rPr kumimoji="1" lang="en-US" altLang="ja-JP" sz="1200" dirty="0" smtClean="0"/>
              <a:t>,</a:t>
            </a:r>
            <a:r>
              <a:rPr lang="ja-JP" altLang="en-US" sz="1200" dirty="0" smtClean="0"/>
              <a:t>傾斜</a:t>
            </a:r>
            <a:r>
              <a:rPr lang="ja-JP" altLang="en-US" sz="1200" dirty="0" smtClean="0"/>
              <a:t>を</a:t>
            </a:r>
            <a:r>
              <a:rPr lang="ja-JP" altLang="en-US" sz="1200" dirty="0" smtClean="0"/>
              <a:t>上り</a:t>
            </a:r>
            <a:r>
              <a:rPr lang="en-US" altLang="ja-JP" sz="1200" dirty="0" smtClean="0"/>
              <a:t>,</a:t>
            </a:r>
            <a:r>
              <a:rPr lang="ja-JP" altLang="en-US" sz="1200" dirty="0" smtClean="0"/>
              <a:t>シーソー</a:t>
            </a:r>
            <a:r>
              <a:rPr lang="ja-JP" altLang="en-US" sz="1200" dirty="0" smtClean="0"/>
              <a:t>の傾きに耐えなければならない</a:t>
            </a:r>
            <a:r>
              <a:rPr lang="en-US" altLang="ja-JP" sz="1200" dirty="0" smtClean="0"/>
              <a:t>.</a:t>
            </a:r>
            <a:r>
              <a:rPr lang="ja-JP" altLang="en-US" sz="1200" dirty="0" smtClean="0"/>
              <a:t>（ダブル</a:t>
            </a:r>
            <a:r>
              <a:rPr lang="ja-JP" altLang="en-US" sz="1200" dirty="0" smtClean="0"/>
              <a:t>は実現出来ず）</a:t>
            </a:r>
            <a:endParaRPr kumimoji="1" lang="en-US" altLang="ja-JP" sz="1200" dirty="0" smtClean="0"/>
          </a:p>
        </p:txBody>
      </p:sp>
      <p:pic>
        <p:nvPicPr>
          <p:cNvPr id="16" name="図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196" y="3225408"/>
            <a:ext cx="3543644" cy="1215152"/>
          </a:xfrm>
          <a:prstGeom prst="rect">
            <a:avLst/>
          </a:prstGeom>
        </p:spPr>
      </p:pic>
      <p:sp>
        <p:nvSpPr>
          <p:cNvPr id="59" name="角丸四角形吹き出し 58"/>
          <p:cNvSpPr/>
          <p:nvPr/>
        </p:nvSpPr>
        <p:spPr>
          <a:xfrm>
            <a:off x="8249315" y="2136304"/>
            <a:ext cx="2071196" cy="426943"/>
          </a:xfrm>
          <a:prstGeom prst="wedgeRoundRectCallout">
            <a:avLst>
              <a:gd name="adj1" fmla="val -22471"/>
              <a:gd name="adj2" fmla="val 97455"/>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dirty="0">
                <a:latin typeface="+mn-ea"/>
              </a:rPr>
              <a:t>・</a:t>
            </a:r>
            <a:r>
              <a:rPr lang="ja-JP" altLang="en-US" sz="1100" u="sng" dirty="0">
                <a:latin typeface="+mn-ea"/>
              </a:rPr>
              <a:t>段差進入時の速度</a:t>
            </a:r>
            <a:r>
              <a:rPr lang="ja-JP" altLang="en-US" sz="1100" u="sng" dirty="0" smtClean="0">
                <a:latin typeface="+mn-ea"/>
              </a:rPr>
              <a:t>不足</a:t>
            </a:r>
            <a:endParaRPr lang="en-US" altLang="ja-JP" sz="1100" u="sng" dirty="0" smtClean="0">
              <a:latin typeface="+mn-ea"/>
            </a:endParaRPr>
          </a:p>
          <a:p>
            <a:r>
              <a:rPr lang="ja-JP" altLang="en-US" sz="1050" dirty="0" smtClean="0">
                <a:latin typeface="+mn-ea"/>
              </a:rPr>
              <a:t>階段での動作と同様にして実現</a:t>
            </a:r>
            <a:r>
              <a:rPr lang="en-US" altLang="ja-JP" sz="1050" dirty="0" smtClean="0">
                <a:latin typeface="+mn-ea"/>
              </a:rPr>
              <a:t>.</a:t>
            </a:r>
            <a:endParaRPr lang="en-US" altLang="ja-JP" sz="1000" dirty="0" smtClean="0">
              <a:latin typeface="+mn-ea"/>
            </a:endParaRPr>
          </a:p>
        </p:txBody>
      </p:sp>
      <p:sp>
        <p:nvSpPr>
          <p:cNvPr id="53" name="角丸四角形吹き出し 52"/>
          <p:cNvSpPr/>
          <p:nvPr/>
        </p:nvSpPr>
        <p:spPr>
          <a:xfrm>
            <a:off x="743447" y="4584577"/>
            <a:ext cx="2232248" cy="1008111"/>
          </a:xfrm>
          <a:prstGeom prst="wedgeRoundRectCallout">
            <a:avLst>
              <a:gd name="adj1" fmla="val 54996"/>
              <a:gd name="adj2" fmla="val -111318"/>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落下時に走行体が不安定になる</a:t>
            </a:r>
            <a:endParaRPr lang="en-US" altLang="ja-JP" sz="1100" u="sng" dirty="0" smtClean="0">
              <a:latin typeface="+mn-ea"/>
            </a:endParaRPr>
          </a:p>
          <a:p>
            <a:r>
              <a:rPr lang="ja-JP" altLang="en-US" sz="1050" dirty="0" smtClean="0">
                <a:latin typeface="+mn-ea"/>
              </a:rPr>
              <a:t>走行体が落下したことをジャイロセンサの値から検知し</a:t>
            </a:r>
            <a:r>
              <a:rPr lang="en-US" altLang="ja-JP" sz="1050" dirty="0" smtClean="0">
                <a:latin typeface="+mn-ea"/>
              </a:rPr>
              <a:t>,</a:t>
            </a:r>
            <a:r>
              <a:rPr lang="ja-JP" altLang="en-US" sz="1050" dirty="0" smtClean="0">
                <a:latin typeface="+mn-ea"/>
              </a:rPr>
              <a:t>ジャイロオフセットの値を調節することで衝撃を吸収し安定化を実現</a:t>
            </a:r>
            <a:r>
              <a:rPr lang="en-US" altLang="ja-JP" sz="1050" dirty="0" smtClean="0">
                <a:latin typeface="+mn-ea"/>
              </a:rPr>
              <a:t>.</a:t>
            </a:r>
            <a:endParaRPr lang="ja-JP" altLang="en-US" sz="1050" dirty="0">
              <a:latin typeface="+mn-ea"/>
            </a:endParaRPr>
          </a:p>
        </p:txBody>
      </p:sp>
      <p:pic>
        <p:nvPicPr>
          <p:cNvPr id="17" name="図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18157" y="2622752"/>
            <a:ext cx="2532266" cy="737688"/>
          </a:xfrm>
          <a:prstGeom prst="rect">
            <a:avLst/>
          </a:prstGeom>
        </p:spPr>
      </p:pic>
      <p:sp>
        <p:nvSpPr>
          <p:cNvPr id="62" name="角丸四角形吹き出し 61"/>
          <p:cNvSpPr/>
          <p:nvPr/>
        </p:nvSpPr>
        <p:spPr>
          <a:xfrm>
            <a:off x="10464527" y="2136304"/>
            <a:ext cx="2231023" cy="427232"/>
          </a:xfrm>
          <a:prstGeom prst="wedgeRoundRectCallout">
            <a:avLst>
              <a:gd name="adj1" fmla="val -40637"/>
              <a:gd name="adj2" fmla="val 88152"/>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落下時に走行体が不安定に</a:t>
            </a:r>
            <a:r>
              <a:rPr lang="ja-JP" altLang="en-US" sz="1100" u="sng" dirty="0" smtClean="0">
                <a:latin typeface="+mn-ea"/>
              </a:rPr>
              <a:t>なる</a:t>
            </a:r>
            <a:endParaRPr lang="en-US" altLang="ja-JP" sz="110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3" name="角丸四角形吹き出し 62"/>
          <p:cNvSpPr/>
          <p:nvPr/>
        </p:nvSpPr>
        <p:spPr>
          <a:xfrm>
            <a:off x="11413588" y="2706397"/>
            <a:ext cx="2075275" cy="582035"/>
          </a:xfrm>
          <a:prstGeom prst="wedgeRoundRectCallout">
            <a:avLst>
              <a:gd name="adj1" fmla="val -89230"/>
              <a:gd name="adj2" fmla="val 48304"/>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dirty="0" smtClean="0">
                <a:latin typeface="+mn-ea"/>
              </a:rPr>
              <a:t>・</a:t>
            </a:r>
            <a:r>
              <a:rPr lang="ja-JP" altLang="en-US" sz="1100" u="sng" dirty="0" smtClean="0">
                <a:latin typeface="+mn-ea"/>
              </a:rPr>
              <a:t>落下時に走行体</a:t>
            </a:r>
            <a:r>
              <a:rPr lang="ja-JP" altLang="en-US" sz="1100" u="sng" dirty="0" smtClean="0">
                <a:latin typeface="+mn-ea"/>
              </a:rPr>
              <a:t>がライン</a:t>
            </a:r>
            <a:r>
              <a:rPr lang="ja-JP" altLang="en-US" sz="1100" u="sng" dirty="0" smtClean="0">
                <a:latin typeface="+mn-ea"/>
              </a:rPr>
              <a:t>から外れて</a:t>
            </a:r>
            <a:r>
              <a:rPr lang="ja-JP" altLang="en-US" sz="1100" u="sng" dirty="0" smtClean="0">
                <a:latin typeface="+mn-ea"/>
              </a:rPr>
              <a:t>いる</a:t>
            </a:r>
            <a:endParaRPr lang="en-US" altLang="ja-JP" sz="105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4" name="角丸四角形吹き出し 63"/>
          <p:cNvSpPr/>
          <p:nvPr/>
        </p:nvSpPr>
        <p:spPr>
          <a:xfrm>
            <a:off x="8132035" y="3432447"/>
            <a:ext cx="1309866" cy="2192179"/>
          </a:xfrm>
          <a:prstGeom prst="wedgeRoundRectCallout">
            <a:avLst>
              <a:gd name="adj1" fmla="val 19242"/>
              <a:gd name="adj2" fmla="val -61887"/>
              <a:gd name="adj3" fmla="val 16667"/>
            </a:avLst>
          </a:prstGeom>
          <a:ln w="12700">
            <a:solidFill>
              <a:schemeClr val="accent2"/>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斜面</a:t>
            </a:r>
            <a:r>
              <a:rPr lang="ja-JP" altLang="en-US" sz="1100" u="sng" dirty="0">
                <a:latin typeface="+mn-ea"/>
              </a:rPr>
              <a:t>で</a:t>
            </a:r>
            <a:r>
              <a:rPr lang="ja-JP" altLang="en-US" sz="1100" u="sng" dirty="0" smtClean="0">
                <a:latin typeface="+mn-ea"/>
              </a:rPr>
              <a:t>走行体が不安定になる</a:t>
            </a:r>
            <a:endParaRPr lang="en-US" altLang="ja-JP" sz="1100" u="sng" dirty="0" smtClean="0">
              <a:latin typeface="+mn-ea"/>
            </a:endParaRPr>
          </a:p>
          <a:p>
            <a:r>
              <a:rPr lang="ja-JP" altLang="en-US" sz="1050" dirty="0" smtClean="0">
                <a:latin typeface="+mn-ea"/>
              </a:rPr>
              <a:t>倒立制御</a:t>
            </a:r>
            <a:r>
              <a:rPr lang="en-US" altLang="ja-JP" sz="1050" dirty="0" smtClean="0">
                <a:latin typeface="+mn-ea"/>
              </a:rPr>
              <a:t>API</a:t>
            </a:r>
            <a:r>
              <a:rPr lang="ja-JP" altLang="en-US" sz="1050" dirty="0" smtClean="0">
                <a:latin typeface="+mn-ea"/>
              </a:rPr>
              <a:t>は</a:t>
            </a:r>
            <a:r>
              <a:rPr lang="en-US" altLang="ja-JP" sz="1050" dirty="0" smtClean="0">
                <a:latin typeface="+mn-ea"/>
              </a:rPr>
              <a:t>,</a:t>
            </a:r>
            <a:r>
              <a:rPr lang="ja-JP" altLang="en-US" sz="1050" dirty="0" smtClean="0">
                <a:latin typeface="+mn-ea"/>
              </a:rPr>
              <a:t>走行体が路面に対して垂直になるように制御を行う</a:t>
            </a:r>
            <a:r>
              <a:rPr lang="en-US" altLang="ja-JP" sz="1050" dirty="0" smtClean="0">
                <a:latin typeface="+mn-ea"/>
              </a:rPr>
              <a:t>.</a:t>
            </a:r>
            <a:r>
              <a:rPr lang="ja-JP" altLang="en-US" sz="1050" dirty="0" smtClean="0">
                <a:latin typeface="+mn-ea"/>
              </a:rPr>
              <a:t>そこで</a:t>
            </a:r>
            <a:r>
              <a:rPr lang="en-US" altLang="ja-JP" sz="1050" dirty="0" smtClean="0">
                <a:latin typeface="+mn-ea"/>
              </a:rPr>
              <a:t>,</a:t>
            </a:r>
            <a:r>
              <a:rPr lang="ja-JP" altLang="en-US" sz="1050" dirty="0" smtClean="0">
                <a:latin typeface="+mn-ea"/>
              </a:rPr>
              <a:t>斜面に対して前傾姿勢を取るようにジャイロオフセット値を調節することで</a:t>
            </a:r>
            <a:r>
              <a:rPr lang="en-US" altLang="ja-JP" sz="1050" dirty="0" smtClean="0">
                <a:latin typeface="+mn-ea"/>
              </a:rPr>
              <a:t>,</a:t>
            </a:r>
            <a:r>
              <a:rPr lang="ja-JP" altLang="en-US" sz="1050" dirty="0" smtClean="0">
                <a:latin typeface="+mn-ea"/>
              </a:rPr>
              <a:t>斜面に合った姿勢での倒立制御を実現</a:t>
            </a:r>
            <a:r>
              <a:rPr lang="en-US" altLang="ja-JP" sz="1050" dirty="0" smtClean="0">
                <a:latin typeface="+mn-ea"/>
              </a:rPr>
              <a:t>.</a:t>
            </a:r>
            <a:endParaRPr lang="ja-JP" altLang="en-US" sz="1050" dirty="0">
              <a:latin typeface="+mn-ea"/>
            </a:endParaRPr>
          </a:p>
        </p:txBody>
      </p:sp>
      <p:sp>
        <p:nvSpPr>
          <p:cNvPr id="65" name="角丸四角形吹き出し 64"/>
          <p:cNvSpPr/>
          <p:nvPr/>
        </p:nvSpPr>
        <p:spPr>
          <a:xfrm>
            <a:off x="9499396" y="3504456"/>
            <a:ext cx="1295216" cy="2088232"/>
          </a:xfrm>
          <a:prstGeom prst="wedgeRoundRectCallout">
            <a:avLst>
              <a:gd name="adj1" fmla="val -9698"/>
              <a:gd name="adj2" fmla="val -66588"/>
              <a:gd name="adj3" fmla="val 16667"/>
            </a:avLst>
          </a:prstGeom>
          <a:ln w="12700">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急な傾きで走行体が不安定に</a:t>
            </a:r>
            <a:r>
              <a:rPr lang="ja-JP" altLang="en-US" sz="1100" u="sng" dirty="0" smtClean="0">
                <a:latin typeface="+mn-ea"/>
              </a:rPr>
              <a:t>なる</a:t>
            </a:r>
            <a:endParaRPr lang="en-US" altLang="ja-JP" sz="1100" u="sng" dirty="0" smtClean="0">
              <a:latin typeface="+mn-ea"/>
            </a:endParaRPr>
          </a:p>
          <a:p>
            <a:r>
              <a:rPr lang="ja-JP" altLang="en-US" sz="1050" dirty="0">
                <a:latin typeface="+mn-ea"/>
              </a:rPr>
              <a:t>シーソーが降下する</a:t>
            </a:r>
            <a:r>
              <a:rPr lang="ja-JP" altLang="en-US" sz="1050" dirty="0" smtClean="0">
                <a:latin typeface="+mn-ea"/>
              </a:rPr>
              <a:t>際</a:t>
            </a:r>
            <a:r>
              <a:rPr lang="en-US" altLang="ja-JP" sz="1050" dirty="0" smtClean="0">
                <a:latin typeface="+mn-ea"/>
              </a:rPr>
              <a:t>,</a:t>
            </a:r>
            <a:r>
              <a:rPr lang="ja-JP" altLang="en-US" sz="1050" dirty="0" smtClean="0">
                <a:latin typeface="+mn-ea"/>
              </a:rPr>
              <a:t>倒立</a:t>
            </a:r>
            <a:r>
              <a:rPr lang="ja-JP" altLang="en-US" sz="1050" dirty="0">
                <a:latin typeface="+mn-ea"/>
              </a:rPr>
              <a:t>制御が大きく</a:t>
            </a:r>
            <a:r>
              <a:rPr lang="ja-JP" altLang="en-US" sz="1050" dirty="0" smtClean="0">
                <a:latin typeface="+mn-ea"/>
              </a:rPr>
              <a:t>揺らぐため</a:t>
            </a:r>
            <a:r>
              <a:rPr lang="en-US" altLang="ja-JP" sz="1050" dirty="0" smtClean="0">
                <a:latin typeface="+mn-ea"/>
              </a:rPr>
              <a:t>,</a:t>
            </a:r>
            <a:r>
              <a:rPr lang="ja-JP" altLang="en-US" sz="1050" dirty="0" smtClean="0">
                <a:latin typeface="+mn-ea"/>
              </a:rPr>
              <a:t>シーソー</a:t>
            </a:r>
            <a:r>
              <a:rPr lang="ja-JP" altLang="en-US" sz="1050" dirty="0">
                <a:latin typeface="+mn-ea"/>
              </a:rPr>
              <a:t>の降下を検知した際</a:t>
            </a:r>
            <a:r>
              <a:rPr lang="ja-JP" altLang="en-US" sz="1050" dirty="0" smtClean="0">
                <a:latin typeface="+mn-ea"/>
              </a:rPr>
              <a:t>にジャイロオフセット値</a:t>
            </a:r>
            <a:r>
              <a:rPr lang="ja-JP" altLang="en-US" sz="1050" dirty="0">
                <a:latin typeface="+mn-ea"/>
              </a:rPr>
              <a:t>を</a:t>
            </a:r>
            <a:r>
              <a:rPr lang="ja-JP" altLang="en-US" sz="1050" dirty="0" smtClean="0">
                <a:latin typeface="+mn-ea"/>
              </a:rPr>
              <a:t>調節し</a:t>
            </a:r>
            <a:r>
              <a:rPr lang="en-US" altLang="ja-JP" sz="1050" dirty="0" smtClean="0">
                <a:latin typeface="+mn-ea"/>
              </a:rPr>
              <a:t>,</a:t>
            </a:r>
            <a:r>
              <a:rPr lang="ja-JP" altLang="en-US" sz="1050" dirty="0" smtClean="0">
                <a:latin typeface="+mn-ea"/>
              </a:rPr>
              <a:t>走行体を後傾させることで安定した倒立制御の維持を実現</a:t>
            </a:r>
            <a:r>
              <a:rPr lang="en-US" altLang="ja-JP" sz="1050" dirty="0" smtClean="0">
                <a:latin typeface="+mn-ea"/>
              </a:rPr>
              <a:t>.</a:t>
            </a:r>
            <a:endParaRPr lang="en-US" altLang="ja-JP" sz="1050" dirty="0" smtClean="0">
              <a:latin typeface="+mn-ea"/>
            </a:endParaRPr>
          </a:p>
        </p:txBody>
      </p:sp>
      <p:pic>
        <p:nvPicPr>
          <p:cNvPr id="18" name="図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7058" y="6456784"/>
            <a:ext cx="3260766" cy="901152"/>
          </a:xfrm>
          <a:prstGeom prst="rect">
            <a:avLst/>
          </a:prstGeom>
        </p:spPr>
      </p:pic>
      <p:sp>
        <p:nvSpPr>
          <p:cNvPr id="67" name="角丸四角形吹き出し 66"/>
          <p:cNvSpPr/>
          <p:nvPr/>
        </p:nvSpPr>
        <p:spPr>
          <a:xfrm>
            <a:off x="4343847" y="6528792"/>
            <a:ext cx="3576439" cy="402511"/>
          </a:xfrm>
          <a:prstGeom prst="wedgeRoundRectCallout">
            <a:avLst>
              <a:gd name="adj1" fmla="val -58707"/>
              <a:gd name="adj2" fmla="val 57392"/>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dirty="0" smtClean="0">
                <a:latin typeface="+mn-ea"/>
              </a:rPr>
              <a:t>・</a:t>
            </a:r>
            <a:r>
              <a:rPr lang="ja-JP" altLang="en-US" sz="1100" u="sng" dirty="0" smtClean="0">
                <a:latin typeface="+mn-ea"/>
              </a:rPr>
              <a:t>ターンエリア終了後に走行体がラインから外れて</a:t>
            </a:r>
            <a:r>
              <a:rPr lang="ja-JP" altLang="en-US" sz="1100" u="sng" dirty="0" smtClean="0">
                <a:latin typeface="+mn-ea"/>
              </a:rPr>
              <a:t>いる</a:t>
            </a:r>
            <a:endParaRPr lang="en-US" altLang="ja-JP" sz="1100" u="sng" dirty="0" smtClean="0">
              <a:latin typeface="+mn-ea"/>
            </a:endParaRPr>
          </a:p>
          <a:p>
            <a:r>
              <a:rPr lang="ja-JP" altLang="en-US" sz="1100" dirty="0" smtClean="0">
                <a:latin typeface="+mn-ea"/>
              </a:rPr>
              <a:t>階段での動作と同様にして実現</a:t>
            </a:r>
            <a:r>
              <a:rPr lang="en-US" altLang="ja-JP" sz="1100" dirty="0" smtClean="0">
                <a:latin typeface="+mn-ea"/>
              </a:rPr>
              <a:t>.</a:t>
            </a:r>
            <a:endParaRPr lang="en-US" altLang="ja-JP" sz="1100" dirty="0" smtClean="0">
              <a:latin typeface="+mn-ea"/>
            </a:endParaRPr>
          </a:p>
        </p:txBody>
      </p:sp>
      <p:sp>
        <p:nvSpPr>
          <p:cNvPr id="19" name="下矢印 18"/>
          <p:cNvSpPr/>
          <p:nvPr/>
        </p:nvSpPr>
        <p:spPr>
          <a:xfrm rot="20020687">
            <a:off x="10834708" y="3387042"/>
            <a:ext cx="482847" cy="1628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p:cNvSpPr txBox="1"/>
          <p:nvPr/>
        </p:nvSpPr>
        <p:spPr>
          <a:xfrm>
            <a:off x="599431" y="6057835"/>
            <a:ext cx="7470123" cy="646331"/>
          </a:xfrm>
          <a:prstGeom prst="rect">
            <a:avLst/>
          </a:prstGeom>
          <a:noFill/>
        </p:spPr>
        <p:txBody>
          <a:bodyPr wrap="square" rtlCol="0">
            <a:spAutoFit/>
          </a:bodyPr>
          <a:lstStyle/>
          <a:p>
            <a:r>
              <a:rPr lang="ja-JP" altLang="en-US" sz="1200" dirty="0"/>
              <a:t>　ドリフトターン突破のためには左右どちらかにあるペットボトルを検知</a:t>
            </a:r>
            <a:r>
              <a:rPr lang="ja-JP" altLang="en-US" sz="1200" dirty="0" smtClean="0"/>
              <a:t>し</a:t>
            </a:r>
            <a:r>
              <a:rPr lang="en-US" altLang="ja-JP" sz="1200" dirty="0" smtClean="0"/>
              <a:t>,</a:t>
            </a:r>
            <a:r>
              <a:rPr lang="ja-JP" altLang="en-US" sz="1200" dirty="0" smtClean="0"/>
              <a:t>その</a:t>
            </a:r>
            <a:r>
              <a:rPr lang="ja-JP" altLang="en-US" sz="1200" dirty="0"/>
              <a:t>位置に合わせてターンエリアでラインの無いコースを走行しなければ</a:t>
            </a:r>
            <a:r>
              <a:rPr lang="ja-JP" altLang="en-US" sz="1200" dirty="0" smtClean="0"/>
              <a:t>ならない</a:t>
            </a:r>
            <a:r>
              <a:rPr lang="en-US" altLang="ja-JP" sz="1200" dirty="0"/>
              <a:t>.</a:t>
            </a:r>
            <a:endParaRPr lang="en-US" altLang="ja-JP" sz="1200" dirty="0"/>
          </a:p>
          <a:p>
            <a:endParaRPr kumimoji="1" lang="en-US" altLang="ja-JP" sz="1200" dirty="0" smtClean="0"/>
          </a:p>
        </p:txBody>
      </p:sp>
      <p:sp>
        <p:nvSpPr>
          <p:cNvPr id="70" name="テキスト ボックス 69"/>
          <p:cNvSpPr txBox="1"/>
          <p:nvPr/>
        </p:nvSpPr>
        <p:spPr>
          <a:xfrm>
            <a:off x="8104848" y="6017185"/>
            <a:ext cx="5473093" cy="461665"/>
          </a:xfrm>
          <a:prstGeom prst="rect">
            <a:avLst/>
          </a:prstGeom>
          <a:noFill/>
        </p:spPr>
        <p:txBody>
          <a:bodyPr wrap="square" rtlCol="0">
            <a:spAutoFit/>
          </a:bodyPr>
          <a:lstStyle/>
          <a:p>
            <a:r>
              <a:rPr kumimoji="1" lang="ja-JP" altLang="en-US" sz="1200" dirty="0" smtClean="0"/>
              <a:t>　ルックアップゲート突破のためにはゲートを検知し</a:t>
            </a:r>
            <a:r>
              <a:rPr kumimoji="1" lang="en-US" altLang="ja-JP" sz="1200" dirty="0" smtClean="0"/>
              <a:t>,</a:t>
            </a:r>
            <a:r>
              <a:rPr lang="ja-JP" altLang="en-US" sz="1200" dirty="0" smtClean="0"/>
              <a:t>その下を通過</a:t>
            </a:r>
            <a:r>
              <a:rPr lang="ja-JP" altLang="en-US" sz="1200" dirty="0" smtClean="0"/>
              <a:t>出来る角度</a:t>
            </a:r>
            <a:r>
              <a:rPr lang="ja-JP" altLang="en-US" sz="1200" dirty="0" smtClean="0"/>
              <a:t>まで走行体を傾け</a:t>
            </a:r>
            <a:r>
              <a:rPr lang="en-US" altLang="ja-JP" sz="1200" dirty="0" smtClean="0"/>
              <a:t>,</a:t>
            </a:r>
            <a:r>
              <a:rPr lang="ja-JP" altLang="en-US" sz="1200" dirty="0" smtClean="0"/>
              <a:t>通過後に元の角度に戻らなければならない</a:t>
            </a:r>
            <a:r>
              <a:rPr lang="en-US" altLang="ja-JP" sz="1200" dirty="0" smtClean="0"/>
              <a:t>.</a:t>
            </a:r>
            <a:endParaRPr kumimoji="1" lang="en-US" altLang="ja-JP" sz="1200" dirty="0" smtClean="0"/>
          </a:p>
        </p:txBody>
      </p:sp>
      <p:pic>
        <p:nvPicPr>
          <p:cNvPr id="25" name="図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423808" y="6758509"/>
            <a:ext cx="2400759" cy="922411"/>
          </a:xfrm>
          <a:prstGeom prst="rect">
            <a:avLst/>
          </a:prstGeom>
        </p:spPr>
      </p:pic>
      <p:sp>
        <p:nvSpPr>
          <p:cNvPr id="74" name="角丸四角形吹き出し 73"/>
          <p:cNvSpPr/>
          <p:nvPr/>
        </p:nvSpPr>
        <p:spPr>
          <a:xfrm>
            <a:off x="11014862" y="6694040"/>
            <a:ext cx="2401993" cy="583990"/>
          </a:xfrm>
          <a:prstGeom prst="wedgeRoundRectCallout">
            <a:avLst>
              <a:gd name="adj1" fmla="val -96631"/>
              <a:gd name="adj2" fmla="val -5733"/>
              <a:gd name="adj3" fmla="val 16667"/>
            </a:avLst>
          </a:prstGeom>
          <a:ln w="127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目標尻尾角度への制御失敗</a:t>
            </a:r>
            <a:endParaRPr lang="en-US" altLang="ja-JP" sz="1100" u="sng" dirty="0" smtClean="0">
              <a:latin typeface="+mn-ea"/>
            </a:endParaRPr>
          </a:p>
          <a:p>
            <a:r>
              <a:rPr lang="ja-JP" altLang="en-US" sz="1050" dirty="0" smtClean="0">
                <a:solidFill>
                  <a:srgbClr val="FF0000"/>
                </a:solidFill>
                <a:latin typeface="+mn-ea"/>
              </a:rPr>
              <a:t>走行体仰角制御</a:t>
            </a:r>
            <a:r>
              <a:rPr lang="ja-JP" altLang="en-US" sz="1050" dirty="0" smtClean="0">
                <a:latin typeface="+mn-ea"/>
              </a:rPr>
              <a:t>（</a:t>
            </a:r>
            <a:r>
              <a:rPr lang="en-US" altLang="ja-JP" sz="1050" dirty="0" smtClean="0">
                <a:latin typeface="+mn-ea"/>
              </a:rPr>
              <a:t>p.5 </a:t>
            </a:r>
            <a:r>
              <a:rPr lang="ja-JP" altLang="en-US" sz="1050" dirty="0" smtClean="0">
                <a:latin typeface="+mn-ea"/>
              </a:rPr>
              <a:t>要素技術参照）によって</a:t>
            </a:r>
            <a:r>
              <a:rPr lang="en-US" altLang="ja-JP" sz="1050" dirty="0" smtClean="0">
                <a:latin typeface="+mn-ea"/>
              </a:rPr>
              <a:t>,</a:t>
            </a:r>
            <a:r>
              <a:rPr lang="ja-JP" altLang="en-US" sz="1050" dirty="0" smtClean="0">
                <a:latin typeface="+mn-ea"/>
              </a:rPr>
              <a:t>安定した尻尾角度制御を</a:t>
            </a:r>
            <a:r>
              <a:rPr lang="ja-JP" altLang="en-US" sz="1050" dirty="0" smtClean="0">
                <a:latin typeface="+mn-ea"/>
              </a:rPr>
              <a:t>実現</a:t>
            </a:r>
            <a:r>
              <a:rPr lang="en-US" altLang="ja-JP" sz="1050" dirty="0" smtClean="0">
                <a:latin typeface="+mn-ea"/>
              </a:rPr>
              <a:t>.</a:t>
            </a:r>
            <a:endParaRPr lang="en-US" altLang="ja-JP" sz="1000" dirty="0" smtClean="0">
              <a:latin typeface="+mn-ea"/>
            </a:endParaRPr>
          </a:p>
        </p:txBody>
      </p:sp>
      <p:sp>
        <p:nvSpPr>
          <p:cNvPr id="75" name="下矢印 74"/>
          <p:cNvSpPr/>
          <p:nvPr/>
        </p:nvSpPr>
        <p:spPr>
          <a:xfrm rot="20020687">
            <a:off x="10726830" y="7574287"/>
            <a:ext cx="576064" cy="1703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角丸四角形吹き出し 75"/>
          <p:cNvSpPr/>
          <p:nvPr/>
        </p:nvSpPr>
        <p:spPr>
          <a:xfrm>
            <a:off x="813596" y="7418113"/>
            <a:ext cx="1442019" cy="2135016"/>
          </a:xfrm>
          <a:prstGeom prst="wedgeRoundRectCallout">
            <a:avLst>
              <a:gd name="adj1" fmla="val -7061"/>
              <a:gd name="adj2" fmla="val -58179"/>
              <a:gd name="adj3" fmla="val 16667"/>
            </a:avLst>
          </a:prstGeom>
          <a:ln w="12700">
            <a:solidFill>
              <a:srgbClr val="FFC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u="sng" dirty="0">
                <a:latin typeface="+mn-ea"/>
              </a:rPr>
              <a:t>・</a:t>
            </a:r>
            <a:r>
              <a:rPr lang="ja-JP" altLang="en-US" sz="1100" u="sng" dirty="0" smtClean="0">
                <a:latin typeface="+mn-ea"/>
              </a:rPr>
              <a:t>ペットボトルの誤検知</a:t>
            </a:r>
            <a:r>
              <a:rPr lang="ja-JP" altLang="en-US" sz="1050" dirty="0">
                <a:latin typeface="+mn-ea"/>
              </a:rPr>
              <a:t/>
            </a:r>
            <a:br>
              <a:rPr lang="ja-JP" altLang="en-US" sz="1050" dirty="0">
                <a:latin typeface="+mn-ea"/>
              </a:rPr>
            </a:br>
            <a:r>
              <a:rPr lang="ja-JP" altLang="en-US" sz="1050" dirty="0">
                <a:latin typeface="+mn-ea"/>
              </a:rPr>
              <a:t>大会のコース上にはいくつかのオブジェが置いて</a:t>
            </a:r>
            <a:r>
              <a:rPr lang="ja-JP" altLang="en-US" sz="1050" dirty="0" smtClean="0">
                <a:latin typeface="+mn-ea"/>
              </a:rPr>
              <a:t>あり</a:t>
            </a:r>
            <a:r>
              <a:rPr lang="en-US" altLang="ja-JP" sz="1050" dirty="0">
                <a:latin typeface="+mn-ea"/>
              </a:rPr>
              <a:t>,</a:t>
            </a:r>
            <a:r>
              <a:rPr lang="ja-JP" altLang="en-US" sz="1050" dirty="0" smtClean="0">
                <a:latin typeface="+mn-ea"/>
              </a:rPr>
              <a:t>それら</a:t>
            </a:r>
            <a:r>
              <a:rPr lang="ja-JP" altLang="en-US" sz="1050" dirty="0">
                <a:latin typeface="+mn-ea"/>
              </a:rPr>
              <a:t>を誤って検知する可能性が</a:t>
            </a:r>
            <a:r>
              <a:rPr lang="ja-JP" altLang="en-US" sz="1050" dirty="0" smtClean="0">
                <a:latin typeface="+mn-ea"/>
              </a:rPr>
              <a:t>ある</a:t>
            </a:r>
            <a:r>
              <a:rPr lang="en-US" altLang="ja-JP" sz="1050" dirty="0" smtClean="0">
                <a:latin typeface="+mn-ea"/>
              </a:rPr>
              <a:t>.</a:t>
            </a:r>
            <a:r>
              <a:rPr lang="ja-JP" altLang="en-US" sz="1050" dirty="0" smtClean="0">
                <a:latin typeface="+mn-ea"/>
              </a:rPr>
              <a:t>そこでライン上</a:t>
            </a:r>
            <a:r>
              <a:rPr lang="ja-JP" altLang="en-US" sz="1050" dirty="0">
                <a:latin typeface="+mn-ea"/>
              </a:rPr>
              <a:t>かつペットボトルに最も近い位置で</a:t>
            </a:r>
            <a:r>
              <a:rPr lang="ja-JP" altLang="en-US" sz="1050" dirty="0" smtClean="0">
                <a:latin typeface="+mn-ea"/>
              </a:rPr>
              <a:t>停止</a:t>
            </a:r>
            <a:r>
              <a:rPr lang="en-US" altLang="ja-JP" sz="1050" dirty="0" smtClean="0">
                <a:latin typeface="+mn-ea"/>
              </a:rPr>
              <a:t>,</a:t>
            </a:r>
            <a:r>
              <a:rPr lang="ja-JP" altLang="en-US" sz="1050" dirty="0" smtClean="0">
                <a:latin typeface="+mn-ea"/>
              </a:rPr>
              <a:t>転回し検知</a:t>
            </a:r>
            <a:r>
              <a:rPr lang="ja-JP" altLang="en-US" sz="1050" dirty="0">
                <a:latin typeface="+mn-ea"/>
              </a:rPr>
              <a:t>を行うことで誤検知防止を</a:t>
            </a:r>
            <a:r>
              <a:rPr lang="ja-JP" altLang="en-US" sz="1050" dirty="0" smtClean="0">
                <a:latin typeface="+mn-ea"/>
              </a:rPr>
              <a:t>実現</a:t>
            </a:r>
            <a:r>
              <a:rPr lang="en-US" altLang="ja-JP" sz="1050" dirty="0">
                <a:latin typeface="+mn-ea"/>
              </a:rPr>
              <a:t>.</a:t>
            </a:r>
            <a:endParaRPr lang="ja-JP" altLang="en-US" sz="1050" dirty="0">
              <a:latin typeface="+mn-ea"/>
            </a:endParaRPr>
          </a:p>
        </p:txBody>
      </p:sp>
      <p:sp>
        <p:nvSpPr>
          <p:cNvPr id="77" name="角丸四角形吹き出し 76"/>
          <p:cNvSpPr/>
          <p:nvPr/>
        </p:nvSpPr>
        <p:spPr>
          <a:xfrm>
            <a:off x="2327623" y="7407259"/>
            <a:ext cx="1515280" cy="2145869"/>
          </a:xfrm>
          <a:prstGeom prst="wedgeRoundRectCallout">
            <a:avLst>
              <a:gd name="adj1" fmla="val -9661"/>
              <a:gd name="adj2" fmla="val -64588"/>
              <a:gd name="adj3" fmla="val 16667"/>
            </a:avLst>
          </a:prstGeom>
          <a:ln w="127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ターンエリアでの走行</a:t>
            </a:r>
            <a:r>
              <a:rPr lang="ja-JP" altLang="en-US" sz="1100" u="sng" dirty="0" smtClean="0">
                <a:latin typeface="+mn-ea"/>
              </a:rPr>
              <a:t>失敗</a:t>
            </a:r>
            <a:endParaRPr lang="en-US" altLang="ja-JP" sz="1100" u="sng" dirty="0" smtClean="0">
              <a:latin typeface="+mn-ea"/>
            </a:endParaRPr>
          </a:p>
          <a:p>
            <a:r>
              <a:rPr lang="ja-JP" altLang="en-US" sz="1050" dirty="0" smtClean="0">
                <a:latin typeface="+mn-ea"/>
              </a:rPr>
              <a:t>このエリアには</a:t>
            </a:r>
            <a:r>
              <a:rPr lang="en-US" altLang="ja-JP" sz="1050" dirty="0" smtClean="0">
                <a:latin typeface="+mn-ea"/>
              </a:rPr>
              <a:t>,</a:t>
            </a:r>
            <a:r>
              <a:rPr lang="ja-JP" altLang="en-US" sz="1050" dirty="0" smtClean="0">
                <a:latin typeface="+mn-ea"/>
              </a:rPr>
              <a:t>ラインが無いため</a:t>
            </a:r>
            <a:r>
              <a:rPr lang="en-US" altLang="ja-JP" sz="1050" dirty="0" smtClean="0">
                <a:latin typeface="+mn-ea"/>
              </a:rPr>
              <a:t>,</a:t>
            </a:r>
            <a:r>
              <a:rPr lang="ja-JP" altLang="en-US" sz="1050" dirty="0" smtClean="0">
                <a:latin typeface="+mn-ea"/>
              </a:rPr>
              <a:t>ターンエリア上の仮想ラインとその曲率を定義し</a:t>
            </a:r>
            <a:r>
              <a:rPr lang="en-US" altLang="ja-JP" sz="1050" dirty="0" smtClean="0">
                <a:latin typeface="+mn-ea"/>
              </a:rPr>
              <a:t>,</a:t>
            </a:r>
            <a:r>
              <a:rPr lang="ja-JP" altLang="en-US" sz="1050" dirty="0" smtClean="0">
                <a:latin typeface="+mn-ea"/>
              </a:rPr>
              <a:t>輝度値によるライントレースを行わず</a:t>
            </a:r>
            <a:r>
              <a:rPr lang="ja-JP" altLang="en-US" sz="1050" dirty="0" smtClean="0">
                <a:solidFill>
                  <a:srgbClr val="FF0000"/>
                </a:solidFill>
                <a:latin typeface="+mn-ea"/>
              </a:rPr>
              <a:t>曲率半径</a:t>
            </a:r>
            <a:r>
              <a:rPr lang="en-US" altLang="ja-JP" sz="1050" dirty="0" smtClean="0">
                <a:solidFill>
                  <a:srgbClr val="FF0000"/>
                </a:solidFill>
                <a:latin typeface="+mn-ea"/>
              </a:rPr>
              <a:t>PID</a:t>
            </a:r>
            <a:r>
              <a:rPr lang="ja-JP" altLang="en-US" sz="1050" dirty="0" smtClean="0">
                <a:solidFill>
                  <a:srgbClr val="FF0000"/>
                </a:solidFill>
                <a:latin typeface="+mn-ea"/>
              </a:rPr>
              <a:t>制御</a:t>
            </a:r>
            <a:r>
              <a:rPr lang="ja-JP" altLang="en-US" sz="1050" dirty="0" smtClean="0">
                <a:latin typeface="+mn-ea"/>
              </a:rPr>
              <a:t>（</a:t>
            </a:r>
            <a:r>
              <a:rPr lang="en-US" altLang="ja-JP" sz="1050" dirty="0" smtClean="0">
                <a:latin typeface="+mn-ea"/>
              </a:rPr>
              <a:t>p.5 </a:t>
            </a:r>
            <a:r>
              <a:rPr lang="ja-JP" altLang="en-US" sz="1050" dirty="0" smtClean="0">
                <a:latin typeface="+mn-ea"/>
              </a:rPr>
              <a:t>要素技術参照）のみを利用して走行することで</a:t>
            </a:r>
            <a:r>
              <a:rPr lang="en-US" altLang="ja-JP" sz="1050" dirty="0" smtClean="0">
                <a:latin typeface="+mn-ea"/>
              </a:rPr>
              <a:t>,</a:t>
            </a:r>
            <a:r>
              <a:rPr lang="ja-JP" altLang="en-US" sz="1050" dirty="0" smtClean="0">
                <a:latin typeface="+mn-ea"/>
              </a:rPr>
              <a:t>ラインの無い区間での走行を実現</a:t>
            </a:r>
            <a:r>
              <a:rPr lang="en-US" altLang="ja-JP" sz="1050" dirty="0" smtClean="0">
                <a:latin typeface="+mn-ea"/>
              </a:rPr>
              <a:t>.</a:t>
            </a:r>
            <a:endParaRPr lang="en-US" altLang="ja-JP" sz="1000" dirty="0" smtClean="0">
              <a:latin typeface="+mn-ea"/>
            </a:endParaRPr>
          </a:p>
        </p:txBody>
      </p:sp>
      <p:sp>
        <p:nvSpPr>
          <p:cNvPr id="78" name="下矢印 77"/>
          <p:cNvSpPr/>
          <p:nvPr/>
        </p:nvSpPr>
        <p:spPr>
          <a:xfrm rot="20027508">
            <a:off x="3857166" y="7326842"/>
            <a:ext cx="390537" cy="1608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吹き出し 72"/>
          <p:cNvSpPr/>
          <p:nvPr/>
        </p:nvSpPr>
        <p:spPr>
          <a:xfrm>
            <a:off x="8325623" y="8007578"/>
            <a:ext cx="2210912" cy="1545550"/>
          </a:xfrm>
          <a:prstGeom prst="wedgeRoundRectCallout">
            <a:avLst>
              <a:gd name="adj1" fmla="val -17770"/>
              <a:gd name="adj2" fmla="val -72889"/>
              <a:gd name="adj3" fmla="val 16667"/>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a:latin typeface="+mn-ea"/>
              </a:rPr>
              <a:t>・</a:t>
            </a:r>
            <a:r>
              <a:rPr lang="ja-JP" altLang="en-US" sz="1100" u="sng" dirty="0">
                <a:latin typeface="+mn-ea"/>
              </a:rPr>
              <a:t>ゲート検知の失敗</a:t>
            </a:r>
          </a:p>
          <a:p>
            <a:r>
              <a:rPr lang="ja-JP" altLang="en-US" sz="1050" dirty="0">
                <a:latin typeface="+mn-ea"/>
              </a:rPr>
              <a:t>ゲート</a:t>
            </a:r>
            <a:r>
              <a:rPr lang="ja-JP" altLang="en-US" sz="1050" dirty="0" smtClean="0">
                <a:latin typeface="+mn-ea"/>
              </a:rPr>
              <a:t>の</a:t>
            </a:r>
            <a:r>
              <a:rPr lang="ja-JP" altLang="en-US" sz="1050" dirty="0" smtClean="0">
                <a:latin typeface="+mn-ea"/>
              </a:rPr>
              <a:t>検知に</a:t>
            </a:r>
            <a:r>
              <a:rPr lang="ja-JP" altLang="en-US" sz="1050" dirty="0" smtClean="0">
                <a:latin typeface="+mn-ea"/>
              </a:rPr>
              <a:t>は</a:t>
            </a:r>
            <a:r>
              <a:rPr lang="ja-JP" altLang="en-US" sz="1050" dirty="0">
                <a:latin typeface="+mn-ea"/>
              </a:rPr>
              <a:t>超音波センサを</a:t>
            </a:r>
            <a:r>
              <a:rPr lang="ja-JP" altLang="en-US" sz="1050" dirty="0" smtClean="0">
                <a:latin typeface="+mn-ea"/>
              </a:rPr>
              <a:t>用いる</a:t>
            </a:r>
            <a:r>
              <a:rPr lang="ja-JP" altLang="en-US" sz="1050" dirty="0">
                <a:latin typeface="+mn-ea"/>
              </a:rPr>
              <a:t>が</a:t>
            </a:r>
            <a:r>
              <a:rPr lang="en-US" altLang="ja-JP" sz="1050" dirty="0" smtClean="0">
                <a:latin typeface="+mn-ea"/>
              </a:rPr>
              <a:t>,</a:t>
            </a:r>
            <a:r>
              <a:rPr lang="ja-JP" altLang="en-US" sz="1050" dirty="0" smtClean="0">
                <a:latin typeface="+mn-ea"/>
              </a:rPr>
              <a:t>センサ</a:t>
            </a:r>
            <a:r>
              <a:rPr lang="ja-JP" altLang="en-US" sz="1050" dirty="0">
                <a:latin typeface="+mn-ea"/>
              </a:rPr>
              <a:t>の特性上値の取得は</a:t>
            </a:r>
            <a:r>
              <a:rPr lang="en-US" altLang="ja-JP" sz="1050" dirty="0">
                <a:latin typeface="+mn-ea"/>
              </a:rPr>
              <a:t>50ms</a:t>
            </a:r>
            <a:r>
              <a:rPr lang="ja-JP" altLang="en-US" sz="1050" dirty="0">
                <a:latin typeface="+mn-ea"/>
              </a:rPr>
              <a:t>周期で行わなければならない</a:t>
            </a:r>
            <a:r>
              <a:rPr lang="en-US" altLang="ja-JP" sz="1050" dirty="0" smtClean="0">
                <a:latin typeface="+mn-ea"/>
              </a:rPr>
              <a:t>.</a:t>
            </a:r>
            <a:r>
              <a:rPr lang="ja-JP" altLang="en-US" sz="1050" dirty="0">
                <a:latin typeface="+mn-ea"/>
              </a:rPr>
              <a:t>よって</a:t>
            </a:r>
            <a:r>
              <a:rPr lang="ja-JP" altLang="en-US" sz="1050" dirty="0" smtClean="0">
                <a:latin typeface="+mn-ea"/>
              </a:rPr>
              <a:t>ゲート</a:t>
            </a:r>
            <a:r>
              <a:rPr lang="ja-JP" altLang="en-US" sz="1050" dirty="0">
                <a:latin typeface="+mn-ea"/>
              </a:rPr>
              <a:t>検知をする際</a:t>
            </a:r>
            <a:r>
              <a:rPr lang="ja-JP" altLang="en-US" sz="1050" dirty="0" smtClean="0">
                <a:latin typeface="+mn-ea"/>
              </a:rPr>
              <a:t>の速度</a:t>
            </a:r>
            <a:r>
              <a:rPr lang="ja-JP" altLang="en-US" sz="1050" dirty="0">
                <a:latin typeface="+mn-ea"/>
              </a:rPr>
              <a:t>が速すぎる</a:t>
            </a:r>
            <a:r>
              <a:rPr lang="ja-JP" altLang="en-US" sz="1050" dirty="0" smtClean="0">
                <a:latin typeface="+mn-ea"/>
              </a:rPr>
              <a:t>と検知をする前にゲートを衝突してしまう</a:t>
            </a:r>
            <a:r>
              <a:rPr lang="ja-JP" altLang="en-US" sz="1050" dirty="0" smtClean="0">
                <a:latin typeface="+mn-ea"/>
              </a:rPr>
              <a:t>ため</a:t>
            </a:r>
            <a:r>
              <a:rPr lang="en-US" altLang="ja-JP" sz="1050" dirty="0" smtClean="0">
                <a:latin typeface="+mn-ea"/>
              </a:rPr>
              <a:t>,</a:t>
            </a:r>
            <a:r>
              <a:rPr lang="ja-JP" altLang="en-US" sz="1050" dirty="0" smtClean="0">
                <a:latin typeface="+mn-ea"/>
              </a:rPr>
              <a:t>ゲート前</a:t>
            </a:r>
            <a:r>
              <a:rPr lang="ja-JP" altLang="en-US" sz="1050" dirty="0">
                <a:latin typeface="+mn-ea"/>
              </a:rPr>
              <a:t>の区間で速度を下げることで正確な検知を</a:t>
            </a:r>
            <a:r>
              <a:rPr lang="ja-JP" altLang="en-US" sz="1050" dirty="0" smtClean="0">
                <a:latin typeface="+mn-ea"/>
              </a:rPr>
              <a:t>実現</a:t>
            </a:r>
            <a:r>
              <a:rPr lang="en-US" altLang="ja-JP" sz="1050" dirty="0">
                <a:latin typeface="+mn-ea"/>
              </a:rPr>
              <a:t>.</a:t>
            </a:r>
            <a:endParaRPr lang="ja-JP" altLang="en-US" sz="1050" dirty="0">
              <a:latin typeface="+mn-ea"/>
            </a:endParaRPr>
          </a:p>
        </p:txBody>
      </p:sp>
      <p:sp>
        <p:nvSpPr>
          <p:cNvPr id="47" name="角丸四角形吹き出し 46"/>
          <p:cNvSpPr/>
          <p:nvPr/>
        </p:nvSpPr>
        <p:spPr>
          <a:xfrm>
            <a:off x="4271839" y="2299031"/>
            <a:ext cx="3683415" cy="1061409"/>
          </a:xfrm>
          <a:prstGeom prst="wedgeRoundRectCallout">
            <a:avLst>
              <a:gd name="adj1" fmla="val -56146"/>
              <a:gd name="adj2" fmla="val 53329"/>
              <a:gd name="adj3" fmla="val 16667"/>
            </a:avLst>
          </a:prstGeom>
          <a:ln w="12700"/>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a:latin typeface="+mn-ea"/>
              </a:rPr>
              <a:t>・</a:t>
            </a:r>
            <a:r>
              <a:rPr lang="ja-JP" altLang="en-US" sz="1100" u="sng" dirty="0" smtClean="0">
                <a:latin typeface="+mn-ea"/>
              </a:rPr>
              <a:t>直角部分を曲がりきることが出来ない</a:t>
            </a:r>
            <a:endParaRPr lang="en-US" altLang="ja-JP" sz="1100" u="sng" dirty="0" smtClean="0">
              <a:latin typeface="+mn-ea"/>
            </a:endParaRPr>
          </a:p>
          <a:p>
            <a:r>
              <a:rPr lang="ja-JP" altLang="en-US" sz="1050" dirty="0">
                <a:latin typeface="+mn-ea"/>
              </a:rPr>
              <a:t>直角</a:t>
            </a:r>
            <a:r>
              <a:rPr lang="ja-JP" altLang="en-US" sz="1050" dirty="0" smtClean="0">
                <a:latin typeface="+mn-ea"/>
              </a:rPr>
              <a:t>部分では輝度値の変化を検知すると停止して転回</a:t>
            </a:r>
            <a:r>
              <a:rPr lang="ja-JP" altLang="en-US" sz="1050" dirty="0" smtClean="0">
                <a:latin typeface="+mn-ea"/>
              </a:rPr>
              <a:t>する</a:t>
            </a:r>
            <a:r>
              <a:rPr lang="en-US" altLang="ja-JP" sz="1050" dirty="0" smtClean="0">
                <a:latin typeface="+mn-ea"/>
              </a:rPr>
              <a:t>.</a:t>
            </a:r>
            <a:r>
              <a:rPr lang="ja-JP" altLang="en-US" sz="1050" dirty="0" smtClean="0">
                <a:latin typeface="+mn-ea"/>
              </a:rPr>
              <a:t>この時</a:t>
            </a:r>
            <a:r>
              <a:rPr lang="en-US" altLang="ja-JP" sz="1050" dirty="0" smtClean="0">
                <a:latin typeface="+mn-ea"/>
              </a:rPr>
              <a:t>,</a:t>
            </a:r>
            <a:r>
              <a:rPr lang="ja-JP" altLang="en-US" sz="1050" dirty="0" smtClean="0">
                <a:latin typeface="+mn-ea"/>
              </a:rPr>
              <a:t>検知が遅れるとラインから外れた位置で転回するためライントレースを続行出来ない</a:t>
            </a:r>
            <a:r>
              <a:rPr lang="en-US" altLang="ja-JP" sz="1050" dirty="0" smtClean="0">
                <a:latin typeface="+mn-ea"/>
              </a:rPr>
              <a:t>.</a:t>
            </a:r>
            <a:r>
              <a:rPr lang="ja-JP" altLang="en-US" sz="1050" dirty="0" smtClean="0">
                <a:latin typeface="+mn-ea"/>
              </a:rPr>
              <a:t>そこで、輝度値変化が発生した瞬間の傾向を調べ</a:t>
            </a:r>
            <a:r>
              <a:rPr lang="en-US" altLang="ja-JP" sz="1050" dirty="0" smtClean="0">
                <a:latin typeface="+mn-ea"/>
              </a:rPr>
              <a:t>,</a:t>
            </a:r>
            <a:r>
              <a:rPr lang="ja-JP" altLang="en-US" sz="1050" dirty="0" smtClean="0">
                <a:latin typeface="+mn-ea"/>
              </a:rPr>
              <a:t>その傾向が見られた瞬間に停止することでラインを見失わない転回を実現</a:t>
            </a:r>
            <a:r>
              <a:rPr lang="en-US" altLang="ja-JP" sz="1050" dirty="0" smtClean="0">
                <a:latin typeface="+mn-ea"/>
              </a:rPr>
              <a:t>.</a:t>
            </a:r>
            <a:endParaRPr lang="ja-JP" altLang="en-US" sz="1050" dirty="0">
              <a:latin typeface="+mn-ea"/>
            </a:endParaRPr>
          </a:p>
        </p:txBody>
      </p:sp>
      <p:cxnSp>
        <p:nvCxnSpPr>
          <p:cNvPr id="55" name="直線コネクタ 54"/>
          <p:cNvCxnSpPr/>
          <p:nvPr/>
        </p:nvCxnSpPr>
        <p:spPr>
          <a:xfrm>
            <a:off x="8088263" y="1196443"/>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236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0" y="1816180"/>
          <a:ext cx="2034873"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2"/>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3"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200"/>
            <a:ext cx="4328547"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　高速走行中のカーブでは算出された左右のモータの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a:t>
            </a:r>
            <a:r>
              <a:rPr lang="ja-JP" altLang="en-US" sz="1050" dirty="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超えることがある．その結果を単純に入力範囲に収まるよう値を調整すると，旋回量が不足し曲がり切れない．そこで，モータの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メイリオ" pitchFamily="50" charset="-128"/>
              <a:ea typeface="メイリオ" pitchFamily="50" charset="-128"/>
              <a:cs typeface="メイリオ" pitchFamily="50" charset="-128"/>
            </a:endParaRPr>
          </a:p>
        </p:txBody>
      </p:sp>
      <p:sp>
        <p:nvSpPr>
          <p:cNvPr id="135" name="テキスト ボックス 134"/>
          <p:cNvSpPr txBox="1"/>
          <p:nvPr/>
        </p:nvSpPr>
        <p:spPr>
          <a:xfrm>
            <a:off x="9482530"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4"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7"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7"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7"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400"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走行体仰角</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2234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階段、シーソクリア後はラインを見失うことがある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そこで，ラインを探し出しライントレースを再開</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必要がある．しかし，難所クリア後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ある．自己位置推定に頼らずラインの左右どちらに外れてしまっても復帰できるようにする必要がある．ラインの存在はラインエッジの検出回数により判断す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なお</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必ず右</a:t>
            </a:r>
            <a:r>
              <a:rPr lang="ja-JP" altLang="en-US" sz="1050" dirty="0">
                <a:latin typeface="メイリオ" pitchFamily="50" charset="-128"/>
                <a:ea typeface="メイリオ" pitchFamily="50" charset="-128"/>
                <a:cs typeface="メイリオ" pitchFamily="50" charset="-128"/>
              </a:rPr>
              <a:t>エッジに復帰するように設計</a:t>
            </a:r>
            <a:r>
              <a:rPr lang="ja-JP" altLang="en-US" sz="1050" dirty="0" smtClean="0">
                <a:latin typeface="メイリオ" pitchFamily="50" charset="-128"/>
                <a:ea typeface="メイリオ" pitchFamily="50" charset="-128"/>
                <a:cs typeface="メイリオ" pitchFamily="50" charset="-128"/>
              </a:rPr>
              <a:t>した</a:t>
            </a:r>
            <a:r>
              <a:rPr lang="en-US" altLang="ja-JP" sz="1050" dirty="0" smtClean="0">
                <a:latin typeface="メイリオ" pitchFamily="50" charset="-128"/>
                <a:ea typeface="メイリオ" pitchFamily="50" charset="-128"/>
                <a:cs typeface="メイリオ" pitchFamily="50" charset="-128"/>
              </a:rPr>
              <a:t>.</a:t>
            </a:r>
          </a:p>
        </p:txBody>
      </p:sp>
      <p:sp>
        <p:nvSpPr>
          <p:cNvPr id="203" name="テキスト ボックス 202"/>
          <p:cNvSpPr txBox="1"/>
          <p:nvPr/>
        </p:nvSpPr>
        <p:spPr>
          <a:xfrm>
            <a:off x="781581" y="2640362"/>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4"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8" y="1848272"/>
            <a:ext cx="1285711" cy="551960"/>
          </a:xfrm>
          <a:prstGeom prst="wedgeRoundRectCallout">
            <a:avLst>
              <a:gd name="adj1" fmla="val 82211"/>
              <a:gd name="adj2" fmla="val -36275"/>
              <a:gd name="adj3" fmla="val 16667"/>
            </a:avLst>
          </a:prstGeom>
          <a:solidFill>
            <a:srgbClr val="FFFFCC"/>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8" y="1699882"/>
            <a:ext cx="4086572"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3" y="7907885"/>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a:t>
            </a:r>
            <a:r>
              <a:rPr kumimoji="1" lang="ja-JP" altLang="en-US" sz="800" smtClean="0">
                <a:latin typeface="メイリオ" pitchFamily="50" charset="-128"/>
                <a:ea typeface="メイリオ" pitchFamily="50" charset="-128"/>
                <a:cs typeface="メイリオ" pitchFamily="50" charset="-128"/>
              </a:rPr>
              <a:t>変化で走行体が</a:t>
            </a:r>
            <a:r>
              <a:rPr kumimoji="1" lang="ja-JP" altLang="en-US" sz="800" dirty="0" smtClean="0">
                <a:latin typeface="メイリオ" pitchFamily="50" charset="-128"/>
                <a:ea typeface="メイリオ" pitchFamily="50" charset="-128"/>
                <a:cs typeface="メイリオ" pitchFamily="50" charset="-128"/>
              </a:rPr>
              <a:t>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60" y="7828235"/>
            <a:ext cx="1185023"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a:t>
            </a:r>
            <a:r>
              <a:rPr kumimoji="1" lang="ja-JP" altLang="en-US" sz="800" smtClean="0">
                <a:latin typeface="メイリオ" pitchFamily="50" charset="-128"/>
                <a:ea typeface="メイリオ" pitchFamily="50" charset="-128"/>
                <a:cs typeface="メイリオ" pitchFamily="50" charset="-128"/>
              </a:rPr>
              <a:t>低く，走行体の</a:t>
            </a:r>
            <a:r>
              <a:rPr kumimoji="1" lang="ja-JP" altLang="en-US" sz="800" dirty="0" smtClean="0">
                <a:latin typeface="メイリオ" pitchFamily="50" charset="-128"/>
                <a:ea typeface="メイリオ" pitchFamily="50" charset="-128"/>
                <a:cs typeface="メイリオ" pitchFamily="50" charset="-128"/>
              </a:rPr>
              <a:t>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511880" y="9253884"/>
            <a:ext cx="1199626"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smtClean="0">
                <a:latin typeface="メイリオ" pitchFamily="50" charset="-128"/>
                <a:ea typeface="メイリオ" pitchFamily="50" charset="-128"/>
                <a:cs typeface="メイリオ" pitchFamily="50" charset="-128"/>
              </a:rPr>
              <a:t>走行体の</a:t>
            </a:r>
            <a:r>
              <a:rPr kumimoji="1" lang="ja-JP" altLang="en-US" sz="800" dirty="0" smtClean="0">
                <a:latin typeface="メイリオ" pitchFamily="50" charset="-128"/>
                <a:ea typeface="メイリオ" pitchFamily="50" charset="-128"/>
                <a:cs typeface="メイリオ" pitchFamily="50" charset="-128"/>
              </a:rPr>
              <a:t>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1" y="3679926"/>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2"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6" y="2352329"/>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6" y="2908098"/>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6" y="3514349"/>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3"/>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2" y="4218382"/>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2" y="4434406"/>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2"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2"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7"/>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68856" y="4296546"/>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xmlns:a14="http://schemas.microsoft.com/office/drawing/2010/main">
        <mc:Choice Requires="a14">
          <p:sp>
            <p:nvSpPr>
              <p:cNvPr id="1031" name="正方形/長方形 1030"/>
              <p:cNvSpPr/>
              <p:nvPr/>
            </p:nvSpPr>
            <p:spPr>
              <a:xfrm>
                <a:off x="5020867" y="5200201"/>
                <a:ext cx="4295847" cy="1061829"/>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a:t>
                </a:r>
                <a:r>
                  <a:rPr lang="ja-JP" altLang="en-US" sz="1050" smtClean="0">
                    <a:latin typeface="メイリオ" pitchFamily="50" charset="-128"/>
                    <a:ea typeface="メイリオ" pitchFamily="50" charset="-128"/>
                    <a:cs typeface="メイリオ" pitchFamily="50" charset="-128"/>
                  </a:rPr>
                  <a:t>変化させ走行体を</a:t>
                </a:r>
                <a:r>
                  <a:rPr lang="ja-JP" altLang="en-US" sz="1050" dirty="0" smtClean="0">
                    <a:latin typeface="メイリオ" pitchFamily="50" charset="-128"/>
                    <a:ea typeface="メイリオ" pitchFamily="50" charset="-128"/>
                    <a:cs typeface="メイリオ" pitchFamily="50" charset="-128"/>
                  </a:rPr>
                  <a:t>傾け，通過後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a:t>
                </a:r>
                <a:r>
                  <a:rPr lang="ja-JP" altLang="en-US" sz="1050">
                    <a:latin typeface="メイリオ" pitchFamily="50" charset="-128"/>
                    <a:ea typeface="メイリオ" pitchFamily="50" charset="-128"/>
                    <a:cs typeface="メイリオ" pitchFamily="50" charset="-128"/>
                  </a:rPr>
                  <a:t>に</a:t>
                </a:r>
                <a:r>
                  <a:rPr lang="ja-JP" altLang="en-US" sz="1050" smtClean="0">
                    <a:latin typeface="メイリオ" pitchFamily="50" charset="-128"/>
                    <a:ea typeface="メイリオ" pitchFamily="50" charset="-128"/>
                    <a:cs typeface="メイリオ" pitchFamily="50" charset="-128"/>
                  </a:rPr>
                  <a:t>よって走行体が</a:t>
                </a:r>
                <a:r>
                  <a:rPr lang="ja-JP" altLang="en-US" sz="1050" dirty="0">
                    <a:latin typeface="メイリオ" pitchFamily="50" charset="-128"/>
                    <a:ea typeface="メイリオ" pitchFamily="50" charset="-128"/>
                    <a:cs typeface="メイリオ" pitchFamily="50" charset="-128"/>
                  </a:rPr>
                  <a:t>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そこで，</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ことで，急激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endParaRPr lang="en-US" altLang="ja-JP" sz="1050" dirty="0">
                  <a:latin typeface="メイリオ" pitchFamily="50" charset="-128"/>
                  <a:ea typeface="メイリオ" pitchFamily="50" charset="-128"/>
                  <a:cs typeface="メイリオ" pitchFamily="50" charset="-128"/>
                </a:endParaRPr>
              </a:p>
            </p:txBody>
          </p:sp>
        </mc:Choice>
        <mc:Fallback xmlns="">
          <p:sp>
            <p:nvSpPr>
              <p:cNvPr id="1031" name="正方形/長方形 1030"/>
              <p:cNvSpPr>
                <a:spLocks noRot="1" noChangeAspect="1" noMove="1" noResize="1" noEditPoints="1" noAdjustHandles="1" noChangeArrowheads="1" noChangeShapeType="1" noTextEdit="1"/>
              </p:cNvSpPr>
              <p:nvPr/>
            </p:nvSpPr>
            <p:spPr>
              <a:xfrm>
                <a:off x="5020867" y="5200201"/>
                <a:ext cx="4295847" cy="1061829"/>
              </a:xfrm>
              <a:prstGeom prst="rect">
                <a:avLst/>
              </a:prstGeom>
              <a:blipFill rotWithShape="1">
                <a:blip r:embed="rId14"/>
                <a:stretch>
                  <a:fillRect b="-2874"/>
                </a:stretch>
              </a:blipFill>
            </p:spPr>
            <p:txBody>
              <a:bodyPr/>
              <a:lstStyle/>
              <a:p>
                <a:r>
                  <a:rPr lang="ja-JP" altLang="en-US">
                    <a:noFill/>
                  </a:rPr>
                  <a:t> </a:t>
                </a:r>
              </a:p>
            </p:txBody>
          </p:sp>
        </mc:Fallback>
      </mc:AlternateContent>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33224" y="7791028"/>
            <a:ext cx="1264840" cy="11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10435319" y="8318573"/>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13038" y="7779295"/>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2536427" y="8686631"/>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1569522" y="8355070"/>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1658508" y="8304760"/>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p:nvPr/>
        </p:nvCxnSpPr>
        <p:spPr>
          <a:xfrm flipH="1" flipV="1">
            <a:off x="12306557" y="8119731"/>
            <a:ext cx="230231"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2286349" y="7873544"/>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10321629" y="8698599"/>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9492593" y="8393680"/>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9530443" y="8326335"/>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10534492" y="8206754"/>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9529541" y="9141619"/>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10020292" y="8530635"/>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2213839" y="8624536"/>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10060384" y="8158182"/>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859994" y="805823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2387841" y="8146161"/>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10482546" y="8218494"/>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2219769" y="778041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10334985" y="9184064"/>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9558657" y="6443429"/>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1426252" y="6437015"/>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9625727" y="6717638"/>
            <a:ext cx="1758012"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②エッジ検出回数が</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           </a:t>
            </a:r>
            <a:r>
              <a:rPr lang="en-US" altLang="ja-JP" sz="1050" dirty="0" smtClean="0">
                <a:latin typeface="メイリオ" pitchFamily="50" charset="-128"/>
                <a:ea typeface="メイリオ" pitchFamily="50" charset="-128"/>
                <a:cs typeface="メイリオ" pitchFamily="50" charset="-128"/>
              </a:rPr>
              <a:t>       </a:t>
            </a:r>
            <a:r>
              <a:rPr lang="ja-JP" altLang="en-US" sz="1050" dirty="0" smtClean="0">
                <a:latin typeface="メイリオ" pitchFamily="50" charset="-128"/>
                <a:ea typeface="メイリオ" pitchFamily="50" charset="-128"/>
                <a:cs typeface="メイリオ" pitchFamily="50" charset="-128"/>
              </a:rPr>
              <a:t>未満なのでライン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にはないと判断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10482546" y="8455530"/>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1397990" y="6688540"/>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しエッジ検出　　　  </a:t>
            </a:r>
            <a:r>
              <a:rPr lang="ja-JP" altLang="en-US" sz="1050" dirty="0" err="1" smtClean="0">
                <a:latin typeface="メイリオ" pitchFamily="50" charset="-128"/>
                <a:ea typeface="メイリオ" pitchFamily="50" charset="-128"/>
                <a:cs typeface="メイリオ" pitchFamily="50" charset="-128"/>
              </a:rPr>
              <a:t>を</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回するためラインが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②右</a:t>
            </a:r>
            <a:r>
              <a:rPr lang="ja-JP" altLang="en-US" sz="1050" dirty="0">
                <a:latin typeface="メイリオ" pitchFamily="50" charset="-128"/>
                <a:ea typeface="メイリオ" pitchFamily="50" charset="-128"/>
                <a:cs typeface="メイリオ" pitchFamily="50" charset="-128"/>
              </a:rPr>
              <a:t>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③ラインに向かって直進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1037" name="正方形/長方形 1036"/>
          <p:cNvSpPr/>
          <p:nvPr/>
        </p:nvSpPr>
        <p:spPr>
          <a:xfrm>
            <a:off x="797174" y="3362308"/>
            <a:ext cx="4095853" cy="900246"/>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a:t>
            </a:r>
            <a:r>
              <a:rPr lang="ja-JP" altLang="en-US" sz="1050" dirty="0">
                <a:latin typeface="+mn-ea"/>
              </a:rPr>
              <a:t>実装．</a:t>
            </a:r>
            <a:endParaRPr lang="en-US" altLang="ja-JP" sz="1050" dirty="0">
              <a:latin typeface="+mn-ea"/>
            </a:endParaRPr>
          </a:p>
        </p:txBody>
      </p:sp>
      <p:sp>
        <p:nvSpPr>
          <p:cNvPr id="149" name="正方形/長方形 148"/>
          <p:cNvSpPr/>
          <p:nvPr/>
        </p:nvSpPr>
        <p:spPr>
          <a:xfrm>
            <a:off x="1232028"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p:cNvSpPr txBox="1"/>
          <p:nvPr/>
        </p:nvSpPr>
        <p:spPr>
          <a:xfrm>
            <a:off x="1049325" y="861863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a:off x="1767895" y="861655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2" name="正方形/長方形 151"/>
          <p:cNvSpPr/>
          <p:nvPr/>
        </p:nvSpPr>
        <p:spPr>
          <a:xfrm>
            <a:off x="1268031"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8" name="正方形/長方形 157"/>
          <p:cNvSpPr/>
          <p:nvPr/>
        </p:nvSpPr>
        <p:spPr>
          <a:xfrm>
            <a:off x="1268031"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0" name="正方形/長方形 159"/>
          <p:cNvSpPr/>
          <p:nvPr/>
        </p:nvSpPr>
        <p:spPr>
          <a:xfrm>
            <a:off x="1268031"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2" name="正方形/長方形 161"/>
          <p:cNvSpPr/>
          <p:nvPr/>
        </p:nvSpPr>
        <p:spPr>
          <a:xfrm>
            <a:off x="1268031"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3" name="正方形/長方形 162"/>
          <p:cNvSpPr/>
          <p:nvPr/>
        </p:nvSpPr>
        <p:spPr>
          <a:xfrm>
            <a:off x="1268031"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4" name="正方形/長方形 163"/>
          <p:cNvSpPr/>
          <p:nvPr/>
        </p:nvSpPr>
        <p:spPr>
          <a:xfrm>
            <a:off x="1268031"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5" name="正方形/長方形 164"/>
          <p:cNvSpPr/>
          <p:nvPr/>
        </p:nvSpPr>
        <p:spPr>
          <a:xfrm>
            <a:off x="1268031" y="741653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6" name="正方形/長方形 165"/>
          <p:cNvSpPr/>
          <p:nvPr/>
        </p:nvSpPr>
        <p:spPr>
          <a:xfrm>
            <a:off x="1268031" y="725217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8" name="正方形/長方形 167"/>
          <p:cNvSpPr/>
          <p:nvPr/>
        </p:nvSpPr>
        <p:spPr>
          <a:xfrm>
            <a:off x="1268031" y="7092437"/>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9" name="正方形/長方形 168"/>
          <p:cNvSpPr/>
          <p:nvPr/>
        </p:nvSpPr>
        <p:spPr>
          <a:xfrm>
            <a:off x="1268031" y="691416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0" name="正方形/長方形 169"/>
          <p:cNvSpPr/>
          <p:nvPr/>
        </p:nvSpPr>
        <p:spPr>
          <a:xfrm>
            <a:off x="1268031" y="674979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1" name="正方形/長方形 170"/>
          <p:cNvSpPr/>
          <p:nvPr/>
        </p:nvSpPr>
        <p:spPr>
          <a:xfrm>
            <a:off x="1859723"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1892869"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3" name="正方形/長方形 172"/>
          <p:cNvSpPr/>
          <p:nvPr/>
        </p:nvSpPr>
        <p:spPr>
          <a:xfrm>
            <a:off x="1890963" y="82366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4" name="正方形/長方形 173"/>
          <p:cNvSpPr/>
          <p:nvPr/>
        </p:nvSpPr>
        <p:spPr>
          <a:xfrm>
            <a:off x="1890963"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5" name="正方形/長方形 174"/>
          <p:cNvSpPr/>
          <p:nvPr/>
        </p:nvSpPr>
        <p:spPr>
          <a:xfrm>
            <a:off x="1890963"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6" name="正方形/長方形 175"/>
          <p:cNvSpPr/>
          <p:nvPr/>
        </p:nvSpPr>
        <p:spPr>
          <a:xfrm>
            <a:off x="1890963"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7" name="正方形/長方形 176"/>
          <p:cNvSpPr/>
          <p:nvPr/>
        </p:nvSpPr>
        <p:spPr>
          <a:xfrm>
            <a:off x="1890963"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8" name="テキスト ボックス 177"/>
          <p:cNvSpPr txBox="1"/>
          <p:nvPr/>
        </p:nvSpPr>
        <p:spPr>
          <a:xfrm>
            <a:off x="1571462" y="9100866"/>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179" name="正方形/長方形 178"/>
          <p:cNvSpPr/>
          <p:nvPr/>
        </p:nvSpPr>
        <p:spPr>
          <a:xfrm>
            <a:off x="3061322" y="7081618"/>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テキスト ボックス 179"/>
          <p:cNvSpPr txBox="1"/>
          <p:nvPr/>
        </p:nvSpPr>
        <p:spPr>
          <a:xfrm>
            <a:off x="2885529" y="859276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81" name="正方形/長方形 180"/>
          <p:cNvSpPr/>
          <p:nvPr/>
        </p:nvSpPr>
        <p:spPr>
          <a:xfrm>
            <a:off x="3097325" y="84018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2" name="正方形/長方形 181"/>
          <p:cNvSpPr/>
          <p:nvPr/>
        </p:nvSpPr>
        <p:spPr>
          <a:xfrm>
            <a:off x="3097325" y="823743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4" name="正方形/長方形 183"/>
          <p:cNvSpPr/>
          <p:nvPr/>
        </p:nvSpPr>
        <p:spPr>
          <a:xfrm>
            <a:off x="3097325" y="790870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5" name="正方形/長方形 184"/>
          <p:cNvSpPr/>
          <p:nvPr/>
        </p:nvSpPr>
        <p:spPr>
          <a:xfrm>
            <a:off x="3097325" y="775004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6" name="正方形/長方形 185"/>
          <p:cNvSpPr/>
          <p:nvPr/>
        </p:nvSpPr>
        <p:spPr>
          <a:xfrm>
            <a:off x="3097325" y="759104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7" name="正方形/長方形 186"/>
          <p:cNvSpPr/>
          <p:nvPr/>
        </p:nvSpPr>
        <p:spPr>
          <a:xfrm>
            <a:off x="3097325" y="742667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8" name="正方形/長方形 187"/>
          <p:cNvSpPr/>
          <p:nvPr/>
        </p:nvSpPr>
        <p:spPr>
          <a:xfrm>
            <a:off x="3097325" y="726230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9" name="正方形/長方形 188"/>
          <p:cNvSpPr/>
          <p:nvPr/>
        </p:nvSpPr>
        <p:spPr>
          <a:xfrm>
            <a:off x="3097325" y="710257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0" name="正方形/長方形 189"/>
          <p:cNvSpPr/>
          <p:nvPr/>
        </p:nvSpPr>
        <p:spPr>
          <a:xfrm>
            <a:off x="3702574"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3738577"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3663757" y="857288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94" name="テキスト ボックス 193"/>
          <p:cNvSpPr txBox="1"/>
          <p:nvPr/>
        </p:nvSpPr>
        <p:spPr>
          <a:xfrm>
            <a:off x="3201277" y="9091925"/>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195" name="テキスト ボックス 194"/>
          <p:cNvSpPr txBox="1"/>
          <p:nvPr/>
        </p:nvSpPr>
        <p:spPr>
          <a:xfrm>
            <a:off x="882712" y="6543390"/>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196" name="下矢印 195"/>
          <p:cNvSpPr/>
          <p:nvPr/>
        </p:nvSpPr>
        <p:spPr>
          <a:xfrm rot="19769806">
            <a:off x="1088127" y="6768851"/>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flipV="1">
            <a:off x="1016869" y="7898771"/>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2507567" y="6401093"/>
            <a:ext cx="818086" cy="43088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規定値内に補正</a:t>
            </a:r>
            <a:endParaRPr kumimoji="1" lang="ja-JP" altLang="en-US" sz="1100" dirty="0">
              <a:latin typeface="メイリオ" pitchFamily="50" charset="-128"/>
              <a:ea typeface="メイリオ" pitchFamily="50" charset="-128"/>
              <a:cs typeface="メイリオ" pitchFamily="50" charset="-128"/>
            </a:endParaRPr>
          </a:p>
        </p:txBody>
      </p:sp>
      <p:sp>
        <p:nvSpPr>
          <p:cNvPr id="199" name="下矢印 198"/>
          <p:cNvSpPr/>
          <p:nvPr/>
        </p:nvSpPr>
        <p:spPr>
          <a:xfrm rot="16200000">
            <a:off x="2854749" y="6803010"/>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4176548" y="6849594"/>
            <a:ext cx="833656" cy="577081"/>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補正分を減少させる</a:t>
            </a:r>
            <a:endParaRPr kumimoji="1" lang="ja-JP" altLang="en-US" sz="1050" dirty="0">
              <a:latin typeface="メイリオ" pitchFamily="50" charset="-128"/>
              <a:ea typeface="メイリオ" pitchFamily="50" charset="-128"/>
              <a:cs typeface="メイリオ" pitchFamily="50" charset="-128"/>
            </a:endParaRPr>
          </a:p>
        </p:txBody>
      </p:sp>
      <p:sp>
        <p:nvSpPr>
          <p:cNvPr id="201" name="下矢印 200"/>
          <p:cNvSpPr/>
          <p:nvPr/>
        </p:nvSpPr>
        <p:spPr>
          <a:xfrm rot="2394140">
            <a:off x="4273705" y="7539233"/>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2" name="右矢印 201"/>
          <p:cNvSpPr/>
          <p:nvPr/>
        </p:nvSpPr>
        <p:spPr>
          <a:xfrm>
            <a:off x="2468725" y="7481514"/>
            <a:ext cx="493094" cy="290556"/>
          </a:xfrm>
          <a:prstGeom prst="rightArrow">
            <a:avLst/>
          </a:prstGeom>
          <a:solidFill>
            <a:schemeClr val="accent1"/>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11" name="正方形/長方形 210"/>
          <p:cNvSpPr/>
          <p:nvPr/>
        </p:nvSpPr>
        <p:spPr>
          <a:xfrm>
            <a:off x="3738577" y="7726303"/>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2" name="正方形/長方形 211"/>
          <p:cNvSpPr/>
          <p:nvPr/>
        </p:nvSpPr>
        <p:spPr>
          <a:xfrm>
            <a:off x="3738577" y="7551797"/>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3" name="正方形/長方形 212"/>
          <p:cNvSpPr/>
          <p:nvPr/>
        </p:nvSpPr>
        <p:spPr>
          <a:xfrm>
            <a:off x="3738577" y="791585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4" name="正方形/長方形 213"/>
          <p:cNvSpPr/>
          <p:nvPr/>
        </p:nvSpPr>
        <p:spPr>
          <a:xfrm>
            <a:off x="3738577" y="807787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8" name="正方形/長方形 217"/>
          <p:cNvSpPr/>
          <p:nvPr/>
        </p:nvSpPr>
        <p:spPr>
          <a:xfrm>
            <a:off x="3097325" y="690730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9" name="正方形/長方形 218"/>
          <p:cNvSpPr/>
          <p:nvPr/>
        </p:nvSpPr>
        <p:spPr>
          <a:xfrm>
            <a:off x="3097325" y="673446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925326" y="8424382"/>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1" name="テキスト ボックス 230"/>
          <p:cNvSpPr txBox="1"/>
          <p:nvPr/>
        </p:nvSpPr>
        <p:spPr>
          <a:xfrm>
            <a:off x="765550" y="7072743"/>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798121" y="8392978"/>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2632833" y="7053954"/>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4" name="正方形/長方形 233"/>
          <p:cNvSpPr/>
          <p:nvPr/>
        </p:nvSpPr>
        <p:spPr>
          <a:xfrm>
            <a:off x="3097325" y="807152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5" name="正方形/長方形 234"/>
          <p:cNvSpPr/>
          <p:nvPr/>
        </p:nvSpPr>
        <p:spPr>
          <a:xfrm>
            <a:off x="3738577"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6" name="テキスト ボックス 235"/>
          <p:cNvSpPr txBox="1"/>
          <p:nvPr/>
        </p:nvSpPr>
        <p:spPr>
          <a:xfrm>
            <a:off x="10546164" y="8991897"/>
            <a:ext cx="2961118" cy="507831"/>
          </a:xfrm>
          <a:prstGeom prst="rect">
            <a:avLst/>
          </a:prstGeom>
          <a:noFill/>
        </p:spPr>
        <p:txBody>
          <a:bodyPr wrap="square" rtlCol="0">
            <a:spAutoFit/>
          </a:bodyPr>
          <a:lstStyle/>
          <a:p>
            <a:r>
              <a:rPr lang="en-US" altLang="ja-JP" sz="900" b="1" dirty="0" smtClean="0">
                <a:latin typeface="メイリオ" pitchFamily="50" charset="-128"/>
                <a:ea typeface="メイリオ" pitchFamily="50" charset="-128"/>
                <a:cs typeface="メイリオ" pitchFamily="50" charset="-128"/>
              </a:rPr>
              <a:t>※</a:t>
            </a:r>
            <a:r>
              <a:rPr lang="ja-JP" altLang="en-US" sz="900" b="1" dirty="0" smtClean="0">
                <a:latin typeface="メイリオ" pitchFamily="50" charset="-128"/>
                <a:ea typeface="メイリオ" pitchFamily="50" charset="-128"/>
                <a:cs typeface="メイリオ" pitchFamily="50" charset="-128"/>
              </a:rPr>
              <a:t>黒ライン上や</a:t>
            </a:r>
            <a:r>
              <a:rPr lang="ja-JP" altLang="en-US" sz="900" b="1" dirty="0">
                <a:latin typeface="メイリオ" pitchFamily="50" charset="-128"/>
                <a:ea typeface="メイリオ" pitchFamily="50" charset="-128"/>
                <a:cs typeface="メイリオ" pitchFamily="50" charset="-128"/>
              </a:rPr>
              <a:t>左</a:t>
            </a:r>
            <a:r>
              <a:rPr lang="ja-JP" altLang="en-US" sz="900" b="1" dirty="0" smtClean="0">
                <a:latin typeface="メイリオ" pitchFamily="50" charset="-128"/>
                <a:ea typeface="メイリオ" pitchFamily="50" charset="-128"/>
                <a:cs typeface="メイリオ" pitchFamily="50" charset="-128"/>
              </a:rPr>
              <a:t>エッジ上に落下した場合でも、エッジ検出回数は</a:t>
            </a:r>
            <a:r>
              <a:rPr lang="en-US" altLang="ja-JP" sz="900" b="1" dirty="0" smtClean="0">
                <a:latin typeface="メイリオ" pitchFamily="50" charset="-128"/>
                <a:ea typeface="メイリオ" pitchFamily="50" charset="-128"/>
                <a:cs typeface="メイリオ" pitchFamily="50" charset="-128"/>
              </a:rPr>
              <a:t>2</a:t>
            </a:r>
            <a:r>
              <a:rPr lang="ja-JP" altLang="en-US" sz="900" b="1" dirty="0" smtClean="0">
                <a:latin typeface="メイリオ" pitchFamily="50" charset="-128"/>
                <a:ea typeface="メイリオ" pitchFamily="50" charset="-128"/>
                <a:cs typeface="メイリオ" pitchFamily="50" charset="-128"/>
              </a:rPr>
              <a:t>回未満になるので、右エッジに復帰することが可能である</a:t>
            </a:r>
            <a:endParaRPr kumimoji="1" lang="ja-JP" altLang="en-US" sz="9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3043563" y="1632248"/>
            <a:ext cx="2061948" cy="825674"/>
            <a:chOff x="1993867" y="1920280"/>
            <a:chExt cx="3417692" cy="1113706"/>
          </a:xfrm>
        </p:grpSpPr>
        <p:pic>
          <p:nvPicPr>
            <p:cNvPr id="4100" name="Picture 4" descr="https://fbcdn-sphotos-b-a.akamaihd.net/hphotos-ak-ash4/251820_473882899290853_1029388214_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281"/>
            <a:stretch/>
          </p:blipFill>
          <p:spPr bwMode="auto">
            <a:xfrm>
              <a:off x="4272328" y="1920280"/>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1993867" y="1920281"/>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3133097" y="1920281"/>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6" name="Picture 2" descr="C:\Users\HOMMA\Downloads\ロボコン\ロボコンロゴ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7583" y="8000571"/>
            <a:ext cx="4180912" cy="119251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800" b="1" dirty="0"/>
              <a:t>☆モデルの概要</a:t>
            </a:r>
          </a:p>
          <a:p>
            <a:pPr marL="481013" indent="-481013" defTabSz="1279525">
              <a:lnSpc>
                <a:spcPct val="80000"/>
              </a:lnSpc>
              <a:spcBef>
                <a:spcPct val="20000"/>
              </a:spcBef>
            </a:pPr>
            <a:r>
              <a:rPr lang="ja-JP" altLang="en-US" sz="1600" dirty="0"/>
              <a:t>　　</a:t>
            </a:r>
            <a:r>
              <a:rPr lang="ja-JP" altLang="en-US" sz="1600" dirty="0" smtClean="0"/>
              <a:t>　</a:t>
            </a:r>
            <a:r>
              <a:rPr lang="ja-JP" altLang="en-US" sz="1400" dirty="0"/>
              <a:t>複数のモデルに現れ核となる要素に色をつけました。大きく</a:t>
            </a:r>
            <a:r>
              <a:rPr lang="ja-JP" altLang="en-US" sz="1400" dirty="0" smtClean="0"/>
              <a:t>区間の静的な要素、駆動、技術要素に関連するもので色付けを行いました。これにより複数のモデルで相互にたどることが可能になっております。可読性が下がると判断したため必要以上の色付けは行いません。特に重要であると判断した技術要素は</a:t>
            </a:r>
            <a:r>
              <a:rPr lang="en-US" altLang="ja-JP" sz="1400" dirty="0" smtClean="0"/>
              <a:t>P.5</a:t>
            </a:r>
            <a:r>
              <a:rPr lang="ja-JP" altLang="en-US" sz="1400" dirty="0" smtClean="0"/>
              <a:t>に記載し、</a:t>
            </a:r>
            <a:r>
              <a:rPr lang="en-US" altLang="ja-JP" sz="1400" dirty="0" smtClean="0"/>
              <a:t>P.4</a:t>
            </a:r>
            <a:r>
              <a:rPr lang="ja-JP" altLang="en-US" sz="1400" dirty="0" smtClean="0"/>
              <a:t>の難所走行戦略から参照している。</a:t>
            </a:r>
            <a:endParaRPr lang="en-US" altLang="ja-JP" sz="1400" dirty="0" smtClean="0"/>
          </a:p>
          <a:p>
            <a:pPr marL="481013" indent="-481013" defTabSz="1279525">
              <a:lnSpc>
                <a:spcPct val="80000"/>
              </a:lnSpc>
              <a:spcBef>
                <a:spcPct val="20000"/>
              </a:spcBef>
            </a:pPr>
            <a:r>
              <a:rPr lang="ja-JP" altLang="en-US" sz="1600" b="1" dirty="0" smtClean="0"/>
              <a:t>☆</a:t>
            </a:r>
            <a:r>
              <a:rPr lang="ja-JP" altLang="en-US" sz="1600" b="1" dirty="0"/>
              <a:t>設計</a:t>
            </a:r>
            <a:r>
              <a:rPr lang="ja-JP" altLang="en-US" sz="1600" b="1" dirty="0" smtClean="0"/>
              <a:t>思想</a:t>
            </a:r>
            <a:endParaRPr lang="en-US" altLang="ja-JP" sz="1600" b="1" dirty="0"/>
          </a:p>
          <a:p>
            <a:pPr marL="481013" indent="-481013" defTabSz="1279525">
              <a:lnSpc>
                <a:spcPct val="80000"/>
              </a:lnSpc>
              <a:spcBef>
                <a:spcPct val="20000"/>
              </a:spcBef>
            </a:pPr>
            <a:r>
              <a:rPr lang="en-US" altLang="ja-JP" sz="1800" b="1" dirty="0"/>
              <a:t>	</a:t>
            </a:r>
            <a:r>
              <a:rPr lang="ja-JP" altLang="en-US" sz="1800" b="1" dirty="0" smtClean="0"/>
              <a:t>　</a:t>
            </a:r>
            <a:r>
              <a:rPr lang="ja-JP" altLang="en-US" sz="1400" dirty="0" smtClean="0"/>
              <a:t>モデル</a:t>
            </a:r>
            <a:r>
              <a:rPr lang="ja-JP" altLang="en-US" sz="1400" dirty="0"/>
              <a:t>の再利用性の</a:t>
            </a:r>
            <a:r>
              <a:rPr lang="ja-JP" altLang="en-US" sz="1400" dirty="0" smtClean="0"/>
              <a:t>向上、関係を疎結合にし、チームでの開発を用意にする下図の役割を明確にしたパッケージの分割を行いました。また、パッケージ分けを開発の初期に行い、最初に立てた方針を意識しながら、設計することにより、モデルに</a:t>
            </a:r>
            <a:r>
              <a:rPr lang="ja-JP" altLang="en-US" sz="1400" dirty="0"/>
              <a:t>一貫性を</a:t>
            </a:r>
            <a:r>
              <a:rPr lang="ja-JP" altLang="en-US" sz="1400" dirty="0" smtClean="0"/>
              <a:t>持たせました．</a:t>
            </a: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600" dirty="0"/>
          </a:p>
          <a:p>
            <a:pPr marL="481013" indent="-481013" defTabSz="1279525">
              <a:lnSpc>
                <a:spcPct val="80000"/>
              </a:lnSpc>
              <a:spcBef>
                <a:spcPct val="20000"/>
              </a:spcBef>
            </a:pPr>
            <a:r>
              <a:rPr lang="ja-JP" altLang="en-US" sz="1600" b="1" dirty="0"/>
              <a:t>☆モデルのここに注目！</a:t>
            </a:r>
          </a:p>
          <a:p>
            <a:pPr marL="481013" indent="-481013" defTabSz="1279525">
              <a:lnSpc>
                <a:spcPct val="80000"/>
              </a:lnSpc>
              <a:spcBef>
                <a:spcPct val="20000"/>
              </a:spcBef>
            </a:pPr>
            <a:r>
              <a:rPr lang="ja-JP" altLang="en-US" sz="1400" dirty="0"/>
              <a:t>	</a:t>
            </a:r>
            <a:r>
              <a:rPr lang="ja-JP" altLang="en-US" sz="1400" dirty="0" smtClean="0"/>
              <a:t>　</a:t>
            </a:r>
            <a:r>
              <a:rPr lang="en-US" altLang="ja-JP" sz="1400" dirty="0" smtClean="0"/>
              <a:t>ET</a:t>
            </a:r>
            <a:r>
              <a:rPr lang="ja-JP" altLang="en-US" sz="1400" dirty="0"/>
              <a:t>ロボコンはコースを分割した区間の</a:t>
            </a:r>
            <a:r>
              <a:rPr lang="ja-JP" altLang="en-US" sz="1400" dirty="0" smtClean="0"/>
              <a:t>連続．その</a:t>
            </a:r>
            <a:r>
              <a:rPr lang="ja-JP" altLang="en-US" sz="1400" dirty="0"/>
              <a:t>区間に応じたパラメータを設計すれば完走することが</a:t>
            </a:r>
            <a:r>
              <a:rPr lang="ja-JP" altLang="en-US" sz="1400" dirty="0" smtClean="0"/>
              <a:t>できる．その</a:t>
            </a:r>
            <a:r>
              <a:rPr lang="ja-JP" altLang="en-US" sz="1400" dirty="0"/>
              <a:t>流れを取り出してモデルに</a:t>
            </a:r>
            <a:r>
              <a:rPr lang="ja-JP" altLang="en-US" sz="1400" dirty="0" smtClean="0"/>
              <a:t>しました．</a:t>
            </a:r>
            <a:r>
              <a:rPr lang="en-US" altLang="ja-JP" sz="2000" dirty="0"/>
              <a:t/>
            </a:r>
            <a:br>
              <a:rPr lang="en-US" altLang="ja-JP" sz="2000" dirty="0"/>
            </a:br>
            <a:endParaRPr lang="en-US" altLang="ja-JP" sz="1800" dirty="0"/>
          </a:p>
          <a:p>
            <a:pPr marL="481013" indent="-481013" defTabSz="1279525">
              <a:lnSpc>
                <a:spcPct val="80000"/>
              </a:lnSpc>
              <a:spcBef>
                <a:spcPct val="20000"/>
              </a:spcBef>
            </a:pPr>
            <a:r>
              <a:rPr lang="ja-JP" altLang="en-US" sz="1800" b="1" dirty="0"/>
              <a:t>☆追加課題への</a:t>
            </a:r>
            <a:r>
              <a:rPr lang="ja-JP" altLang="en-US" sz="1800" b="1" dirty="0" smtClean="0"/>
              <a:t>取り組み</a:t>
            </a:r>
            <a:endParaRPr lang="en-US" altLang="ja-JP" sz="1800" b="1" dirty="0" smtClean="0"/>
          </a:p>
          <a:p>
            <a:pPr marL="481013" indent="-481013" defTabSz="1279525">
              <a:lnSpc>
                <a:spcPct val="80000"/>
              </a:lnSpc>
              <a:spcBef>
                <a:spcPct val="20000"/>
              </a:spcBef>
            </a:pPr>
            <a:r>
              <a:rPr lang="ja-JP" altLang="en-US" sz="1800" b="1" dirty="0"/>
              <a:t>　</a:t>
            </a:r>
            <a:r>
              <a:rPr lang="ja-JP" altLang="en-US" sz="1800" b="1" dirty="0" smtClean="0"/>
              <a:t>　</a:t>
            </a:r>
            <a:r>
              <a:rPr lang="ja-JP" altLang="en-US" sz="1600" dirty="0" smtClean="0"/>
              <a:t>並行性設計について</a:t>
            </a:r>
            <a:endParaRPr lang="en-US" altLang="ja-JP" sz="1600" dirty="0" smtClean="0"/>
          </a:p>
          <a:p>
            <a:r>
              <a:rPr lang="ja-JP" altLang="en-US" sz="1200" dirty="0" smtClean="0">
                <a:latin typeface="メイリオ" pitchFamily="50" charset="-128"/>
                <a:ea typeface="メイリオ" pitchFamily="50" charset="-128"/>
                <a:cs typeface="メイリオ" pitchFamily="50" charset="-128"/>
              </a:rPr>
              <a:t>・設計指針</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走行体のバランス動作などのモータの駆動が一番優先するべきことである。それに対して</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区間の切替ははるかに遅い周期でも十分に性能は得られると考えた</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詳細は</a:t>
            </a:r>
            <a:r>
              <a:rPr lang="en-US" altLang="ja-JP" sz="1200" dirty="0" smtClean="0">
                <a:latin typeface="メイリオ" pitchFamily="50" charset="-128"/>
                <a:ea typeface="メイリオ" pitchFamily="50" charset="-128"/>
                <a:cs typeface="メイリオ" pitchFamily="50" charset="-128"/>
              </a:rPr>
              <a:t>P.3</a:t>
            </a:r>
            <a:r>
              <a:rPr lang="ja-JP" altLang="en-US" sz="1200" dirty="0" smtClean="0">
                <a:latin typeface="メイリオ" pitchFamily="50" charset="-128"/>
                <a:ea typeface="メイリオ" pitchFamily="50" charset="-128"/>
                <a:cs typeface="メイリオ" pitchFamily="50" charset="-128"/>
              </a:rPr>
              <a:t>並行性設計参照</a:t>
            </a:r>
            <a:r>
              <a:rPr lang="en-US" altLang="ja-JP" sz="1200" dirty="0" smtClean="0">
                <a:latin typeface="メイリオ" pitchFamily="50" charset="-128"/>
                <a:ea typeface="メイリオ" pitchFamily="50" charset="-128"/>
                <a:cs typeface="メイリオ" pitchFamily="50" charset="-128"/>
              </a:rPr>
              <a:t>.</a:t>
            </a:r>
          </a:p>
          <a:p>
            <a:r>
              <a:rPr lang="ja-JP" altLang="en-US" sz="1200" dirty="0">
                <a:latin typeface="メイリオ" pitchFamily="50" charset="-128"/>
                <a:ea typeface="メイリオ" pitchFamily="50" charset="-128"/>
                <a:cs typeface="メイリオ" pitchFamily="50" charset="-128"/>
              </a:rPr>
              <a:t>タスク</a:t>
            </a:r>
            <a:r>
              <a:rPr lang="ja-JP" altLang="en-US" sz="1200" dirty="0" smtClean="0">
                <a:latin typeface="メイリオ" pitchFamily="50" charset="-128"/>
                <a:ea typeface="メイリオ" pitchFamily="50" charset="-128"/>
                <a:cs typeface="メイリオ" pitchFamily="50" charset="-128"/>
              </a:rPr>
              <a:t>の構造を示すために２つのステレオタイプを用いた</a:t>
            </a:r>
            <a:r>
              <a:rPr lang="en-US" altLang="ja-JP" sz="1200" dirty="0" smtClean="0">
                <a:latin typeface="メイリオ" pitchFamily="50" charset="-128"/>
                <a:ea typeface="メイリオ" pitchFamily="50" charset="-128"/>
                <a:cs typeface="メイリオ" pitchFamily="50" charset="-128"/>
              </a:rPr>
              <a:t>.OS</a:t>
            </a:r>
            <a:r>
              <a:rPr lang="ja-JP" altLang="en-US" sz="1200" dirty="0" err="1" smtClean="0">
                <a:latin typeface="メイリオ" pitchFamily="50" charset="-128"/>
                <a:ea typeface="メイリオ" pitchFamily="50" charset="-128"/>
                <a:cs typeface="メイリオ" pitchFamily="50" charset="-128"/>
              </a:rPr>
              <a:t>の提</a:t>
            </a:r>
            <a:r>
              <a:rPr lang="ja-JP" altLang="en-US" sz="1200" dirty="0" smtClean="0">
                <a:latin typeface="メイリオ" pitchFamily="50" charset="-128"/>
                <a:ea typeface="メイリオ" pitchFamily="50" charset="-128"/>
                <a:cs typeface="メイリオ" pitchFamily="50" charset="-128"/>
              </a:rPr>
              <a:t>供する機能を</a:t>
            </a:r>
            <a:r>
              <a:rPr lang="en-US" altLang="ja-JP" sz="1200" dirty="0" err="1" smtClean="0">
                <a:latin typeface="メイリオ" pitchFamily="50" charset="-128"/>
                <a:ea typeface="メイリオ" pitchFamily="50" charset="-128"/>
                <a:cs typeface="メイリオ" pitchFamily="50" charset="-128"/>
              </a:rPr>
              <a:t>nxtOSEK</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一つひとつのタスクを</a:t>
            </a:r>
            <a:r>
              <a:rPr lang="en-US" altLang="ja-JP" sz="1200" dirty="0" smtClean="0">
                <a:latin typeface="メイリオ" pitchFamily="50" charset="-128"/>
                <a:ea typeface="メイリオ" pitchFamily="50" charset="-128"/>
                <a:cs typeface="メイリオ" pitchFamily="50" charset="-128"/>
              </a:rPr>
              <a:t>TASK</a:t>
            </a:r>
            <a:r>
              <a:rPr lang="ja-JP" altLang="en-US" sz="1200" dirty="0" smtClean="0">
                <a:latin typeface="メイリオ" pitchFamily="50" charset="-128"/>
                <a:ea typeface="メイリオ" pitchFamily="50" charset="-128"/>
                <a:cs typeface="メイリオ" pitchFamily="50" charset="-128"/>
              </a:rPr>
              <a:t>としました</a:t>
            </a:r>
            <a:r>
              <a:rPr lang="en-US" altLang="ja-JP" sz="1200" dirty="0" smtClean="0">
                <a:latin typeface="メイリオ" pitchFamily="50" charset="-128"/>
                <a:ea typeface="メイリオ" pitchFamily="50" charset="-128"/>
                <a:cs typeface="メイリオ" pitchFamily="50" charset="-128"/>
              </a:rPr>
              <a:t>.</a:t>
            </a:r>
          </a:p>
          <a:p>
            <a:endParaRPr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要求モデルについて</a:t>
            </a:r>
            <a:endParaRPr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大会における目標について</a:t>
            </a:r>
            <a:r>
              <a:rPr lang="en-US" altLang="ja-JP" sz="1200" dirty="0" err="1" smtClean="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の要求図を使って分析しました。そこから機能要件、非機能要件を洗い出して、構造、振る舞いにつなげました</a:t>
            </a:r>
            <a:endParaRPr lang="en-US" altLang="ja-JP" sz="1200" dirty="0" smtClean="0">
              <a:latin typeface="メイリオ" pitchFamily="50" charset="-128"/>
              <a:ea typeface="メイリオ" pitchFamily="50" charset="-128"/>
              <a:cs typeface="メイリオ" pitchFamily="50" charset="-128"/>
            </a:endParaRPr>
          </a:p>
        </p:txBody>
      </p:sp>
      <p:sp>
        <p:nvSpPr>
          <p:cNvPr id="26" name="Rectangle 3"/>
          <p:cNvSpPr>
            <a:spLocks noChangeArrowheads="1"/>
          </p:cNvSpPr>
          <p:nvPr/>
        </p:nvSpPr>
        <p:spPr bwMode="auto">
          <a:xfrm>
            <a:off x="1031479" y="1533798"/>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a:t>
            </a:r>
            <a:r>
              <a:rPr lang="ja-JP" altLang="en-US" sz="2000" b="1" dirty="0" smtClean="0"/>
              <a:t>紹介</a:t>
            </a:r>
            <a:endParaRPr lang="ja-JP" altLang="en-US" sz="20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100" b="1" dirty="0"/>
          </a:p>
          <a:p>
            <a:pPr marL="481013" indent="-481013" defTabSz="1279525">
              <a:lnSpc>
                <a:spcPct val="80000"/>
              </a:lnSpc>
              <a:spcBef>
                <a:spcPct val="20000"/>
              </a:spcBef>
            </a:pPr>
            <a:r>
              <a:rPr lang="ja-JP" altLang="en-US" sz="1100" b="1" dirty="0" smtClean="0"/>
              <a:t>　　　</a:t>
            </a:r>
            <a:r>
              <a:rPr lang="ja-JP" altLang="en-US" sz="1600" b="1" dirty="0" smtClean="0"/>
              <a:t>　</a:t>
            </a:r>
            <a:r>
              <a:rPr lang="ja-JP" altLang="en-US" sz="1600" dirty="0" smtClean="0"/>
              <a:t>高専の３年生から７年生（専攻科２年生）７名で構成されるチームです。１０代最後の夏休みを女の子ではなくロボットと共に過ごすことを選択したメンバーもおり、意気込みは十分です。メンバーが入院するといったトラブルに見みまわわれながらも、お互いをカバーし合いながら取り組んできました。この大会を通して技術的な面だけで無く</a:t>
            </a:r>
            <a:r>
              <a:rPr lang="ja-JP" altLang="en-US" sz="1600" dirty="0"/>
              <a:t>常に</a:t>
            </a:r>
            <a:r>
              <a:rPr lang="ja-JP" altLang="en-US" sz="1600" dirty="0" smtClean="0"/>
              <a:t>なにか得ようと、自らを向上させようという姿勢がありました。こんなチームで大会に望みます。</a:t>
            </a:r>
            <a:endParaRPr lang="en-US" altLang="ja-JP" sz="1100" dirty="0"/>
          </a:p>
          <a:p>
            <a:pPr marL="481013" indent="-481013" defTabSz="1279525">
              <a:lnSpc>
                <a:spcPct val="80000"/>
              </a:lnSpc>
              <a:spcBef>
                <a:spcPct val="20000"/>
              </a:spcBef>
            </a:pPr>
            <a:r>
              <a:rPr lang="en-US" altLang="ja-JP" sz="1800" dirty="0" smtClean="0"/>
              <a:t>	</a:t>
            </a:r>
          </a:p>
          <a:p>
            <a:pPr marL="481013" indent="-481013" defTabSz="1279525">
              <a:lnSpc>
                <a:spcPct val="80000"/>
              </a:lnSpc>
              <a:spcBef>
                <a:spcPct val="20000"/>
              </a:spcBef>
            </a:pPr>
            <a:r>
              <a:rPr lang="ja-JP" altLang="en-US" sz="1800" b="1" dirty="0" smtClean="0"/>
              <a:t>☆組込み，そして</a:t>
            </a:r>
            <a:r>
              <a:rPr lang="ja-JP" altLang="en-US" sz="1800" b="1" dirty="0"/>
              <a:t>モデリングの未来へ一言</a:t>
            </a:r>
          </a:p>
          <a:p>
            <a:pPr marL="481013" indent="-481013" defTabSz="1279525">
              <a:lnSpc>
                <a:spcPct val="80000"/>
              </a:lnSpc>
              <a:spcBef>
                <a:spcPct val="20000"/>
              </a:spcBef>
            </a:pPr>
            <a:r>
              <a:rPr lang="en-US" altLang="ja-JP" sz="1600" dirty="0"/>
              <a:t>	</a:t>
            </a:r>
            <a:r>
              <a:rPr lang="ja-JP" altLang="en-US" sz="1600" dirty="0" smtClean="0"/>
              <a:t>　モデリングの根底に流れる重要な考え方のひとつは「抽象化思考」です。これは新しい</a:t>
            </a:r>
            <a:r>
              <a:rPr lang="ja-JP" altLang="en-US" sz="1600" dirty="0"/>
              <a:t>技術</a:t>
            </a:r>
            <a:r>
              <a:rPr lang="ja-JP" altLang="en-US" sz="1600" dirty="0" smtClean="0"/>
              <a:t>がどんどん出てくるこの分野でも廃れることなく常に通用する技術です。社会人や学生が参加するこのコンテストを通してこの武器が広く日本に普及し、組み込み業界だけ</a:t>
            </a:r>
            <a:r>
              <a:rPr lang="ja-JP" altLang="en-US" sz="1600" dirty="0"/>
              <a:t>でなく、すべてのエンジニアが</a:t>
            </a:r>
            <a:r>
              <a:rPr lang="ja-JP" altLang="en-US" sz="1600" dirty="0" smtClean="0"/>
              <a:t>ハッピーになれる日が来ると願っております。</a:t>
            </a:r>
            <a:endParaRPr lang="ja-JP" altLang="en-US" sz="1600" b="1" dirty="0"/>
          </a:p>
          <a:p>
            <a:pPr marL="481013" indent="-481013" defTabSz="1279525">
              <a:lnSpc>
                <a:spcPct val="80000"/>
              </a:lnSpc>
              <a:spcBef>
                <a:spcPct val="20000"/>
              </a:spcBef>
            </a:pPr>
            <a:endParaRPr lang="ja-JP" altLang="en-US" sz="1600" b="1" dirty="0"/>
          </a:p>
          <a:p>
            <a:pPr marL="481013" indent="-481013" defTabSz="1279525">
              <a:lnSpc>
                <a:spcPct val="80000"/>
              </a:lnSpc>
              <a:spcBef>
                <a:spcPct val="20000"/>
              </a:spcBef>
            </a:pPr>
            <a:r>
              <a:rPr lang="ja-JP" altLang="en-US" sz="1800" b="1" dirty="0"/>
              <a:t>☆コンテストにかける</a:t>
            </a:r>
            <a:r>
              <a:rPr lang="ja-JP" altLang="en-US" sz="1800" b="1" dirty="0" smtClean="0"/>
              <a:t>意気込み，アピール</a:t>
            </a:r>
            <a:endParaRPr lang="ja-JP" altLang="en-US" sz="1800" b="1" dirty="0"/>
          </a:p>
          <a:p>
            <a:pPr marL="481013" indent="-481013" defTabSz="1279525">
              <a:lnSpc>
                <a:spcPct val="80000"/>
              </a:lnSpc>
              <a:spcBef>
                <a:spcPct val="20000"/>
              </a:spcBef>
            </a:pPr>
            <a:r>
              <a:rPr lang="en-US" altLang="ja-JP" sz="1800" dirty="0"/>
              <a:t>	</a:t>
            </a:r>
            <a:r>
              <a:rPr lang="ja-JP" altLang="en-US" sz="1800" dirty="0" smtClean="0"/>
              <a:t>　</a:t>
            </a:r>
            <a:r>
              <a:rPr lang="ja-JP" altLang="en-US" sz="1600" dirty="0" smtClean="0">
                <a:latin typeface="+mj-ea"/>
                <a:ea typeface="+mj-ea"/>
              </a:rPr>
              <a:t>昨年</a:t>
            </a:r>
            <a:r>
              <a:rPr lang="ja-JP" altLang="en-US" sz="1600" dirty="0">
                <a:latin typeface="+mj-ea"/>
                <a:ea typeface="+mj-ea"/>
              </a:rPr>
              <a:t>果たせなかった悲願の全国大会出場</a:t>
            </a:r>
            <a:r>
              <a:rPr lang="ja-JP" altLang="en-US" sz="1600" dirty="0" smtClean="0">
                <a:latin typeface="+mj-ea"/>
                <a:ea typeface="+mj-ea"/>
              </a:rPr>
              <a:t>を</a:t>
            </a:r>
            <a:r>
              <a:rPr lang="en-US" altLang="ja-JP" sz="1600" dirty="0" smtClean="0">
                <a:latin typeface="+mj-ea"/>
                <a:ea typeface="+mj-ea"/>
              </a:rPr>
              <a:t/>
            </a:r>
            <a:br>
              <a:rPr lang="en-US" altLang="ja-JP" sz="1600" dirty="0" smtClean="0">
                <a:latin typeface="+mj-ea"/>
                <a:ea typeface="+mj-ea"/>
              </a:rPr>
            </a:br>
            <a:r>
              <a:rPr lang="ja-JP" altLang="en-US" sz="1600" dirty="0">
                <a:latin typeface="+mj-ea"/>
                <a:ea typeface="+mj-ea"/>
              </a:rPr>
              <a:t>果たします</a:t>
            </a:r>
            <a:r>
              <a:rPr lang="ja-JP" altLang="en-US" sz="1600" dirty="0" smtClean="0">
                <a:latin typeface="+mj-ea"/>
                <a:ea typeface="+mj-ea"/>
              </a:rPr>
              <a:t>！！</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高専で</a:t>
            </a:r>
            <a:r>
              <a:rPr lang="en-US" altLang="ja-JP" sz="1600" dirty="0" smtClean="0">
                <a:latin typeface="+mj-ea"/>
                <a:ea typeface="+mj-ea"/>
              </a:rPr>
              <a:t>15</a:t>
            </a:r>
            <a:r>
              <a:rPr lang="ja-JP" altLang="en-US" sz="1600" dirty="0" smtClean="0">
                <a:latin typeface="+mj-ea"/>
                <a:ea typeface="+mj-ea"/>
              </a:rPr>
              <a:t>歳から受けた教育をベースにした高専生</a:t>
            </a:r>
            <a:r>
              <a:rPr lang="ja-JP" altLang="en-US" sz="1600" dirty="0">
                <a:latin typeface="+mj-ea"/>
                <a:ea typeface="+mj-ea"/>
              </a:rPr>
              <a:t>の実力</a:t>
            </a:r>
            <a:r>
              <a:rPr lang="ja-JP" altLang="en-US" sz="1600" dirty="0" smtClean="0">
                <a:latin typeface="+mj-ea"/>
                <a:ea typeface="+mj-ea"/>
              </a:rPr>
              <a:t>をお見せします！</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こん</a:t>
            </a:r>
            <a:r>
              <a:rPr lang="ja-JP" altLang="en-US" sz="1600" dirty="0" err="1">
                <a:latin typeface="+mj-ea"/>
                <a:ea typeface="+mj-ea"/>
              </a:rPr>
              <a:t>ぶは</a:t>
            </a:r>
            <a:r>
              <a:rPr lang="ja-JP" altLang="en-US" sz="1600" dirty="0">
                <a:latin typeface="+mj-ea"/>
                <a:ea typeface="+mj-ea"/>
              </a:rPr>
              <a:t>頭の栄養！！いいこんぶ！</a:t>
            </a:r>
            <a:r>
              <a:rPr lang="en-US" altLang="ja-JP" sz="1900" dirty="0"/>
              <a:t>	</a:t>
            </a:r>
          </a:p>
        </p:txBody>
      </p:sp>
      <p:sp>
        <p:nvSpPr>
          <p:cNvPr id="10" name="Rectangle 4"/>
          <p:cNvSpPr>
            <a:spLocks noChangeArrowheads="1"/>
          </p:cNvSpPr>
          <p:nvPr/>
        </p:nvSpPr>
        <p:spPr bwMode="auto">
          <a:xfrm>
            <a:off x="5639992" y="1272208"/>
            <a:ext cx="1595487" cy="256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endParaRPr lang="en-US" altLang="ja-JP" sz="1400" dirty="0" smtClean="0">
              <a:latin typeface="メイリオ" pitchFamily="50" charset="-128"/>
              <a:ea typeface="メイリオ" pitchFamily="50" charset="-128"/>
              <a:cs typeface="メイリオ" pitchFamily="50" charset="-128"/>
            </a:endParaRPr>
          </a:p>
        </p:txBody>
      </p:sp>
      <p:pic>
        <p:nvPicPr>
          <p:cNvPr id="1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54254" y="4152528"/>
            <a:ext cx="2264315"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3905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4363</TotalTime>
  <Words>1902</Words>
  <Application>Microsoft Office PowerPoint</Application>
  <PresentationFormat>ユーザー設定</PresentationFormat>
  <Paragraphs>286</Paragraphs>
  <Slides>7</Slides>
  <Notes>1</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PowerPoint プレゼンテーション</vt:lpstr>
      <vt:lpstr>■ 要求分析</vt:lpstr>
      <vt:lpstr>■ 構造</vt:lpstr>
      <vt:lpstr>■ 振る舞い</vt:lpstr>
      <vt:lpstr>■ 難所走行戦略</vt:lpstr>
      <vt:lpstr>■ 要素技術</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N_MURA</cp:lastModifiedBy>
  <cp:revision>201</cp:revision>
  <cp:lastPrinted>2012-09-10T00:10:23Z</cp:lastPrinted>
  <dcterms:created xsi:type="dcterms:W3CDTF">2012-09-03T09:45:52Z</dcterms:created>
  <dcterms:modified xsi:type="dcterms:W3CDTF">2012-09-10T00:24:56Z</dcterms:modified>
</cp:coreProperties>
</file>