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74" r:id="rId2"/>
    <p:sldId id="267" r:id="rId3"/>
    <p:sldId id="266" r:id="rId4"/>
    <p:sldId id="263" r:id="rId5"/>
    <p:sldId id="273" r:id="rId6"/>
    <p:sldId id="265" r:id="rId7"/>
  </p:sldIdLst>
  <p:sldSz cx="13584238" cy="9601200"/>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7A18"/>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00" autoAdjust="0"/>
    <p:restoredTop sz="99779" autoAdjust="0"/>
  </p:normalViewPr>
  <p:slideViewPr>
    <p:cSldViewPr>
      <p:cViewPr>
        <p:scale>
          <a:sx n="125" d="100"/>
          <a:sy n="125" d="100"/>
        </p:scale>
        <p:origin x="-42" y="-156"/>
      </p:cViewPr>
      <p:guideLst>
        <p:guide orient="horz" pos="3024"/>
        <p:guide pos="427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accent6"/>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63633600"/>
        <c:axId val="88694784"/>
      </c:scatterChart>
      <c:valAx>
        <c:axId val="63633600"/>
        <c:scaling>
          <c:orientation val="minMax"/>
        </c:scaling>
        <c:delete val="1"/>
        <c:axPos val="b"/>
        <c:numFmt formatCode="General" sourceLinked="1"/>
        <c:majorTickMark val="out"/>
        <c:minorTickMark val="none"/>
        <c:tickLblPos val="nextTo"/>
        <c:crossAx val="88694784"/>
        <c:crosses val="autoZero"/>
        <c:crossBetween val="midCat"/>
      </c:valAx>
      <c:valAx>
        <c:axId val="88694784"/>
        <c:scaling>
          <c:orientation val="minMax"/>
        </c:scaling>
        <c:delete val="1"/>
        <c:axPos val="l"/>
        <c:numFmt formatCode="General" sourceLinked="1"/>
        <c:majorTickMark val="out"/>
        <c:minorTickMark val="none"/>
        <c:tickLblPos val="nextTo"/>
        <c:crossAx val="63633600"/>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118005760"/>
        <c:axId val="88698816"/>
      </c:lineChart>
      <c:catAx>
        <c:axId val="118005760"/>
        <c:scaling>
          <c:orientation val="minMax"/>
        </c:scaling>
        <c:delete val="1"/>
        <c:axPos val="b"/>
        <c:majorTickMark val="out"/>
        <c:minorTickMark val="none"/>
        <c:tickLblPos val="nextTo"/>
        <c:crossAx val="88698816"/>
        <c:crosses val="autoZero"/>
        <c:auto val="1"/>
        <c:lblAlgn val="ctr"/>
        <c:lblOffset val="100"/>
        <c:noMultiLvlLbl val="0"/>
      </c:catAx>
      <c:valAx>
        <c:axId val="88698816"/>
        <c:scaling>
          <c:orientation val="minMax"/>
        </c:scaling>
        <c:delete val="0"/>
        <c:axPos val="l"/>
        <c:majorGridlines/>
        <c:numFmt formatCode="General" sourceLinked="1"/>
        <c:majorTickMark val="out"/>
        <c:minorTickMark val="none"/>
        <c:tickLblPos val="nextTo"/>
        <c:crossAx val="118005760"/>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46400" cy="493713"/>
          </a:xfrm>
          <a:prstGeom prst="rect">
            <a:avLst/>
          </a:prstGeom>
        </p:spPr>
        <p:txBody>
          <a:bodyPr vert="horz" lIns="91437" tIns="45719" rIns="91437" bIns="45719"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9" y="1"/>
            <a:ext cx="2946400" cy="493713"/>
          </a:xfrm>
          <a:prstGeom prst="rect">
            <a:avLst/>
          </a:prstGeom>
        </p:spPr>
        <p:txBody>
          <a:bodyPr vert="horz" lIns="91437" tIns="45719" rIns="91437" bIns="45719" rtlCol="0"/>
          <a:lstStyle>
            <a:lvl1pPr algn="r">
              <a:defRPr sz="1200"/>
            </a:lvl1pPr>
          </a:lstStyle>
          <a:p>
            <a:fld id="{813C8227-C5FA-4F90-9691-3E218BF9FA91}" type="datetimeFigureOut">
              <a:rPr kumimoji="1" lang="ja-JP" altLang="en-US" smtClean="0"/>
              <a:t>2012/9/11</a:t>
            </a:fld>
            <a:endParaRPr kumimoji="1" lang="ja-JP" altLang="en-US"/>
          </a:p>
        </p:txBody>
      </p:sp>
      <p:sp>
        <p:nvSpPr>
          <p:cNvPr id="4" name="スライド イメージ プレースホルダー 3"/>
          <p:cNvSpPr>
            <a:spLocks noGrp="1" noRot="1" noChangeAspect="1"/>
          </p:cNvSpPr>
          <p:nvPr>
            <p:ph type="sldImg" idx="2"/>
          </p:nvPr>
        </p:nvSpPr>
        <p:spPr>
          <a:xfrm>
            <a:off x="779463" y="739775"/>
            <a:ext cx="5238750" cy="3703638"/>
          </a:xfrm>
          <a:prstGeom prst="rect">
            <a:avLst/>
          </a:prstGeom>
          <a:noFill/>
          <a:ln w="12700">
            <a:solidFill>
              <a:prstClr val="black"/>
            </a:solidFill>
          </a:ln>
        </p:spPr>
        <p:txBody>
          <a:bodyPr vert="horz" lIns="91437" tIns="45719" rIns="91437" bIns="45719" rtlCol="0" anchor="ctr"/>
          <a:lstStyle/>
          <a:p>
            <a:endParaRPr lang="ja-JP" altLang="en-US"/>
          </a:p>
        </p:txBody>
      </p:sp>
      <p:sp>
        <p:nvSpPr>
          <p:cNvPr id="5" name="ノート プレースホルダー 4"/>
          <p:cNvSpPr>
            <a:spLocks noGrp="1"/>
          </p:cNvSpPr>
          <p:nvPr>
            <p:ph type="body" sz="quarter" idx="3"/>
          </p:nvPr>
        </p:nvSpPr>
        <p:spPr>
          <a:xfrm>
            <a:off x="679451" y="4689476"/>
            <a:ext cx="5438775" cy="4443413"/>
          </a:xfrm>
          <a:prstGeom prst="rect">
            <a:avLst/>
          </a:prstGeom>
        </p:spPr>
        <p:txBody>
          <a:bodyPr vert="horz" lIns="91437" tIns="45719" rIns="91437" bIns="45719"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3712"/>
          </a:xfrm>
          <a:prstGeom prst="rect">
            <a:avLst/>
          </a:prstGeom>
        </p:spPr>
        <p:txBody>
          <a:bodyPr vert="horz" lIns="91437" tIns="45719" rIns="91437" bIns="45719"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9" y="9377363"/>
            <a:ext cx="2946400" cy="493712"/>
          </a:xfrm>
          <a:prstGeom prst="rect">
            <a:avLst/>
          </a:prstGeom>
        </p:spPr>
        <p:txBody>
          <a:bodyPr vert="horz" lIns="91437" tIns="45719" rIns="91437" bIns="45719"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79463" y="739775"/>
            <a:ext cx="5238750" cy="370363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20543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kumimoji="1" lang="ja-JP" altLang="en-US" smtClean="0"/>
              <a:t>3</a:t>
            </a:fld>
            <a:endParaRPr kumimoji="1" lang="ja-JP" altLang="en-US"/>
          </a:p>
        </p:txBody>
      </p:sp>
    </p:spTree>
    <p:extLst>
      <p:ext uri="{BB962C8B-B14F-4D97-AF65-F5344CB8AC3E}">
        <p14:creationId xmlns:p14="http://schemas.microsoft.com/office/powerpoint/2010/main" val="31764520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5"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19" y="2982601"/>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8"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3"/>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7"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6" y="206379"/>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8"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400" dirty="0">
                <a:solidFill>
                  <a:schemeClr val="tx1"/>
                </a:solidFill>
                <a:latin typeface="あくあフォント" pitchFamily="1" charset="-128"/>
                <a:ea typeface="あくあフォント" pitchFamily="1" charset="-128"/>
              </a:rPr>
              <a:t>良いこんぶ</a:t>
            </a:r>
            <a:endParaRPr lang="en-US" altLang="ja-JP" sz="2400" dirty="0">
              <a:solidFill>
                <a:schemeClr val="tx1"/>
              </a:solidFill>
              <a:latin typeface="あくあフォント" pitchFamily="1" charset="-128"/>
              <a:ea typeface="あくあフォント" pitchFamily="1"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8"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498"/>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4" y="384498"/>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1" y="6169666"/>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1"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lvl1pPr>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79212" y="2149163"/>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7" y="2149163"/>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7"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5"/>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78"/>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6"/>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3"/>
          </p:nvPr>
        </p:nvSpPr>
        <p:spPr>
          <a:xfrm>
            <a:off x="4641282" y="8898896"/>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6"/>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1" y="4"/>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8"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4.emf"/><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6.xml"/><Relationship Id="rId5" Type="http://schemas.openxmlformats.org/officeDocument/2006/relationships/image" Target="../media/image18.emf"/><Relationship Id="rId4" Type="http://schemas.openxmlformats.org/officeDocument/2006/relationships/image" Target="../media/image17.emf"/></Relationships>
</file>

<file path=ppt/slides/_rels/slide5.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0.emf"/><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emf"/><Relationship Id="rId4" Type="http://schemas.openxmlformats.org/officeDocument/2006/relationships/image" Target="../media/image21.png"/><Relationship Id="rId9" Type="http://schemas.openxmlformats.org/officeDocument/2006/relationships/image" Target="../media/image26.emf"/></Relationships>
</file>

<file path=ppt/slides/_rels/slide6.xml.rels><?xml version="1.0" encoding="UTF-8" standalone="yes"?>
<Relationships xmlns="http://schemas.openxmlformats.org/package/2006/relationships"><Relationship Id="rId8" Type="http://schemas.openxmlformats.org/officeDocument/2006/relationships/image" Target="../media/image310.png"/><Relationship Id="rId13" Type="http://schemas.openxmlformats.org/officeDocument/2006/relationships/image" Target="../media/image36.png"/><Relationship Id="rId3" Type="http://schemas.openxmlformats.org/officeDocument/2006/relationships/chart" Target="../charts/chart1.xml"/><Relationship Id="rId7" Type="http://schemas.openxmlformats.org/officeDocument/2006/relationships/image" Target="../media/image300.png"/><Relationship Id="rId12" Type="http://schemas.openxmlformats.org/officeDocument/2006/relationships/image" Target="../media/image35.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0.png"/><Relationship Id="rId10" Type="http://schemas.openxmlformats.org/officeDocument/2006/relationships/image" Target="../media/image33.png"/><Relationship Id="rId4" Type="http://schemas.openxmlformats.org/officeDocument/2006/relationships/chart" Target="../charts/chart2.xml"/><Relationship Id="rId9" Type="http://schemas.openxmlformats.org/officeDocument/2006/relationships/image" Target="../media/image32.png"/><Relationship Id="rId1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1965" y="7580167"/>
            <a:ext cx="4180912" cy="119251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8182" y="1533798"/>
            <a:ext cx="5756400" cy="76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1400" b="1" dirty="0">
                <a:latin typeface="+mn-ea"/>
              </a:rPr>
              <a:t>☆モデルの</a:t>
            </a:r>
            <a:r>
              <a:rPr lang="ja-JP" altLang="en-US" sz="1400" b="1" dirty="0" smtClean="0">
                <a:latin typeface="+mn-ea"/>
              </a:rPr>
              <a:t>概要</a:t>
            </a:r>
            <a:endParaRPr lang="en-US" altLang="ja-JP" sz="1400" b="1" dirty="0" smtClean="0">
              <a:latin typeface="+mn-ea"/>
            </a:endParaRPr>
          </a:p>
          <a:p>
            <a:pPr marL="481013" indent="-481013" defTabSz="1279525">
              <a:lnSpc>
                <a:spcPct val="80000"/>
              </a:lnSpc>
              <a:spcBef>
                <a:spcPct val="20000"/>
              </a:spcBef>
            </a:pPr>
            <a:r>
              <a:rPr lang="en-US" altLang="ja-JP" sz="1200" dirty="0">
                <a:latin typeface="+mn-ea"/>
              </a:rPr>
              <a:t>	</a:t>
            </a:r>
            <a:r>
              <a:rPr lang="en-US" altLang="ja-JP" sz="1200" dirty="0" smtClean="0">
                <a:latin typeface="+mn-ea"/>
              </a:rPr>
              <a:t>UML</a:t>
            </a:r>
            <a:r>
              <a:rPr lang="ja-JP" altLang="en-US" sz="1200" dirty="0" smtClean="0">
                <a:latin typeface="+mn-ea"/>
              </a:rPr>
              <a:t>と</a:t>
            </a:r>
            <a:r>
              <a:rPr lang="en-US" altLang="ja-JP" sz="1200" dirty="0" err="1" smtClean="0">
                <a:latin typeface="+mn-ea"/>
              </a:rPr>
              <a:t>SysML</a:t>
            </a:r>
            <a:r>
              <a:rPr lang="ja-JP" altLang="en-US" sz="1200" dirty="0" smtClean="0">
                <a:latin typeface="+mn-ea"/>
              </a:rPr>
              <a:t>を用いてモデルを構成しました．要求図を用いて，大会における目標を実現するための要求を定義しました．大会における目標に対し要求図を用いてシステムが実現すべき機能を抽出しました．</a:t>
            </a:r>
            <a:r>
              <a:rPr lang="ja-JP" altLang="en-US" sz="1200" dirty="0" smtClean="0">
                <a:latin typeface="+mn-ea"/>
              </a:rPr>
              <a:t>（</a:t>
            </a:r>
            <a:r>
              <a:rPr lang="en-US" altLang="ja-JP" sz="1200" dirty="0">
                <a:latin typeface="+mn-ea"/>
              </a:rPr>
              <a:t>p</a:t>
            </a:r>
            <a:r>
              <a:rPr lang="en-US" altLang="ja-JP" sz="1200" dirty="0" smtClean="0">
                <a:latin typeface="+mn-ea"/>
              </a:rPr>
              <a:t>. </a:t>
            </a:r>
            <a:r>
              <a:rPr lang="en-US" altLang="ja-JP" sz="1200" dirty="0" smtClean="0">
                <a:latin typeface="+mn-ea"/>
              </a:rPr>
              <a:t>1</a:t>
            </a:r>
            <a:r>
              <a:rPr lang="ja-JP" altLang="en-US" sz="1200" dirty="0" smtClean="0">
                <a:latin typeface="+mn-ea"/>
              </a:rPr>
              <a:t>要求分析を参照）区間を中心に据えた動作要件を満たす為，下図のパッケージ構成を導きだし，構造を分析</a:t>
            </a:r>
            <a:r>
              <a:rPr lang="ja-JP" altLang="en-US" sz="1200" dirty="0">
                <a:latin typeface="+mn-ea"/>
              </a:rPr>
              <a:t>しました</a:t>
            </a:r>
            <a:r>
              <a:rPr lang="ja-JP" altLang="en-US" sz="1200" dirty="0" smtClean="0">
                <a:latin typeface="+mn-ea"/>
              </a:rPr>
              <a:t>．（→区間を含む構造分析</a:t>
            </a:r>
            <a:r>
              <a:rPr lang="ja-JP" altLang="en-US" sz="1200" dirty="0">
                <a:latin typeface="+mn-ea"/>
              </a:rPr>
              <a:t>の詳細</a:t>
            </a:r>
            <a:r>
              <a:rPr lang="ja-JP" altLang="en-US" sz="1200" dirty="0" smtClean="0">
                <a:latin typeface="+mn-ea"/>
              </a:rPr>
              <a:t>は</a:t>
            </a:r>
            <a:r>
              <a:rPr lang="en-US" altLang="ja-JP" sz="1200" dirty="0">
                <a:latin typeface="+mn-ea"/>
              </a:rPr>
              <a:t>p</a:t>
            </a:r>
            <a:r>
              <a:rPr lang="en-US" altLang="ja-JP" sz="1200" dirty="0" smtClean="0">
                <a:latin typeface="+mn-ea"/>
              </a:rPr>
              <a:t>. </a:t>
            </a:r>
            <a:r>
              <a:rPr lang="en-US" altLang="ja-JP" sz="1200" dirty="0">
                <a:latin typeface="+mn-ea"/>
              </a:rPr>
              <a:t>2</a:t>
            </a:r>
            <a:r>
              <a:rPr lang="ja-JP" altLang="en-US" sz="1200" dirty="0">
                <a:latin typeface="+mn-ea"/>
              </a:rPr>
              <a:t>構造を参照</a:t>
            </a:r>
            <a:r>
              <a:rPr lang="ja-JP" altLang="en-US" sz="1200" dirty="0" smtClean="0">
                <a:latin typeface="+mn-ea"/>
              </a:rPr>
              <a:t>）</a:t>
            </a:r>
            <a:r>
              <a:rPr lang="en-US" altLang="ja-JP" sz="1200" dirty="0">
                <a:latin typeface="+mn-ea"/>
              </a:rPr>
              <a:t>p</a:t>
            </a:r>
            <a:r>
              <a:rPr lang="en-US" altLang="ja-JP" sz="1200" dirty="0" smtClean="0">
                <a:latin typeface="+mn-ea"/>
              </a:rPr>
              <a:t>. </a:t>
            </a:r>
            <a:r>
              <a:rPr lang="en-US" altLang="ja-JP" sz="1200" dirty="0" smtClean="0">
                <a:latin typeface="+mn-ea"/>
              </a:rPr>
              <a:t>3</a:t>
            </a:r>
            <a:r>
              <a:rPr lang="ja-JP" altLang="en-US" sz="1200" dirty="0" smtClean="0">
                <a:latin typeface="+mn-ea"/>
              </a:rPr>
              <a:t>では区間切替と駆動の振る舞いについて，並行性設計を</a:t>
            </a:r>
            <a:r>
              <a:rPr lang="ja-JP" altLang="en-US" sz="1200" dirty="0" smtClean="0">
                <a:latin typeface="+mn-ea"/>
              </a:rPr>
              <a:t>踏まえながら分析</a:t>
            </a:r>
            <a:r>
              <a:rPr lang="ja-JP" altLang="en-US" sz="1200" dirty="0" smtClean="0">
                <a:latin typeface="+mn-ea"/>
              </a:rPr>
              <a:t>を行うことで実現可能性を検証しました．各難所での戦略</a:t>
            </a:r>
            <a:r>
              <a:rPr lang="ja-JP" altLang="en-US" sz="1200" dirty="0" smtClean="0">
                <a:latin typeface="+mn-ea"/>
              </a:rPr>
              <a:t>を</a:t>
            </a:r>
            <a:r>
              <a:rPr lang="en-US" altLang="ja-JP" sz="1200" dirty="0">
                <a:latin typeface="+mn-ea"/>
              </a:rPr>
              <a:t>p</a:t>
            </a:r>
            <a:r>
              <a:rPr lang="en-US" altLang="ja-JP" sz="1200" dirty="0" smtClean="0">
                <a:latin typeface="+mn-ea"/>
              </a:rPr>
              <a:t>. </a:t>
            </a:r>
            <a:r>
              <a:rPr lang="en-US" altLang="ja-JP" sz="1200" dirty="0" smtClean="0">
                <a:latin typeface="+mn-ea"/>
              </a:rPr>
              <a:t>4</a:t>
            </a:r>
            <a:r>
              <a:rPr lang="ja-JP" altLang="en-US" sz="1200" dirty="0" smtClean="0">
                <a:latin typeface="+mn-ea"/>
              </a:rPr>
              <a:t>に示し，走行を通し使用される主要な技術に</a:t>
            </a:r>
            <a:r>
              <a:rPr lang="ja-JP" altLang="en-US" sz="1200" dirty="0" smtClean="0">
                <a:latin typeface="+mn-ea"/>
              </a:rPr>
              <a:t>ついて</a:t>
            </a:r>
            <a:r>
              <a:rPr lang="en-US" altLang="ja-JP" sz="1200" dirty="0" smtClean="0">
                <a:latin typeface="+mn-ea"/>
              </a:rPr>
              <a:t>p. </a:t>
            </a:r>
            <a:r>
              <a:rPr lang="en-US" altLang="ja-JP" sz="1200" dirty="0" smtClean="0">
                <a:latin typeface="+mn-ea"/>
              </a:rPr>
              <a:t>5</a:t>
            </a:r>
            <a:r>
              <a:rPr lang="ja-JP" altLang="en-US" sz="1200" dirty="0" smtClean="0">
                <a:latin typeface="+mn-ea"/>
              </a:rPr>
              <a:t>要素技術で示しています．</a:t>
            </a: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r>
              <a:rPr lang="ja-JP" altLang="en-US" sz="1400" b="1" dirty="0" smtClean="0">
                <a:latin typeface="+mn-ea"/>
              </a:rPr>
              <a:t>☆</a:t>
            </a:r>
            <a:r>
              <a:rPr lang="ja-JP" altLang="en-US" sz="1400" b="1" dirty="0">
                <a:latin typeface="+mn-ea"/>
              </a:rPr>
              <a:t>設計</a:t>
            </a:r>
            <a:r>
              <a:rPr lang="ja-JP" altLang="en-US" sz="1400" b="1" dirty="0" smtClean="0">
                <a:latin typeface="+mn-ea"/>
              </a:rPr>
              <a:t>思想</a:t>
            </a:r>
            <a:endParaRPr lang="en-US" altLang="ja-JP" sz="1400" b="1" dirty="0">
              <a:latin typeface="+mn-ea"/>
            </a:endParaRPr>
          </a:p>
          <a:p>
            <a:pPr marL="481013" indent="-481013" defTabSz="1279525">
              <a:lnSpc>
                <a:spcPct val="80000"/>
              </a:lnSpc>
              <a:spcBef>
                <a:spcPct val="20000"/>
              </a:spcBef>
            </a:pPr>
            <a:r>
              <a:rPr lang="en-US" altLang="ja-JP" sz="1600" b="1" dirty="0">
                <a:latin typeface="+mn-ea"/>
              </a:rPr>
              <a:t>	</a:t>
            </a:r>
            <a:r>
              <a:rPr lang="ja-JP" altLang="en-US" sz="1200" dirty="0" smtClean="0">
                <a:latin typeface="+mn-ea"/>
              </a:rPr>
              <a:t>パッケージの分割を開発の初期に行い，パッケージ毎の責務が分散しないよう意識すること</a:t>
            </a:r>
            <a:r>
              <a:rPr lang="ja-JP" altLang="en-US" sz="1200" dirty="0">
                <a:latin typeface="+mn-ea"/>
              </a:rPr>
              <a:t>で</a:t>
            </a:r>
            <a:r>
              <a:rPr lang="ja-JP" altLang="en-US" sz="1200" dirty="0" smtClean="0">
                <a:latin typeface="+mn-ea"/>
              </a:rPr>
              <a:t>，モデルに</a:t>
            </a:r>
            <a:r>
              <a:rPr lang="ja-JP" altLang="en-US" sz="1200" dirty="0">
                <a:latin typeface="+mn-ea"/>
              </a:rPr>
              <a:t>一貫性を</a:t>
            </a:r>
            <a:r>
              <a:rPr lang="ja-JP" altLang="en-US" sz="1200" dirty="0" smtClean="0">
                <a:latin typeface="+mn-ea"/>
              </a:rPr>
              <a:t>持たせました．双方向の関連を禁止した上で，区間の切り替え通知は，デザインパターンである</a:t>
            </a:r>
            <a:r>
              <a:rPr lang="en-US" altLang="ja-JP" sz="1200" dirty="0" smtClean="0">
                <a:latin typeface="+mn-ea"/>
              </a:rPr>
              <a:t>Observer</a:t>
            </a:r>
            <a:r>
              <a:rPr lang="ja-JP" altLang="en-US" sz="1200" dirty="0" smtClean="0">
                <a:latin typeface="+mn-ea"/>
              </a:rPr>
              <a:t>パターンを拡張した構成を用いることで双方向の関連の使用を避けました．</a:t>
            </a:r>
            <a:endParaRPr lang="en-US" altLang="ja-JP" sz="1200" dirty="0" smtClean="0">
              <a:latin typeface="+mn-ea"/>
            </a:endParaRPr>
          </a:p>
          <a:p>
            <a:pPr marL="481013" indent="-481013" defTabSz="1279525">
              <a:lnSpc>
                <a:spcPct val="80000"/>
              </a:lnSpc>
              <a:spcBef>
                <a:spcPct val="20000"/>
              </a:spcBef>
            </a:pPr>
            <a:endParaRPr lang="en-US" altLang="ja-JP" sz="1200" dirty="0">
              <a:latin typeface="+mn-ea"/>
            </a:endParaRPr>
          </a:p>
          <a:p>
            <a:pPr marL="481013" indent="-481013" defTabSz="1279525">
              <a:lnSpc>
                <a:spcPct val="80000"/>
              </a:lnSpc>
              <a:spcBef>
                <a:spcPct val="20000"/>
              </a:spcBef>
            </a:pPr>
            <a:r>
              <a:rPr lang="ja-JP" altLang="en-US" sz="1400" b="1" dirty="0" smtClean="0">
                <a:latin typeface="+mn-ea"/>
              </a:rPr>
              <a:t>☆</a:t>
            </a:r>
            <a:r>
              <a:rPr lang="ja-JP" altLang="en-US" sz="1400" b="1" dirty="0">
                <a:latin typeface="+mn-ea"/>
              </a:rPr>
              <a:t>モデルのここに注目</a:t>
            </a:r>
            <a:r>
              <a:rPr lang="ja-JP" altLang="en-US" sz="1400" b="1" dirty="0" smtClean="0">
                <a:latin typeface="+mn-ea"/>
              </a:rPr>
              <a:t>！</a:t>
            </a:r>
          </a:p>
          <a:p>
            <a:pPr marL="481013" indent="-481013" defTabSz="1279525">
              <a:lnSpc>
                <a:spcPct val="80000"/>
              </a:lnSpc>
              <a:spcBef>
                <a:spcPct val="20000"/>
              </a:spcBef>
            </a:pPr>
            <a:r>
              <a:rPr lang="ja-JP" altLang="en-US" sz="1200" dirty="0">
                <a:latin typeface="+mn-ea"/>
              </a:rPr>
              <a:t>	</a:t>
            </a:r>
            <a:r>
              <a:rPr lang="ja-JP" altLang="en-US" sz="1200" dirty="0" smtClean="0">
                <a:latin typeface="+mn-ea"/>
              </a:rPr>
              <a:t>コースを，短い「区間」の集合と定義し，それぞれの区間</a:t>
            </a:r>
            <a:r>
              <a:rPr lang="ja-JP" altLang="en-US" sz="1200" dirty="0">
                <a:latin typeface="+mn-ea"/>
              </a:rPr>
              <a:t>に</a:t>
            </a:r>
            <a:r>
              <a:rPr lang="ja-JP" altLang="en-US" sz="1200" dirty="0" smtClean="0">
                <a:latin typeface="+mn-ea"/>
              </a:rPr>
              <a:t>応じた走行パラメータと区間切替条件を</a:t>
            </a:r>
            <a:r>
              <a:rPr lang="ja-JP" altLang="en-US" sz="1200" dirty="0">
                <a:latin typeface="+mn-ea"/>
              </a:rPr>
              <a:t>設計すれば</a:t>
            </a:r>
            <a:r>
              <a:rPr lang="ja-JP" altLang="en-US" sz="1200" dirty="0" smtClean="0">
                <a:latin typeface="+mn-ea"/>
              </a:rPr>
              <a:t>完走できることをコンセプトにモデルを設計しました．そして，責務が明確に別れた単方向・疎結合な構造にご注目ください．</a:t>
            </a:r>
            <a:r>
              <a:rPr lang="en-US" altLang="ja-JP" sz="1200" dirty="0" smtClean="0">
                <a:latin typeface="+mn-ea"/>
              </a:rPr>
              <a:t/>
            </a:r>
            <a:br>
              <a:rPr lang="en-US" altLang="ja-JP" sz="1200" dirty="0" smtClean="0">
                <a:latin typeface="+mn-ea"/>
              </a:rPr>
            </a:br>
            <a:r>
              <a:rPr lang="ja-JP" altLang="en-US" sz="1200" dirty="0" smtClean="0">
                <a:latin typeface="+mn-ea"/>
              </a:rPr>
              <a:t>また，各区間</a:t>
            </a:r>
            <a:r>
              <a:rPr lang="ja-JP" altLang="en-US" sz="1200" dirty="0">
                <a:latin typeface="+mn-ea"/>
              </a:rPr>
              <a:t>をチームで分担し，並行して開発することで開発スピードの向上が狙えます</a:t>
            </a:r>
            <a:r>
              <a:rPr lang="ja-JP" altLang="en-US" sz="1200" dirty="0" smtClean="0">
                <a:latin typeface="+mn-ea"/>
              </a:rPr>
              <a:t>．それぞれ</a:t>
            </a:r>
            <a:r>
              <a:rPr lang="ja-JP" altLang="en-US" sz="1200" dirty="0">
                <a:latin typeface="+mn-ea"/>
              </a:rPr>
              <a:t>開発した区間をつなげるだけで容易</a:t>
            </a:r>
            <a:r>
              <a:rPr lang="ja-JP" altLang="en-US" sz="1200" dirty="0" smtClean="0">
                <a:latin typeface="+mn-ea"/>
              </a:rPr>
              <a:t>に結合が行えます．</a:t>
            </a:r>
            <a:endParaRPr lang="en-US" altLang="ja-JP" sz="1200" dirty="0" smtClean="0">
              <a:latin typeface="+mn-ea"/>
            </a:endParaRPr>
          </a:p>
          <a:p>
            <a:pPr marL="481013" indent="-481013" defTabSz="1279525">
              <a:lnSpc>
                <a:spcPct val="80000"/>
              </a:lnSpc>
              <a:spcBef>
                <a:spcPct val="20000"/>
              </a:spcBef>
            </a:pPr>
            <a:endParaRPr lang="en-US" altLang="ja-JP" sz="1200" dirty="0">
              <a:latin typeface="+mn-ea"/>
            </a:endParaRPr>
          </a:p>
          <a:p>
            <a:pPr marL="481013" indent="-481013" defTabSz="1279525">
              <a:lnSpc>
                <a:spcPct val="80000"/>
              </a:lnSpc>
              <a:spcBef>
                <a:spcPct val="20000"/>
              </a:spcBef>
            </a:pPr>
            <a:r>
              <a:rPr lang="ja-JP" altLang="en-US" sz="1400" b="1" dirty="0" smtClean="0">
                <a:latin typeface="+mn-ea"/>
              </a:rPr>
              <a:t>☆</a:t>
            </a:r>
            <a:r>
              <a:rPr lang="ja-JP" altLang="en-US" sz="1400" b="1" dirty="0">
                <a:latin typeface="+mn-ea"/>
              </a:rPr>
              <a:t>追加課題への</a:t>
            </a:r>
            <a:r>
              <a:rPr lang="ja-JP" altLang="en-US" sz="1400" b="1" dirty="0" smtClean="0">
                <a:latin typeface="+mn-ea"/>
              </a:rPr>
              <a:t>取り組み</a:t>
            </a:r>
            <a:endParaRPr lang="en-US" altLang="ja-JP" sz="1400" b="1" dirty="0" smtClean="0">
              <a:latin typeface="+mn-ea"/>
            </a:endParaRPr>
          </a:p>
          <a:p>
            <a:pPr marL="481013" indent="-481013" defTabSz="1279525">
              <a:lnSpc>
                <a:spcPct val="80000"/>
              </a:lnSpc>
              <a:spcBef>
                <a:spcPct val="20000"/>
              </a:spcBef>
            </a:pPr>
            <a:r>
              <a:rPr lang="en-US" altLang="ja-JP" sz="1600" dirty="0" smtClean="0">
                <a:latin typeface="+mn-ea"/>
              </a:rPr>
              <a:t>	</a:t>
            </a:r>
            <a:r>
              <a:rPr lang="ja-JP" altLang="en-US" sz="1600" dirty="0" smtClean="0">
                <a:latin typeface="+mn-ea"/>
              </a:rPr>
              <a:t>並行性設計・要求モデルについて取り組みました．</a:t>
            </a:r>
            <a:r>
              <a:rPr lang="en-US" altLang="ja-JP" sz="1600" dirty="0" smtClean="0">
                <a:latin typeface="+mn-ea"/>
              </a:rPr>
              <a:t/>
            </a:r>
            <a:br>
              <a:rPr lang="en-US" altLang="ja-JP" sz="1600" dirty="0" smtClean="0">
                <a:latin typeface="+mn-ea"/>
              </a:rPr>
            </a:br>
            <a:r>
              <a:rPr lang="ja-JP" altLang="en-US" sz="1600" b="1" dirty="0" smtClean="0">
                <a:latin typeface="+mn-ea"/>
              </a:rPr>
              <a:t>・</a:t>
            </a:r>
            <a:r>
              <a:rPr lang="ja-JP" altLang="en-US" sz="1400" dirty="0" smtClean="0">
                <a:latin typeface="+mn-ea"/>
              </a:rPr>
              <a:t>並行性設計について</a:t>
            </a:r>
            <a:r>
              <a:rPr lang="en-US" altLang="ja-JP" sz="1400" dirty="0" smtClean="0">
                <a:latin typeface="+mn-ea"/>
              </a:rPr>
              <a:t/>
            </a:r>
            <a:br>
              <a:rPr lang="en-US" altLang="ja-JP" sz="1400" dirty="0" smtClean="0">
                <a:latin typeface="+mn-ea"/>
              </a:rPr>
            </a:br>
            <a:r>
              <a:rPr lang="ja-JP" altLang="en-US" sz="1200" dirty="0" smtClean="0">
                <a:latin typeface="+mn-ea"/>
                <a:cs typeface="メイリオ" pitchFamily="50" charset="-128"/>
              </a:rPr>
              <a:t>並行性設計の必要性</a:t>
            </a:r>
            <a:r>
              <a:rPr lang="en-US" altLang="ja-JP" sz="1200" dirty="0">
                <a:latin typeface="+mn-ea"/>
                <a:cs typeface="メイリオ" pitchFamily="50" charset="-128"/>
              </a:rPr>
              <a:t/>
            </a:r>
            <a:br>
              <a:rPr lang="en-US" altLang="ja-JP" sz="1200" dirty="0">
                <a:latin typeface="+mn-ea"/>
                <a:cs typeface="メイリオ" pitchFamily="50" charset="-128"/>
              </a:rPr>
            </a:br>
            <a:r>
              <a:rPr lang="ja-JP" altLang="en-US" sz="1200" dirty="0" smtClean="0">
                <a:latin typeface="+mn-ea"/>
                <a:cs typeface="メイリオ" pitchFamily="50" charset="-128"/>
              </a:rPr>
              <a:t>最優先すべき処理は走行体のバランス</a:t>
            </a:r>
            <a:r>
              <a:rPr lang="ja-JP" altLang="en-US" sz="1200" dirty="0">
                <a:latin typeface="+mn-ea"/>
                <a:cs typeface="メイリオ" pitchFamily="50" charset="-128"/>
              </a:rPr>
              <a:t>制御</a:t>
            </a:r>
            <a:r>
              <a:rPr lang="ja-JP" altLang="en-US" sz="1200" dirty="0" smtClean="0">
                <a:latin typeface="+mn-ea"/>
                <a:cs typeface="メイリオ" pitchFamily="50" charset="-128"/>
              </a:rPr>
              <a:t>などにかかせないモータ駆動です．一方で，区間切替はより長い周期でも十分に動作要件を満たすと考えました．（→詳細</a:t>
            </a:r>
            <a:r>
              <a:rPr lang="ja-JP" altLang="en-US" sz="1200" dirty="0" smtClean="0">
                <a:latin typeface="+mn-ea"/>
                <a:cs typeface="メイリオ" pitchFamily="50" charset="-128"/>
              </a:rPr>
              <a:t>は</a:t>
            </a:r>
            <a:r>
              <a:rPr lang="en-US" altLang="ja-JP" sz="1200" dirty="0">
                <a:latin typeface="+mn-ea"/>
                <a:cs typeface="メイリオ" pitchFamily="50" charset="-128"/>
              </a:rPr>
              <a:t>p</a:t>
            </a:r>
            <a:r>
              <a:rPr lang="en-US" altLang="ja-JP" sz="1200" dirty="0" smtClean="0">
                <a:latin typeface="+mn-ea"/>
                <a:cs typeface="メイリオ" pitchFamily="50" charset="-128"/>
              </a:rPr>
              <a:t>. </a:t>
            </a:r>
            <a:r>
              <a:rPr lang="en-US" altLang="ja-JP" sz="1200" dirty="0" smtClean="0">
                <a:latin typeface="+mn-ea"/>
                <a:cs typeface="メイリオ" pitchFamily="50" charset="-128"/>
              </a:rPr>
              <a:t>3</a:t>
            </a:r>
            <a:r>
              <a:rPr lang="ja-JP" altLang="en-US" sz="1200" dirty="0" smtClean="0">
                <a:latin typeface="+mn-ea"/>
                <a:cs typeface="メイリオ" pitchFamily="50" charset="-128"/>
              </a:rPr>
              <a:t>振る舞い参照）駆動関連のタスクを最優先とし，それ以外のタスクの優先度を駆動よりも低く設定することで，駆動</a:t>
            </a:r>
            <a:r>
              <a:rPr lang="ja-JP" altLang="en-US" sz="1200" dirty="0">
                <a:latin typeface="+mn-ea"/>
                <a:cs typeface="メイリオ" pitchFamily="50" charset="-128"/>
              </a:rPr>
              <a:t>が求められる</a:t>
            </a:r>
            <a:r>
              <a:rPr lang="ja-JP" altLang="en-US" sz="1200" dirty="0" smtClean="0">
                <a:latin typeface="+mn-ea"/>
                <a:cs typeface="メイリオ" pitchFamily="50" charset="-128"/>
              </a:rPr>
              <a:t>周期で確実に行われるように設計しました．</a:t>
            </a:r>
            <a:r>
              <a:rPr lang="en-US" altLang="ja-JP" sz="1200" dirty="0">
                <a:latin typeface="+mn-ea"/>
                <a:cs typeface="メイリオ" pitchFamily="50" charset="-128"/>
              </a:rPr>
              <a:t/>
            </a:r>
            <a:br>
              <a:rPr lang="en-US" altLang="ja-JP" sz="1200" dirty="0">
                <a:latin typeface="+mn-ea"/>
                <a:cs typeface="メイリオ" pitchFamily="50" charset="-128"/>
              </a:rPr>
            </a:br>
            <a:r>
              <a:rPr lang="ja-JP" altLang="en-US" sz="1200" dirty="0" smtClean="0">
                <a:latin typeface="+mn-ea"/>
                <a:cs typeface="メイリオ" pitchFamily="50" charset="-128"/>
              </a:rPr>
              <a:t>タスクの構造を示すために２つのステレオタイプを用いました．採用する</a:t>
            </a:r>
            <a:r>
              <a:rPr lang="en-US" altLang="ja-JP" sz="1200" dirty="0" smtClean="0">
                <a:latin typeface="+mn-ea"/>
                <a:cs typeface="メイリオ" pitchFamily="50" charset="-128"/>
              </a:rPr>
              <a:t>RTOS</a:t>
            </a:r>
            <a:r>
              <a:rPr lang="ja-JP" altLang="en-US" sz="1200" dirty="0" err="1">
                <a:latin typeface="+mn-ea"/>
                <a:cs typeface="メイリオ" pitchFamily="50" charset="-128"/>
              </a:rPr>
              <a:t>が</a:t>
            </a:r>
            <a:r>
              <a:rPr lang="ja-JP" altLang="en-US" sz="1200" dirty="0" err="1" smtClean="0">
                <a:latin typeface="+mn-ea"/>
                <a:cs typeface="メイリオ" pitchFamily="50" charset="-128"/>
              </a:rPr>
              <a:t>提</a:t>
            </a:r>
            <a:r>
              <a:rPr lang="ja-JP" altLang="en-US" sz="1200" dirty="0" smtClean="0">
                <a:latin typeface="+mn-ea"/>
                <a:cs typeface="メイリオ" pitchFamily="50" charset="-128"/>
              </a:rPr>
              <a:t>供する機能を</a:t>
            </a:r>
            <a:r>
              <a:rPr lang="en-US" altLang="ja-JP" sz="1200" dirty="0" err="1" smtClean="0">
                <a:latin typeface="+mn-ea"/>
                <a:cs typeface="メイリオ" pitchFamily="50" charset="-128"/>
              </a:rPr>
              <a:t>nxtOSEK</a:t>
            </a:r>
            <a:r>
              <a:rPr lang="ja-JP" altLang="en-US" sz="1200" dirty="0" err="1" smtClean="0">
                <a:latin typeface="+mn-ea"/>
                <a:cs typeface="メイリオ" pitchFamily="50" charset="-128"/>
              </a:rPr>
              <a:t>，</a:t>
            </a:r>
            <a:r>
              <a:rPr lang="ja-JP" altLang="en-US" sz="1200" dirty="0" smtClean="0">
                <a:latin typeface="+mn-ea"/>
                <a:cs typeface="メイリオ" pitchFamily="50" charset="-128"/>
              </a:rPr>
              <a:t>タスクを</a:t>
            </a:r>
            <a:r>
              <a:rPr lang="en-US" altLang="ja-JP" sz="1200" dirty="0" smtClean="0">
                <a:latin typeface="+mn-ea"/>
                <a:cs typeface="メイリオ" pitchFamily="50" charset="-128"/>
              </a:rPr>
              <a:t>TASK</a:t>
            </a:r>
            <a:r>
              <a:rPr lang="ja-JP" altLang="en-US" sz="1200" dirty="0" smtClean="0">
                <a:latin typeface="+mn-ea"/>
                <a:cs typeface="メイリオ" pitchFamily="50" charset="-128"/>
              </a:rPr>
              <a:t>とします．</a:t>
            </a:r>
            <a:r>
              <a:rPr lang="en-US" altLang="ja-JP" sz="1200" dirty="0" smtClean="0">
                <a:latin typeface="+mn-ea"/>
                <a:cs typeface="メイリオ" pitchFamily="50" charset="-128"/>
              </a:rPr>
              <a:t/>
            </a:r>
            <a:br>
              <a:rPr lang="en-US" altLang="ja-JP" sz="1200" dirty="0" smtClean="0">
                <a:latin typeface="+mn-ea"/>
                <a:cs typeface="メイリオ" pitchFamily="50" charset="-128"/>
              </a:rPr>
            </a:br>
            <a:r>
              <a:rPr lang="en-US" altLang="ja-JP" sz="1200" dirty="0" smtClean="0">
                <a:latin typeface="+mn-ea"/>
                <a:cs typeface="メイリオ" pitchFamily="50" charset="-128"/>
              </a:rPr>
              <a:t/>
            </a:r>
            <a:br>
              <a:rPr lang="en-US" altLang="ja-JP" sz="1200" dirty="0" smtClean="0">
                <a:latin typeface="+mn-ea"/>
                <a:cs typeface="メイリオ" pitchFamily="50" charset="-128"/>
              </a:rPr>
            </a:br>
            <a:r>
              <a:rPr lang="ja-JP" altLang="en-US" sz="1200" dirty="0" smtClean="0">
                <a:latin typeface="+mn-ea"/>
                <a:cs typeface="メイリオ" pitchFamily="50" charset="-128"/>
              </a:rPr>
              <a:t>・</a:t>
            </a:r>
            <a:r>
              <a:rPr lang="ja-JP" altLang="en-US" sz="1400" dirty="0" smtClean="0">
                <a:latin typeface="+mn-ea"/>
                <a:cs typeface="メイリオ" pitchFamily="50" charset="-128"/>
              </a:rPr>
              <a:t>要求モデルについて</a:t>
            </a:r>
            <a:r>
              <a:rPr lang="en-US" altLang="ja-JP" sz="1400" dirty="0" smtClean="0">
                <a:latin typeface="+mn-ea"/>
                <a:cs typeface="メイリオ" pitchFamily="50" charset="-128"/>
              </a:rPr>
              <a:t/>
            </a:r>
            <a:br>
              <a:rPr lang="en-US" altLang="ja-JP" sz="1400" dirty="0" smtClean="0">
                <a:latin typeface="+mn-ea"/>
                <a:cs typeface="メイリオ" pitchFamily="50" charset="-128"/>
              </a:rPr>
            </a:br>
            <a:r>
              <a:rPr lang="ja-JP" altLang="en-US" sz="1200" dirty="0" smtClean="0">
                <a:latin typeface="+mn-ea"/>
                <a:cs typeface="メイリオ" pitchFamily="50" charset="-128"/>
              </a:rPr>
              <a:t>前述の通り，大会における目標について</a:t>
            </a:r>
            <a:r>
              <a:rPr lang="en-US" altLang="ja-JP" sz="1200" dirty="0" err="1" smtClean="0">
                <a:latin typeface="+mn-ea"/>
                <a:cs typeface="メイリオ" pitchFamily="50" charset="-128"/>
              </a:rPr>
              <a:t>SysML</a:t>
            </a:r>
            <a:r>
              <a:rPr lang="ja-JP" altLang="en-US" sz="1200" dirty="0" smtClean="0">
                <a:latin typeface="+mn-ea"/>
                <a:cs typeface="メイリオ" pitchFamily="50" charset="-128"/>
              </a:rPr>
              <a:t>の要求図を用いて分析しました．そこから機能要件，非機能要件を洗い出し，構造，振る舞い，走行戦略で使われる技術要素を導きだしました．</a:t>
            </a:r>
            <a:endParaRPr lang="en-US" altLang="ja-JP" sz="1200" dirty="0" smtClean="0">
              <a:latin typeface="+mn-ea"/>
              <a:cs typeface="メイリオ" pitchFamily="50" charset="-128"/>
            </a:endParaRPr>
          </a:p>
        </p:txBody>
      </p:sp>
      <p:sp>
        <p:nvSpPr>
          <p:cNvPr id="26" name="Rectangle 3"/>
          <p:cNvSpPr>
            <a:spLocks noChangeArrowheads="1"/>
          </p:cNvSpPr>
          <p:nvPr/>
        </p:nvSpPr>
        <p:spPr bwMode="auto">
          <a:xfrm>
            <a:off x="993490" y="1533798"/>
            <a:ext cx="5757862" cy="73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latin typeface="+mn-ea"/>
              </a:rPr>
              <a:t>☆</a:t>
            </a:r>
            <a:r>
              <a:rPr lang="ja-JP" altLang="en-US" sz="2000" b="1" dirty="0">
                <a:latin typeface="+mn-ea"/>
              </a:rPr>
              <a:t>チーム</a:t>
            </a:r>
            <a:r>
              <a:rPr lang="ja-JP" altLang="en-US" sz="2000" b="1" dirty="0" smtClean="0">
                <a:latin typeface="+mn-ea"/>
              </a:rPr>
              <a:t>紹介</a:t>
            </a:r>
            <a:endParaRPr lang="en-US" altLang="ja-JP" sz="1800" b="1" dirty="0">
              <a:latin typeface="+mn-ea"/>
            </a:endParaRPr>
          </a:p>
          <a:p>
            <a:pPr marL="481013" indent="-481013" defTabSz="1279525">
              <a:lnSpc>
                <a:spcPct val="80000"/>
              </a:lnSpc>
              <a:spcBef>
                <a:spcPct val="20000"/>
              </a:spcBef>
            </a:pPr>
            <a:r>
              <a:rPr lang="en-US" altLang="ja-JP" sz="1600" dirty="0">
                <a:latin typeface="+mn-ea"/>
              </a:rPr>
              <a:t>	</a:t>
            </a:r>
            <a:r>
              <a:rPr lang="ja-JP" altLang="en-US" sz="1600" dirty="0" smtClean="0">
                <a:latin typeface="+mn-ea"/>
              </a:rPr>
              <a:t>高専</a:t>
            </a:r>
            <a:r>
              <a:rPr lang="en-US" altLang="ja-JP" sz="1600" dirty="0">
                <a:latin typeface="+mn-ea"/>
              </a:rPr>
              <a:t>3</a:t>
            </a:r>
            <a:r>
              <a:rPr lang="ja-JP" altLang="en-US" sz="1600" dirty="0" smtClean="0">
                <a:latin typeface="+mn-ea"/>
              </a:rPr>
              <a:t>年から</a:t>
            </a:r>
            <a:r>
              <a:rPr lang="en-US" altLang="ja-JP" sz="1600" dirty="0" smtClean="0">
                <a:latin typeface="+mn-ea"/>
              </a:rPr>
              <a:t>7</a:t>
            </a:r>
            <a:r>
              <a:rPr lang="ja-JP" altLang="en-US" sz="1600" dirty="0" smtClean="0">
                <a:latin typeface="+mn-ea"/>
              </a:rPr>
              <a:t>年（専攻科</a:t>
            </a:r>
            <a:r>
              <a:rPr lang="en-US" altLang="ja-JP" sz="1600" dirty="0" smtClean="0">
                <a:latin typeface="+mn-ea"/>
              </a:rPr>
              <a:t>2</a:t>
            </a:r>
            <a:r>
              <a:rPr lang="ja-JP" altLang="en-US" sz="1600" dirty="0" smtClean="0">
                <a:latin typeface="+mn-ea"/>
              </a:rPr>
              <a:t>年）まで</a:t>
            </a:r>
            <a:r>
              <a:rPr lang="en-US" altLang="ja-JP" sz="1600" dirty="0" smtClean="0">
                <a:latin typeface="+mn-ea"/>
              </a:rPr>
              <a:t>7</a:t>
            </a:r>
            <a:r>
              <a:rPr lang="ja-JP" altLang="en-US" sz="1600" dirty="0" smtClean="0">
                <a:latin typeface="+mn-ea"/>
              </a:rPr>
              <a:t>名で構成される幅広い年代のチームです．所属学科もバラバラで，異なるバックグランドを持ったメンバーがお互いに補い合いながら，大会に向けて取り組んできました．昨年度</a:t>
            </a:r>
            <a:r>
              <a:rPr lang="ja-JP" altLang="en-US" sz="1600" dirty="0">
                <a:latin typeface="+mn-ea"/>
              </a:rPr>
              <a:t>の</a:t>
            </a:r>
            <a:r>
              <a:rPr lang="ja-JP" altLang="en-US" sz="1600" dirty="0" smtClean="0">
                <a:latin typeface="+mn-ea"/>
              </a:rPr>
              <a:t>経験を活かし，モデル・走行共にパワーアップ</a:t>
            </a:r>
            <a:r>
              <a:rPr lang="ja-JP" altLang="en-US" sz="1600" dirty="0">
                <a:latin typeface="+mn-ea"/>
              </a:rPr>
              <a:t>し</a:t>
            </a:r>
            <a:r>
              <a:rPr lang="ja-JP" altLang="en-US" sz="1600" dirty="0" smtClean="0">
                <a:latin typeface="+mn-ea"/>
              </a:rPr>
              <a:t>た良いこんぶです！</a:t>
            </a:r>
            <a:endParaRPr lang="en-US" altLang="ja-JP" sz="1600" dirty="0">
              <a:latin typeface="+mn-ea"/>
            </a:endParaRPr>
          </a:p>
          <a:p>
            <a:pPr marL="481013" indent="-481013" defTabSz="1279525">
              <a:lnSpc>
                <a:spcPct val="80000"/>
              </a:lnSpc>
              <a:spcBef>
                <a:spcPct val="20000"/>
              </a:spcBef>
            </a:pPr>
            <a:endParaRPr lang="en-US" altLang="ja-JP" sz="1800" dirty="0" smtClean="0">
              <a:latin typeface="+mn-ea"/>
            </a:endParaRPr>
          </a:p>
          <a:p>
            <a:pPr marL="481013" indent="-481013" defTabSz="1279525">
              <a:lnSpc>
                <a:spcPct val="80000"/>
              </a:lnSpc>
              <a:spcBef>
                <a:spcPct val="20000"/>
              </a:spcBef>
            </a:pPr>
            <a:r>
              <a:rPr lang="ja-JP" altLang="en-US" sz="1800" b="1" dirty="0" smtClean="0">
                <a:latin typeface="+mn-ea"/>
              </a:rPr>
              <a:t>☆組込み，そして</a:t>
            </a:r>
            <a:r>
              <a:rPr lang="ja-JP" altLang="en-US" sz="1800" b="1" dirty="0">
                <a:latin typeface="+mn-ea"/>
              </a:rPr>
              <a:t>モデリングの未来へ一言</a:t>
            </a:r>
          </a:p>
          <a:p>
            <a:pPr marL="481013" indent="-481013" defTabSz="1279525">
              <a:lnSpc>
                <a:spcPct val="80000"/>
              </a:lnSpc>
              <a:spcBef>
                <a:spcPct val="20000"/>
              </a:spcBef>
            </a:pPr>
            <a:r>
              <a:rPr lang="en-US" altLang="ja-JP" sz="1600" dirty="0">
                <a:latin typeface="+mn-ea"/>
              </a:rPr>
              <a:t>	</a:t>
            </a:r>
            <a:r>
              <a:rPr lang="ja-JP" altLang="en-US" sz="1600" dirty="0" smtClean="0">
                <a:latin typeface="+mn-ea"/>
              </a:rPr>
              <a:t>モデリングの根底に流れる重要な考え方のひとつは「抽象化思考」です．これは，新技術がどんどん登場し</a:t>
            </a:r>
            <a:r>
              <a:rPr lang="ja-JP" altLang="en-US" sz="1600" dirty="0">
                <a:latin typeface="+mn-ea"/>
              </a:rPr>
              <a:t>ようと</a:t>
            </a:r>
            <a:r>
              <a:rPr lang="ja-JP" altLang="en-US" sz="1600" dirty="0" smtClean="0">
                <a:latin typeface="+mn-ea"/>
              </a:rPr>
              <a:t>廃れることなく常に通用する技術です．組込みシステム</a:t>
            </a:r>
            <a:r>
              <a:rPr lang="ja-JP" altLang="en-US" sz="1600" dirty="0">
                <a:latin typeface="+mn-ea"/>
              </a:rPr>
              <a:t>が肥大化する</a:t>
            </a:r>
            <a:r>
              <a:rPr lang="ja-JP" altLang="en-US" sz="1600" dirty="0" smtClean="0">
                <a:latin typeface="+mn-ea"/>
              </a:rPr>
              <a:t>昨今，この技術を手に入れることは，当然の流れと言えます．若手社会人や学生が参加するこのコンテストを通して，この武器が広く日本に普及すれば，組み込み業界だけ</a:t>
            </a:r>
            <a:r>
              <a:rPr lang="ja-JP" altLang="en-US" sz="1600" dirty="0">
                <a:latin typeface="+mn-ea"/>
              </a:rPr>
              <a:t>で</a:t>
            </a:r>
            <a:r>
              <a:rPr lang="ja-JP" altLang="en-US" sz="1600" dirty="0" smtClean="0">
                <a:latin typeface="+mn-ea"/>
              </a:rPr>
              <a:t>なく，すべて</a:t>
            </a:r>
            <a:r>
              <a:rPr lang="ja-JP" altLang="en-US" sz="1600" dirty="0">
                <a:latin typeface="+mn-ea"/>
              </a:rPr>
              <a:t>のエンジニアが</a:t>
            </a:r>
            <a:r>
              <a:rPr lang="ja-JP" altLang="en-US" sz="1600" dirty="0" smtClean="0">
                <a:latin typeface="+mn-ea"/>
              </a:rPr>
              <a:t>ハッピーになれる</a:t>
            </a:r>
            <a:r>
              <a:rPr lang="ja-JP" altLang="en-US" sz="1600" dirty="0">
                <a:latin typeface="+mn-ea"/>
              </a:rPr>
              <a:t>未来</a:t>
            </a:r>
            <a:r>
              <a:rPr lang="ja-JP" altLang="en-US" sz="1600" dirty="0" smtClean="0">
                <a:latin typeface="+mn-ea"/>
              </a:rPr>
              <a:t>が待っている</a:t>
            </a:r>
            <a:r>
              <a:rPr lang="ja-JP" altLang="en-US" sz="1600" dirty="0">
                <a:latin typeface="+mn-ea"/>
              </a:rPr>
              <a:t>はず</a:t>
            </a:r>
            <a:r>
              <a:rPr lang="ja-JP" altLang="en-US" sz="1600" dirty="0" smtClean="0">
                <a:latin typeface="+mn-ea"/>
              </a:rPr>
              <a:t>です．</a:t>
            </a:r>
            <a:endParaRPr lang="en-US" altLang="ja-JP" sz="1600" dirty="0" smtClean="0">
              <a:latin typeface="+mn-ea"/>
            </a:endParaRPr>
          </a:p>
          <a:p>
            <a:pPr marL="481013" indent="-481013" defTabSz="1279525">
              <a:lnSpc>
                <a:spcPct val="80000"/>
              </a:lnSpc>
              <a:spcBef>
                <a:spcPct val="20000"/>
              </a:spcBef>
            </a:pPr>
            <a:endParaRPr lang="ja-JP" altLang="en-US" sz="1600" dirty="0">
              <a:latin typeface="+mn-ea"/>
            </a:endParaRPr>
          </a:p>
          <a:p>
            <a:pPr marL="481013" indent="-481013" defTabSz="1279525">
              <a:lnSpc>
                <a:spcPct val="80000"/>
              </a:lnSpc>
              <a:spcBef>
                <a:spcPct val="20000"/>
              </a:spcBef>
            </a:pPr>
            <a:r>
              <a:rPr lang="ja-JP" altLang="en-US" sz="1800" b="1" dirty="0">
                <a:latin typeface="+mn-ea"/>
              </a:rPr>
              <a:t>☆コンテストにかける</a:t>
            </a:r>
            <a:r>
              <a:rPr lang="ja-JP" altLang="en-US" sz="1800" b="1" dirty="0" smtClean="0">
                <a:latin typeface="+mn-ea"/>
              </a:rPr>
              <a:t>意気込み，アピール</a:t>
            </a:r>
            <a:endParaRPr lang="en-US" altLang="ja-JP" sz="1800" b="1" dirty="0" smtClean="0">
              <a:latin typeface="+mn-ea"/>
            </a:endParaRPr>
          </a:p>
          <a:p>
            <a:pPr marL="481013" indent="-481013" defTabSz="1279525">
              <a:lnSpc>
                <a:spcPct val="80000"/>
              </a:lnSpc>
              <a:spcBef>
                <a:spcPct val="20000"/>
              </a:spcBef>
            </a:pPr>
            <a:r>
              <a:rPr lang="en-US" altLang="ja-JP" sz="1600" dirty="0" smtClean="0">
                <a:latin typeface="+mn-ea"/>
              </a:rPr>
              <a:t>	</a:t>
            </a:r>
            <a:r>
              <a:rPr lang="ja-JP" altLang="en-US" sz="1600" dirty="0" smtClean="0">
                <a:latin typeface="+mn-ea"/>
              </a:rPr>
              <a:t>昨年果たせなかった，悲願の全国大会出場･･･</a:t>
            </a:r>
            <a:r>
              <a:rPr lang="en-US" altLang="ja-JP" sz="1600" dirty="0" smtClean="0">
                <a:latin typeface="+mn-ea"/>
              </a:rPr>
              <a:t/>
            </a:r>
            <a:br>
              <a:rPr lang="en-US" altLang="ja-JP" sz="1600" dirty="0" smtClean="0">
                <a:latin typeface="+mn-ea"/>
              </a:rPr>
            </a:br>
            <a:r>
              <a:rPr lang="ja-JP" altLang="en-US" sz="1600" dirty="0" smtClean="0">
                <a:latin typeface="+mn-ea"/>
              </a:rPr>
              <a:t>高専生</a:t>
            </a:r>
            <a:r>
              <a:rPr lang="ja-JP" altLang="en-US" sz="1600" dirty="0">
                <a:latin typeface="+mn-ea"/>
              </a:rPr>
              <a:t>の</a:t>
            </a:r>
            <a:r>
              <a:rPr lang="ja-JP" altLang="en-US" sz="1600" dirty="0" smtClean="0">
                <a:latin typeface="+mn-ea"/>
              </a:rPr>
              <a:t>実力お見せします！</a:t>
            </a:r>
            <a:r>
              <a:rPr lang="en-US" altLang="ja-JP" sz="1600" dirty="0">
                <a:latin typeface="+mn-ea"/>
              </a:rPr>
              <a:t/>
            </a:r>
            <a:br>
              <a:rPr lang="en-US" altLang="ja-JP" sz="1600" dirty="0">
                <a:latin typeface="+mn-ea"/>
              </a:rPr>
            </a:br>
            <a:r>
              <a:rPr lang="en-US" altLang="ja-JP" sz="1600" dirty="0" smtClean="0">
                <a:latin typeface="+mn-ea"/>
              </a:rPr>
              <a:t/>
            </a:r>
            <a:br>
              <a:rPr lang="en-US" altLang="ja-JP" sz="1600" dirty="0" smtClean="0">
                <a:latin typeface="+mn-ea"/>
              </a:rPr>
            </a:br>
            <a:r>
              <a:rPr lang="ja-JP" altLang="en-US" sz="1600" dirty="0" smtClean="0">
                <a:latin typeface="あくあフォント" pitchFamily="1" charset="-128"/>
                <a:ea typeface="あくあフォント" pitchFamily="1" charset="-128"/>
              </a:rPr>
              <a:t>こん</a:t>
            </a:r>
            <a:r>
              <a:rPr lang="ja-JP" altLang="en-US" sz="1600" dirty="0" err="1" smtClean="0">
                <a:latin typeface="あくあフォント" pitchFamily="1" charset="-128"/>
                <a:ea typeface="あくあフォント" pitchFamily="1" charset="-128"/>
              </a:rPr>
              <a:t>ぶは</a:t>
            </a:r>
            <a:r>
              <a:rPr lang="ja-JP" altLang="en-US" sz="1600" dirty="0" smtClean="0">
                <a:latin typeface="あくあフォント" pitchFamily="1" charset="-128"/>
                <a:ea typeface="あくあフォント" pitchFamily="1" charset="-128"/>
              </a:rPr>
              <a:t>頭の栄養！いいこんぶ！！</a:t>
            </a:r>
            <a:endParaRPr lang="en-US" altLang="ja-JP" sz="1600" dirty="0" smtClean="0">
              <a:latin typeface="あくあフォント" pitchFamily="1" charset="-128"/>
              <a:ea typeface="あくあフォント" pitchFamily="1" charset="-128"/>
            </a:endParaRPr>
          </a:p>
        </p:txBody>
      </p:sp>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5149" y="2928392"/>
            <a:ext cx="1851347" cy="1177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9174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5484" y="2096938"/>
            <a:ext cx="11151613" cy="413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正方形/長方形 6"/>
          <p:cNvSpPr/>
          <p:nvPr/>
        </p:nvSpPr>
        <p:spPr>
          <a:xfrm>
            <a:off x="680226" y="1602630"/>
            <a:ext cx="2511720" cy="199895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p:cNvCxnSpPr/>
          <p:nvPr/>
        </p:nvCxnSpPr>
        <p:spPr>
          <a:xfrm flipH="1">
            <a:off x="8808343" y="6383042"/>
            <a:ext cx="1" cy="321816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p:txBody>
          <a:bodyPr>
            <a:normAutofit/>
          </a:bodyPr>
          <a:lstStyle/>
          <a:p>
            <a:r>
              <a:rPr lang="ja-JP" altLang="en-US" dirty="0" smtClean="0">
                <a:solidFill>
                  <a:schemeClr val="accent1"/>
                </a:solidFill>
              </a:rPr>
              <a:t>■ </a:t>
            </a:r>
            <a:r>
              <a:rPr lang="ja-JP" altLang="en-US" dirty="0" smtClean="0"/>
              <a:t>要求分析</a:t>
            </a:r>
            <a:endParaRPr kumimoji="1" lang="ja-JP" altLang="en-US" i="1" dirty="0"/>
          </a:p>
        </p:txBody>
      </p:sp>
      <p:sp>
        <p:nvSpPr>
          <p:cNvPr id="14" name="テキスト ボックス 13"/>
          <p:cNvSpPr txBox="1"/>
          <p:nvPr/>
        </p:nvSpPr>
        <p:spPr>
          <a:xfrm>
            <a:off x="3"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solidFill>
                  <a:prstClr val="black"/>
                </a:solidFill>
                <a:latin typeface="メイリオ" pitchFamily="50" charset="-128"/>
                <a:cs typeface="メイリオ" pitchFamily="50" charset="-128"/>
              </a:rPr>
              <a:t>１ 要求分析</a:t>
            </a:r>
            <a:endParaRPr lang="en-US" altLang="ja-JP" sz="2000" dirty="0" smtClean="0">
              <a:solidFill>
                <a:prstClr val="black"/>
              </a:solidFill>
              <a:latin typeface="メイリオ" pitchFamily="50" charset="-128"/>
              <a:cs typeface="メイリオ" pitchFamily="50" charset="-128"/>
            </a:endParaRPr>
          </a:p>
        </p:txBody>
      </p:sp>
      <p:sp>
        <p:nvSpPr>
          <p:cNvPr id="2048" name="テキスト ボックス 2047"/>
          <p:cNvSpPr txBox="1"/>
          <p:nvPr/>
        </p:nvSpPr>
        <p:spPr>
          <a:xfrm>
            <a:off x="680401" y="1200200"/>
            <a:ext cx="2511544"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rPr>
              <a:t>チーム目標</a:t>
            </a:r>
            <a:endParaRPr lang="ja-JP" altLang="en-US" sz="2000" dirty="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42" name="表 41"/>
          <p:cNvGraphicFramePr>
            <a:graphicFrameLocks noGrp="1"/>
          </p:cNvGraphicFramePr>
          <p:nvPr>
            <p:extLst>
              <p:ext uri="{D42A27DB-BD31-4B8C-83A1-F6EECF244321}">
                <p14:modId xmlns:p14="http://schemas.microsoft.com/office/powerpoint/2010/main" val="1881356947"/>
              </p:ext>
            </p:extLst>
          </p:nvPr>
        </p:nvGraphicFramePr>
        <p:xfrm>
          <a:off x="4811106" y="6888832"/>
          <a:ext cx="3960440" cy="2520828"/>
        </p:xfrm>
        <a:graphic>
          <a:graphicData uri="http://schemas.openxmlformats.org/drawingml/2006/table">
            <a:tbl>
              <a:tblPr firstRow="1" bandCol="1">
                <a:tableStyleId>{93296810-A885-4BE3-A3E7-6D5BEEA58F35}</a:tableStyleId>
              </a:tblPr>
              <a:tblGrid>
                <a:gridCol w="1107955"/>
                <a:gridCol w="2852485"/>
              </a:tblGrid>
              <a:tr h="375321">
                <a:tc gridSpan="2">
                  <a:txBody>
                    <a:bodyPr/>
                    <a:lstStyle/>
                    <a:p>
                      <a:pPr indent="133350" algn="ctr">
                        <a:spcAft>
                          <a:spcPts val="0"/>
                        </a:spcAft>
                      </a:pPr>
                      <a:r>
                        <a:rPr lang="ja-JP" sz="1200" kern="100" dirty="0">
                          <a:effectLst>
                            <a:outerShdw blurRad="38100" dist="38100" dir="2700000" algn="tl">
                              <a:srgbClr val="000000">
                                <a:alpha val="43137"/>
                              </a:srgbClr>
                            </a:outerShdw>
                          </a:effectLst>
                        </a:rPr>
                        <a:t>ユースケース記述</a:t>
                      </a:r>
                      <a:endParaRPr lang="ja-JP" sz="1200" kern="100" dirty="0">
                        <a:effectLst>
                          <a:outerShdw blurRad="38100" dist="38100" dir="2700000" algn="tl">
                            <a:srgbClr val="000000">
                              <a:alpha val="43137"/>
                            </a:srgbClr>
                          </a:outerShdw>
                        </a:effectLst>
                        <a:latin typeface="Century"/>
                        <a:ea typeface="ＭＳ 明朝"/>
                        <a:cs typeface="Times New Roman"/>
                      </a:endParaRPr>
                    </a:p>
                  </a:txBody>
                  <a:tcPr marL="66709" marR="66709" marT="0" marB="0" anchor="ctr"/>
                </a:tc>
                <a:tc hMerge="1">
                  <a:txBody>
                    <a:bodyPr/>
                    <a:lstStyle/>
                    <a:p>
                      <a:endParaRPr kumimoji="1" lang="ja-JP" altLang="en-US"/>
                    </a:p>
                  </a:txBody>
                  <a:tcPr/>
                </a:tc>
              </a:tr>
              <a:tr h="319492">
                <a:tc>
                  <a:txBody>
                    <a:bodyPr/>
                    <a:lstStyle/>
                    <a:p>
                      <a:pPr algn="just">
                        <a:spcAft>
                          <a:spcPts val="0"/>
                        </a:spcAft>
                      </a:pPr>
                      <a:r>
                        <a:rPr lang="ja-JP" sz="1050" kern="100" dirty="0" smtClean="0">
                          <a:effectLst/>
                        </a:rPr>
                        <a:t>ユースケース名</a:t>
                      </a:r>
                      <a:endParaRPr lang="ja-JP" sz="1050" kern="100" dirty="0">
                        <a:effectLst/>
                        <a:latin typeface="Century"/>
                        <a:ea typeface="ＭＳ 明朝"/>
                        <a:cs typeface="Times New Roman"/>
                      </a:endParaRPr>
                    </a:p>
                  </a:txBody>
                  <a:tcPr marL="66709" marR="66709" marT="0" marB="0" anchor="ctr"/>
                </a:tc>
                <a:tc>
                  <a:txBody>
                    <a:bodyPr/>
                    <a:lstStyle/>
                    <a:p>
                      <a:pPr algn="l">
                        <a:spcAft>
                          <a:spcPts val="0"/>
                        </a:spcAft>
                      </a:pPr>
                      <a:r>
                        <a:rPr lang="ja-JP" sz="1050" kern="100" dirty="0">
                          <a:effectLst/>
                        </a:rPr>
                        <a:t>コースを完走する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事前条件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キャリブレーションが終わっている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事後条件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ガレージイン区間</a:t>
                      </a:r>
                      <a:r>
                        <a:rPr lang="ja-JP" sz="1050" kern="100" dirty="0" smtClean="0">
                          <a:effectLst/>
                        </a:rPr>
                        <a:t>で完全</a:t>
                      </a:r>
                      <a:r>
                        <a:rPr lang="ja-JP" sz="1050" kern="100" dirty="0">
                          <a:effectLst/>
                        </a:rPr>
                        <a:t>停止状態になっている</a:t>
                      </a:r>
                      <a:endParaRPr lang="ja-JP" sz="1050" kern="100" dirty="0">
                        <a:effectLst/>
                        <a:latin typeface="Century"/>
                        <a:ea typeface="ＭＳ 明朝"/>
                        <a:cs typeface="Times New Roman"/>
                      </a:endParaRPr>
                    </a:p>
                  </a:txBody>
                  <a:tcPr marL="66709" marR="66709" marT="0" marB="0" anchor="ctr"/>
                </a:tc>
              </a:tr>
              <a:tr h="1186483">
                <a:tc>
                  <a:txBody>
                    <a:bodyPr/>
                    <a:lstStyle/>
                    <a:p>
                      <a:pPr algn="just">
                        <a:lnSpc>
                          <a:spcPct val="150000"/>
                        </a:lnSpc>
                        <a:spcAft>
                          <a:spcPts val="0"/>
                        </a:spcAft>
                      </a:pPr>
                      <a:r>
                        <a:rPr lang="ja-JP" sz="1050" kern="100" dirty="0">
                          <a:effectLst/>
                        </a:rPr>
                        <a:t>基本フロー</a:t>
                      </a:r>
                      <a:endParaRPr lang="ja-JP" sz="1050" kern="100" dirty="0">
                        <a:effectLst/>
                        <a:latin typeface="Century"/>
                        <a:ea typeface="ＭＳ 明朝"/>
                        <a:cs typeface="Times New Roman"/>
                      </a:endParaRPr>
                    </a:p>
                  </a:txBody>
                  <a:tcPr marL="66709" marR="66709" marT="0" marB="0"/>
                </a:tc>
                <a:tc>
                  <a:txBody>
                    <a:bodyPr/>
                    <a:lstStyle/>
                    <a:p>
                      <a:pPr algn="just">
                        <a:lnSpc>
                          <a:spcPct val="150000"/>
                        </a:lnSpc>
                        <a:spcAft>
                          <a:spcPts val="0"/>
                        </a:spcAft>
                      </a:pPr>
                      <a:r>
                        <a:rPr lang="en-US" sz="1050" kern="100" dirty="0">
                          <a:effectLst/>
                        </a:rPr>
                        <a:t>1. </a:t>
                      </a:r>
                      <a:r>
                        <a:rPr lang="ja-JP" sz="1050" kern="100" dirty="0">
                          <a:effectLst/>
                        </a:rPr>
                        <a:t>競技者は走行体をスタート位置に設置</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2. </a:t>
                      </a:r>
                      <a:r>
                        <a:rPr lang="ja-JP" sz="1050" kern="100" dirty="0">
                          <a:effectLst/>
                        </a:rPr>
                        <a:t>競技者は走行体</a:t>
                      </a:r>
                      <a:r>
                        <a:rPr lang="ja-JP" sz="1050" kern="100" dirty="0" smtClean="0">
                          <a:effectLst/>
                        </a:rPr>
                        <a:t>に走行</a:t>
                      </a:r>
                      <a:r>
                        <a:rPr lang="ja-JP" sz="1050" kern="100" dirty="0">
                          <a:effectLst/>
                        </a:rPr>
                        <a:t>スタートを指示</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3.</a:t>
                      </a:r>
                      <a:r>
                        <a:rPr lang="ja-JP" sz="1050" kern="100" dirty="0">
                          <a:effectLst/>
                        </a:rPr>
                        <a:t>走行体がコースを走行</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4.</a:t>
                      </a:r>
                      <a:r>
                        <a:rPr lang="ja-JP" sz="1050" kern="100" dirty="0">
                          <a:effectLst/>
                        </a:rPr>
                        <a:t>走行体がガレージで停止</a:t>
                      </a:r>
                      <a:r>
                        <a:rPr lang="ja-JP" sz="1050" kern="100" dirty="0" smtClean="0">
                          <a:effectLst/>
                        </a:rPr>
                        <a:t>する</a:t>
                      </a:r>
                      <a:r>
                        <a:rPr lang="ja-JP" altLang="en-US" sz="1050" kern="100" dirty="0" smtClean="0">
                          <a:effectLst/>
                        </a:rPr>
                        <a:t>．</a:t>
                      </a:r>
                      <a:endParaRPr lang="ja-JP" sz="1050" kern="100" dirty="0">
                        <a:effectLst/>
                        <a:latin typeface="Century"/>
                        <a:ea typeface="ＭＳ 明朝"/>
                        <a:cs typeface="Times New Roman"/>
                      </a:endParaRPr>
                    </a:p>
                  </a:txBody>
                  <a:tcPr marL="66709" marR="66709" marT="0" marB="0"/>
                </a:tc>
              </a:tr>
            </a:tbl>
          </a:graphicData>
        </a:graphic>
      </p:graphicFrame>
      <p:sp>
        <p:nvSpPr>
          <p:cNvPr id="45" name="テキスト ボックス 44"/>
          <p:cNvSpPr txBox="1"/>
          <p:nvPr/>
        </p:nvSpPr>
        <p:spPr>
          <a:xfrm>
            <a:off x="1391521" y="6383042"/>
            <a:ext cx="184731" cy="477054"/>
          </a:xfrm>
          <a:prstGeom prst="rect">
            <a:avLst/>
          </a:prstGeom>
          <a:noFill/>
        </p:spPr>
        <p:txBody>
          <a:bodyPr wrap="none" rtlCol="0">
            <a:spAutoFit/>
          </a:bodyPr>
          <a:lstStyle/>
          <a:p>
            <a:endParaRPr kumimoji="1" lang="en-US" altLang="ja-JP" dirty="0" smtClean="0"/>
          </a:p>
        </p:txBody>
      </p:sp>
      <p:pic>
        <p:nvPicPr>
          <p:cNvPr id="4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881" y="1922402"/>
            <a:ext cx="2328584" cy="3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テキスト ボックス 47"/>
          <p:cNvSpPr txBox="1"/>
          <p:nvPr/>
        </p:nvSpPr>
        <p:spPr>
          <a:xfrm>
            <a:off x="683926" y="2424337"/>
            <a:ext cx="2511543" cy="1177245"/>
          </a:xfrm>
          <a:prstGeom prst="rect">
            <a:avLst/>
          </a:prstGeom>
          <a:noFill/>
        </p:spPr>
        <p:txBody>
          <a:bodyPr wrap="square" rtlCol="0">
            <a:spAutoFit/>
          </a:bodyPr>
          <a:lstStyle/>
          <a:p>
            <a:pPr>
              <a:lnSpc>
                <a:spcPct val="150000"/>
              </a:lnSpc>
            </a:pPr>
            <a:r>
              <a:rPr kumimoji="1" lang="ja-JP" altLang="en-US" sz="1100" dirty="0" smtClean="0"/>
              <a:t>そのために･･･</a:t>
            </a:r>
            <a:r>
              <a:rPr lang="en-US" altLang="ja-JP" sz="1100" dirty="0" smtClean="0"/>
              <a:t/>
            </a:r>
            <a:br>
              <a:rPr lang="en-US" altLang="ja-JP" sz="1100" dirty="0" smtClean="0"/>
            </a:br>
            <a:r>
              <a:rPr lang="ja-JP" altLang="en-US" sz="1200" dirty="0" smtClean="0"/>
              <a:t>・高速かつ正確なライントレース</a:t>
            </a:r>
            <a:endParaRPr lang="en-US" altLang="ja-JP" sz="1200" dirty="0" smtClean="0"/>
          </a:p>
          <a:p>
            <a:pPr>
              <a:lnSpc>
                <a:spcPct val="150000"/>
              </a:lnSpc>
            </a:pPr>
            <a:r>
              <a:rPr kumimoji="1" lang="ja-JP" altLang="en-US" sz="1200" dirty="0" smtClean="0"/>
              <a:t>・区間に応じた走行</a:t>
            </a:r>
            <a:r>
              <a:rPr kumimoji="1" lang="en-US" altLang="ja-JP" sz="1200" dirty="0" smtClean="0"/>
              <a:t/>
            </a:r>
            <a:br>
              <a:rPr kumimoji="1" lang="en-US" altLang="ja-JP" sz="1200" dirty="0" smtClean="0"/>
            </a:br>
            <a:r>
              <a:rPr lang="ja-JP" altLang="en-US" sz="1200" dirty="0"/>
              <a:t>・</a:t>
            </a:r>
            <a:r>
              <a:rPr lang="ja-JP" altLang="en-US" sz="1200" dirty="0" smtClean="0"/>
              <a:t>全難所のクリア</a:t>
            </a:r>
            <a:endParaRPr lang="en-US" altLang="ja-JP" sz="1200" dirty="0"/>
          </a:p>
        </p:txBody>
      </p:sp>
      <p:sp>
        <p:nvSpPr>
          <p:cNvPr id="50" name="テキスト ボックス 49"/>
          <p:cNvSpPr txBox="1"/>
          <p:nvPr/>
        </p:nvSpPr>
        <p:spPr>
          <a:xfrm>
            <a:off x="680400" y="6344485"/>
            <a:ext cx="8127944"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テキスト ボックス 55"/>
          <p:cNvSpPr txBox="1"/>
          <p:nvPr/>
        </p:nvSpPr>
        <p:spPr>
          <a:xfrm>
            <a:off x="680225" y="6744595"/>
            <a:ext cx="6903982"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要求の中からシステムの機能とされるものを</a:t>
            </a:r>
            <a:r>
              <a:rPr lang="ja-JP" altLang="en-US" sz="1200" dirty="0" smtClean="0">
                <a:latin typeface="メイリオ" pitchFamily="50" charset="-128"/>
                <a:ea typeface="メイリオ" pitchFamily="50" charset="-128"/>
                <a:cs typeface="メイリオ" pitchFamily="50" charset="-128"/>
              </a:rPr>
              <a:t>抽出した</a:t>
            </a:r>
            <a:endParaRPr lang="en-US" altLang="ja-JP" sz="1200" dirty="0" smtClean="0"/>
          </a:p>
        </p:txBody>
      </p:sp>
      <p:graphicFrame>
        <p:nvGraphicFramePr>
          <p:cNvPr id="57" name="表 56"/>
          <p:cNvGraphicFramePr>
            <a:graphicFrameLocks noGrp="1"/>
          </p:cNvGraphicFramePr>
          <p:nvPr>
            <p:extLst>
              <p:ext uri="{D42A27DB-BD31-4B8C-83A1-F6EECF244321}">
                <p14:modId xmlns:p14="http://schemas.microsoft.com/office/powerpoint/2010/main" val="3660896593"/>
              </p:ext>
            </p:extLst>
          </p:nvPr>
        </p:nvGraphicFramePr>
        <p:xfrm>
          <a:off x="8935914" y="7377625"/>
          <a:ext cx="4520753" cy="2042327"/>
        </p:xfrm>
        <a:graphic>
          <a:graphicData uri="http://schemas.openxmlformats.org/drawingml/2006/table">
            <a:tbl>
              <a:tblPr firstRow="1" bandRow="1">
                <a:tableStyleId>{93296810-A885-4BE3-A3E7-6D5BEEA58F35}</a:tableStyleId>
              </a:tblPr>
              <a:tblGrid>
                <a:gridCol w="945026"/>
                <a:gridCol w="1224136"/>
                <a:gridCol w="1224136"/>
                <a:gridCol w="1127455"/>
              </a:tblGrid>
              <a:tr h="416488">
                <a:tc>
                  <a:txBody>
                    <a:bodyPr/>
                    <a:lstStyle/>
                    <a:p>
                      <a:r>
                        <a:rPr kumimoji="1" lang="ja-JP" altLang="en-US" sz="1100" dirty="0" smtClean="0"/>
                        <a:t>非機能要件</a:t>
                      </a:r>
                      <a:endParaRPr kumimoji="1" lang="ja-JP" altLang="en-US" sz="1100" dirty="0"/>
                    </a:p>
                  </a:txBody>
                  <a:tcPr/>
                </a:tc>
                <a:tc>
                  <a:txBody>
                    <a:bodyPr/>
                    <a:lstStyle/>
                    <a:p>
                      <a:r>
                        <a:rPr kumimoji="1" lang="ja-JP" altLang="en-US" sz="1100" dirty="0" smtClean="0"/>
                        <a:t>問題点</a:t>
                      </a:r>
                      <a:endParaRPr kumimoji="1" lang="ja-JP" altLang="en-US" sz="1100" dirty="0"/>
                    </a:p>
                  </a:txBody>
                  <a:tcPr/>
                </a:tc>
                <a:tc>
                  <a:txBody>
                    <a:bodyPr/>
                    <a:lstStyle/>
                    <a:p>
                      <a:r>
                        <a:rPr kumimoji="1" lang="ja-JP" altLang="en-US" sz="1100" dirty="0" smtClean="0"/>
                        <a:t>対処</a:t>
                      </a:r>
                      <a:endParaRPr kumimoji="1" lang="ja-JP" altLang="en-US" sz="1100" dirty="0"/>
                    </a:p>
                  </a:txBody>
                  <a:tcPr/>
                </a:tc>
                <a:tc>
                  <a:txBody>
                    <a:bodyPr/>
                    <a:lstStyle/>
                    <a:p>
                      <a:r>
                        <a:rPr kumimoji="1" lang="ja-JP" altLang="en-US" sz="1100" dirty="0" smtClean="0"/>
                        <a:t>対応する</a:t>
                      </a:r>
                      <a:r>
                        <a:rPr kumimoji="1" lang="en-US" altLang="ja-JP" sz="1100" dirty="0" smtClean="0"/>
                        <a:t/>
                      </a:r>
                      <a:br>
                        <a:rPr kumimoji="1" lang="en-US" altLang="ja-JP" sz="1100" dirty="0" smtClean="0"/>
                      </a:br>
                      <a:r>
                        <a:rPr kumimoji="1" lang="ja-JP" altLang="en-US" sz="1100" dirty="0" smtClean="0"/>
                        <a:t>要素技術</a:t>
                      </a:r>
                      <a:endParaRPr kumimoji="1" lang="ja-JP" altLang="en-US" sz="1100" dirty="0"/>
                    </a:p>
                  </a:txBody>
                  <a:tcPr/>
                </a:tc>
              </a:tr>
              <a:tr h="426887">
                <a:tc>
                  <a:txBody>
                    <a:bodyPr/>
                    <a:lstStyle/>
                    <a:p>
                      <a:r>
                        <a:rPr kumimoji="1" lang="ja-JP" altLang="en-US" sz="1100" dirty="0" smtClean="0"/>
                        <a:t>高速走行</a:t>
                      </a:r>
                      <a:endParaRPr kumimoji="1" lang="ja-JP" altLang="en-US" sz="1100" dirty="0"/>
                    </a:p>
                  </a:txBody>
                  <a:tcPr/>
                </a:tc>
                <a:tc>
                  <a:txBody>
                    <a:bodyPr/>
                    <a:lstStyle/>
                    <a:p>
                      <a:r>
                        <a:rPr kumimoji="1" lang="ja-JP" altLang="en-US" sz="1100" dirty="0" smtClean="0"/>
                        <a:t>カーブを曲がり切れない</a:t>
                      </a:r>
                      <a:endParaRPr kumimoji="1" lang="en-US" altLang="ja-JP" sz="1100" dirty="0" smtClean="0"/>
                    </a:p>
                  </a:txBody>
                  <a:tcPr/>
                </a:tc>
                <a:tc>
                  <a:txBody>
                    <a:bodyPr/>
                    <a:lstStyle/>
                    <a:p>
                      <a:r>
                        <a:rPr kumimoji="1" lang="ja-JP" altLang="en-US" sz="1100" dirty="0" smtClean="0"/>
                        <a:t>モータ性能を</a:t>
                      </a:r>
                      <a:r>
                        <a:rPr kumimoji="1" lang="en-US" altLang="ja-JP" sz="1100" dirty="0" smtClean="0"/>
                        <a:t/>
                      </a:r>
                      <a:br>
                        <a:rPr kumimoji="1" lang="en-US" altLang="ja-JP" sz="1100" dirty="0" smtClean="0"/>
                      </a:br>
                      <a:r>
                        <a:rPr kumimoji="1" lang="ja-JP" altLang="en-US" sz="1100" dirty="0" smtClean="0"/>
                        <a:t>引き出す</a:t>
                      </a:r>
                      <a:endParaRPr kumimoji="1" lang="ja-JP" altLang="en-US" sz="1100" dirty="0"/>
                    </a:p>
                  </a:txBody>
                  <a:tcPr/>
                </a:tc>
                <a:tc>
                  <a:txBody>
                    <a:bodyPr/>
                    <a:lstStyle/>
                    <a:p>
                      <a:r>
                        <a:rPr kumimoji="1" lang="en-US" altLang="ja-JP" sz="1100" dirty="0" smtClean="0"/>
                        <a:t>PWM</a:t>
                      </a:r>
                      <a:r>
                        <a:rPr kumimoji="1" lang="ja-JP" altLang="en-US" sz="1100" dirty="0" smtClean="0"/>
                        <a:t>値補正</a:t>
                      </a:r>
                      <a:endParaRPr kumimoji="1" lang="ja-JP" altLang="en-US" sz="1100" dirty="0"/>
                    </a:p>
                  </a:txBody>
                  <a:tcPr/>
                </a:tc>
              </a:tr>
              <a:tr h="421688">
                <a:tc>
                  <a:txBody>
                    <a:bodyPr/>
                    <a:lstStyle/>
                    <a:p>
                      <a:r>
                        <a:rPr kumimoji="1" lang="ja-JP" altLang="en-US" sz="1100" dirty="0" smtClean="0"/>
                        <a:t>急カーブを</a:t>
                      </a:r>
                      <a:r>
                        <a:rPr kumimoji="1" lang="en-US" altLang="ja-JP" sz="1100" dirty="0" smtClean="0"/>
                        <a:t/>
                      </a:r>
                      <a:br>
                        <a:rPr kumimoji="1" lang="en-US" altLang="ja-JP" sz="1100" dirty="0" smtClean="0"/>
                      </a:br>
                      <a:r>
                        <a:rPr kumimoji="1" lang="ja-JP" altLang="en-US" sz="1100" dirty="0" smtClean="0"/>
                        <a:t>曲がりきる</a:t>
                      </a:r>
                      <a:endParaRPr kumimoji="1" lang="ja-JP" altLang="en-US" sz="1100" dirty="0"/>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smtClean="0"/>
                        <a:t>曲がりきれずコースアウト</a:t>
                      </a:r>
                    </a:p>
                  </a:txBody>
                  <a:tcPr/>
                </a:tc>
                <a:tc>
                  <a:txBody>
                    <a:bodyPr/>
                    <a:lstStyle/>
                    <a:p>
                      <a:r>
                        <a:rPr kumimoji="1" lang="ja-JP" altLang="en-US" sz="1100" dirty="0" smtClean="0"/>
                        <a:t>区間を</a:t>
                      </a:r>
                      <a:r>
                        <a:rPr kumimoji="1" lang="en-US" altLang="ja-JP" sz="1100" dirty="0" smtClean="0"/>
                        <a:t/>
                      </a:r>
                      <a:br>
                        <a:rPr kumimoji="1" lang="en-US" altLang="ja-JP" sz="1100" dirty="0" smtClean="0"/>
                      </a:br>
                      <a:r>
                        <a:rPr kumimoji="1" lang="ja-JP" altLang="en-US" sz="1100" dirty="0" smtClean="0"/>
                        <a:t>判別できる</a:t>
                      </a:r>
                      <a:endParaRPr kumimoji="1" lang="ja-JP" altLang="en-US" sz="1100" dirty="0"/>
                    </a:p>
                  </a:txBody>
                  <a:tcPr/>
                </a:tc>
                <a:tc>
                  <a:txBody>
                    <a:bodyPr/>
                    <a:lstStyle/>
                    <a:p>
                      <a:r>
                        <a:rPr kumimoji="1" lang="ja-JP" altLang="en-US" sz="1100" dirty="0" smtClean="0"/>
                        <a:t>自己位置推定</a:t>
                      </a:r>
                      <a:endParaRPr kumimoji="1" lang="en-US" altLang="ja-JP" sz="1100" dirty="0" smtClean="0"/>
                    </a:p>
                  </a:txBody>
                  <a:tcPr/>
                </a:tc>
              </a:tr>
              <a:tr h="679152">
                <a:tc>
                  <a:txBody>
                    <a:bodyPr/>
                    <a:lstStyle/>
                    <a:p>
                      <a:r>
                        <a:rPr kumimoji="1" lang="ja-JP" altLang="en-US" sz="1100" dirty="0" smtClean="0"/>
                        <a:t>走行体を</a:t>
                      </a:r>
                      <a:r>
                        <a:rPr kumimoji="1" lang="ja-JP" altLang="en-US" sz="1100" dirty="0" smtClean="0"/>
                        <a:t>安定して前後方向に傾ける</a:t>
                      </a:r>
                      <a:endParaRPr kumimoji="1" lang="ja-JP" altLang="en-US" sz="1100" dirty="0"/>
                    </a:p>
                  </a:txBody>
                  <a:tcPr/>
                </a:tc>
                <a:tc>
                  <a:txBody>
                    <a:bodyPr/>
                    <a:lstStyle/>
                    <a:p>
                      <a:r>
                        <a:rPr kumimoji="1" lang="ja-JP" altLang="en-US" sz="1100" dirty="0" smtClean="0"/>
                        <a:t>しっぽの制御</a:t>
                      </a:r>
                      <a:r>
                        <a:rPr kumimoji="1" lang="ja-JP" altLang="en-US" sz="1100" dirty="0" smtClean="0"/>
                        <a:t>が走行体の</a:t>
                      </a:r>
                      <a:r>
                        <a:rPr kumimoji="1" lang="ja-JP" altLang="en-US" sz="1100" dirty="0" smtClean="0"/>
                        <a:t>安定に悪影響を与える</a:t>
                      </a:r>
                      <a:endParaRPr kumimoji="1" lang="ja-JP" altLang="en-US" sz="1100" dirty="0"/>
                    </a:p>
                  </a:txBody>
                  <a:tcPr/>
                </a:tc>
                <a:tc>
                  <a:txBody>
                    <a:bodyPr/>
                    <a:lstStyle/>
                    <a:p>
                      <a:r>
                        <a:rPr kumimoji="1" lang="ja-JP" altLang="en-US" sz="1100" dirty="0" smtClean="0"/>
                        <a:t>適切な</a:t>
                      </a:r>
                      <a:r>
                        <a:rPr kumimoji="1" lang="en-US" altLang="ja-JP" sz="1100" dirty="0" smtClean="0"/>
                        <a:t/>
                      </a:r>
                      <a:br>
                        <a:rPr kumimoji="1" lang="en-US" altLang="ja-JP" sz="1100" dirty="0" smtClean="0"/>
                      </a:br>
                      <a:r>
                        <a:rPr kumimoji="1" lang="ja-JP" altLang="en-US" sz="1100" dirty="0" smtClean="0"/>
                        <a:t>しっぽ角度制御</a:t>
                      </a:r>
                      <a:endParaRPr kumimoji="1" lang="ja-JP" altLang="en-US" sz="1100" dirty="0"/>
                    </a:p>
                  </a:txBody>
                  <a:tcPr/>
                </a:tc>
                <a:tc>
                  <a:txBody>
                    <a:bodyPr/>
                    <a:lstStyle/>
                    <a:p>
                      <a:r>
                        <a:rPr kumimoji="1" lang="ja-JP" altLang="en-US" sz="1100" dirty="0" smtClean="0"/>
                        <a:t>走行体仰角</a:t>
                      </a:r>
                      <a:r>
                        <a:rPr kumimoji="1" lang="ja-JP" altLang="en-US" sz="1100" dirty="0" smtClean="0"/>
                        <a:t>制御</a:t>
                      </a:r>
                      <a:r>
                        <a:rPr kumimoji="1" lang="en-US" altLang="ja-JP" sz="1100" dirty="0" smtClean="0"/>
                        <a:t/>
                      </a:r>
                      <a:br>
                        <a:rPr kumimoji="1" lang="en-US" altLang="ja-JP" sz="1100" dirty="0" smtClean="0"/>
                      </a:br>
                      <a:r>
                        <a:rPr kumimoji="1" lang="ja-JP" altLang="en-US" sz="1100" dirty="0" smtClean="0"/>
                        <a:t>安定化</a:t>
                      </a:r>
                      <a:endParaRPr kumimoji="1" lang="ja-JP" altLang="en-US" sz="1100" dirty="0"/>
                    </a:p>
                  </a:txBody>
                  <a:tcPr/>
                </a:tc>
              </a:tr>
            </a:tbl>
          </a:graphicData>
        </a:graphic>
      </p:graphicFrame>
      <p:sp>
        <p:nvSpPr>
          <p:cNvPr id="58" name="テキスト ボックス 57"/>
          <p:cNvSpPr txBox="1"/>
          <p:nvPr/>
        </p:nvSpPr>
        <p:spPr>
          <a:xfrm>
            <a:off x="8808343" y="6344485"/>
            <a:ext cx="4775895" cy="40011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非機能要件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60" name="テキスト ボックス 59"/>
          <p:cNvSpPr txBox="1"/>
          <p:nvPr/>
        </p:nvSpPr>
        <p:spPr>
          <a:xfrm>
            <a:off x="3127728" y="1203030"/>
            <a:ext cx="1039898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 name="正方形/長方形 3"/>
          <p:cNvSpPr/>
          <p:nvPr/>
        </p:nvSpPr>
        <p:spPr>
          <a:xfrm>
            <a:off x="3191946" y="1602630"/>
            <a:ext cx="6791325" cy="276999"/>
          </a:xfrm>
          <a:prstGeom prst="rect">
            <a:avLst/>
          </a:prstGeom>
        </p:spPr>
        <p:txBody>
          <a:bodyPr>
            <a:spAutoFit/>
          </a:bodyPr>
          <a:lstStyle/>
          <a:p>
            <a:r>
              <a:rPr lang="ja-JP" altLang="en-US" sz="1200" dirty="0" smtClean="0">
                <a:latin typeface="メイリオ" pitchFamily="50" charset="-128"/>
                <a:ea typeface="メイリオ" pitchFamily="50" charset="-128"/>
                <a:cs typeface="メイリオ" pitchFamily="50" charset="-128"/>
              </a:rPr>
              <a:t>目標</a:t>
            </a:r>
            <a:r>
              <a:rPr lang="ja-JP" altLang="en-US" sz="1200" dirty="0">
                <a:latin typeface="メイリオ" pitchFamily="50" charset="-128"/>
                <a:ea typeface="メイリオ" pitchFamily="50" charset="-128"/>
                <a:cs typeface="メイリオ" pitchFamily="50" charset="-128"/>
              </a:rPr>
              <a:t>を実現するため</a:t>
            </a:r>
            <a:r>
              <a:rPr lang="ja-JP" altLang="en-US" sz="1200" dirty="0" smtClean="0">
                <a:latin typeface="メイリオ" pitchFamily="50" charset="-128"/>
                <a:ea typeface="メイリオ" pitchFamily="50" charset="-128"/>
                <a:cs typeface="メイリオ" pitchFamily="50" charset="-128"/>
              </a:rPr>
              <a:t>にシステム</a:t>
            </a:r>
            <a:r>
              <a:rPr lang="ja-JP" altLang="en-US" sz="1200" dirty="0">
                <a:latin typeface="メイリオ" pitchFamily="50" charset="-128"/>
                <a:ea typeface="メイリオ" pitchFamily="50" charset="-128"/>
                <a:cs typeface="メイリオ" pitchFamily="50" charset="-128"/>
              </a:rPr>
              <a:t>に何が要求されるの</a:t>
            </a:r>
            <a:r>
              <a:rPr lang="ja-JP" altLang="en-US" sz="1200" dirty="0" smtClean="0">
                <a:latin typeface="メイリオ" pitchFamily="50" charset="-128"/>
                <a:ea typeface="メイリオ" pitchFamily="50" charset="-128"/>
                <a:cs typeface="メイリオ" pitchFamily="50" charset="-128"/>
              </a:rPr>
              <a:t>か，要求図を</a:t>
            </a:r>
            <a:r>
              <a:rPr lang="ja-JP" altLang="en-US" sz="1200" dirty="0">
                <a:latin typeface="メイリオ" pitchFamily="50" charset="-128"/>
                <a:ea typeface="メイリオ" pitchFamily="50" charset="-128"/>
                <a:cs typeface="メイリオ" pitchFamily="50" charset="-128"/>
              </a:rPr>
              <a:t>用いて分析．</a:t>
            </a:r>
          </a:p>
        </p:txBody>
      </p:sp>
      <p:sp>
        <p:nvSpPr>
          <p:cNvPr id="5" name="正方形/長方形 4"/>
          <p:cNvSpPr/>
          <p:nvPr/>
        </p:nvSpPr>
        <p:spPr>
          <a:xfrm>
            <a:off x="8808343" y="6739298"/>
            <a:ext cx="4782590" cy="461665"/>
          </a:xfrm>
          <a:prstGeom prst="rect">
            <a:avLst/>
          </a:prstGeom>
        </p:spPr>
        <p:txBody>
          <a:bodyPr wrap="square">
            <a:spAutoFit/>
          </a:bodyPr>
          <a:lstStyle/>
          <a:p>
            <a:r>
              <a:rPr lang="ja-JP" altLang="en-US" sz="1200" dirty="0">
                <a:latin typeface="メイリオ" pitchFamily="50" charset="-128"/>
                <a:ea typeface="メイリオ" pitchFamily="50" charset="-128"/>
                <a:cs typeface="メイリオ" pitchFamily="50" charset="-128"/>
              </a:rPr>
              <a:t>要求図から非機能要件として安全性や，性能面で重要と考えられることを抽出</a:t>
            </a:r>
            <a:r>
              <a:rPr lang="ja-JP" altLang="en-US" sz="1200" dirty="0" smtClean="0">
                <a:latin typeface="メイリオ" pitchFamily="50" charset="-128"/>
                <a:ea typeface="メイリオ" pitchFamily="50" charset="-128"/>
                <a:cs typeface="メイリオ" pitchFamily="50" charset="-128"/>
              </a:rPr>
              <a:t>した．それ</a:t>
            </a:r>
            <a:r>
              <a:rPr lang="ja-JP" altLang="en-US" sz="1200" dirty="0">
                <a:latin typeface="メイリオ" pitchFamily="50" charset="-128"/>
                <a:ea typeface="メイリオ" pitchFamily="50" charset="-128"/>
                <a:cs typeface="メイリオ" pitchFamily="50" charset="-128"/>
              </a:rPr>
              <a:t>が満たされない時の問題点と対処を</a:t>
            </a:r>
            <a:r>
              <a:rPr lang="ja-JP" altLang="en-US" sz="1200" dirty="0" smtClean="0">
                <a:latin typeface="メイリオ" pitchFamily="50" charset="-128"/>
                <a:ea typeface="メイリオ" pitchFamily="50" charset="-128"/>
                <a:cs typeface="メイリオ" pitchFamily="50" charset="-128"/>
              </a:rPr>
              <a:t>分析．</a:t>
            </a:r>
            <a:endParaRPr lang="ja-JP" altLang="en-US" sz="1200" dirty="0">
              <a:latin typeface="メイリオ" pitchFamily="50" charset="-128"/>
              <a:ea typeface="メイリオ" pitchFamily="50" charset="-128"/>
              <a:cs typeface="メイリオ" pitchFamily="50" charset="-128"/>
            </a:endParaRP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881" y="7200382"/>
            <a:ext cx="4028097" cy="1897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角丸四角形 2"/>
          <p:cNvSpPr/>
          <p:nvPr/>
        </p:nvSpPr>
        <p:spPr>
          <a:xfrm>
            <a:off x="2672805" y="5538579"/>
            <a:ext cx="909846" cy="370716"/>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3" name="角丸四角形 22"/>
          <p:cNvSpPr/>
          <p:nvPr/>
        </p:nvSpPr>
        <p:spPr>
          <a:xfrm>
            <a:off x="4772947" y="5858031"/>
            <a:ext cx="909846" cy="355419"/>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4" name="角丸四角形 23"/>
          <p:cNvSpPr/>
          <p:nvPr/>
        </p:nvSpPr>
        <p:spPr>
          <a:xfrm>
            <a:off x="4795276" y="5141590"/>
            <a:ext cx="854240" cy="352048"/>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5" name="角丸四角形 24"/>
          <p:cNvSpPr/>
          <p:nvPr/>
        </p:nvSpPr>
        <p:spPr>
          <a:xfrm>
            <a:off x="6345213" y="5858030"/>
            <a:ext cx="879971" cy="361745"/>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6" name="角丸四角形 25"/>
          <p:cNvSpPr/>
          <p:nvPr/>
        </p:nvSpPr>
        <p:spPr>
          <a:xfrm>
            <a:off x="10928166" y="5871194"/>
            <a:ext cx="909846" cy="387615"/>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8" name="角丸四角形 27"/>
          <p:cNvSpPr/>
          <p:nvPr/>
        </p:nvSpPr>
        <p:spPr>
          <a:xfrm>
            <a:off x="704927" y="4224536"/>
            <a:ext cx="1910728" cy="2034273"/>
          </a:xfrm>
          <a:prstGeom prst="roundRect">
            <a:avLst/>
          </a:prstGeom>
          <a:ln>
            <a:solidFill>
              <a:schemeClr val="tx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284" y="4637511"/>
            <a:ext cx="926455" cy="35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7529" y="5172820"/>
            <a:ext cx="921965" cy="34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7528" y="5706429"/>
            <a:ext cx="921966" cy="348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テキスト ボックス 10"/>
          <p:cNvSpPr txBox="1"/>
          <p:nvPr/>
        </p:nvSpPr>
        <p:spPr>
          <a:xfrm>
            <a:off x="1669921" y="4512568"/>
            <a:ext cx="936103" cy="600164"/>
          </a:xfrm>
          <a:prstGeom prst="rect">
            <a:avLst/>
          </a:prstGeom>
          <a:noFill/>
        </p:spPr>
        <p:txBody>
          <a:bodyPr wrap="square" rtlCol="0">
            <a:spAutoFit/>
          </a:bodyPr>
          <a:lstStyle/>
          <a:p>
            <a:r>
              <a:rPr kumimoji="1" lang="ja-JP" altLang="en-US" sz="900" dirty="0" smtClean="0"/>
              <a:t>要素技術</a:t>
            </a:r>
            <a:r>
              <a:rPr lang="en-US" altLang="ja-JP" sz="900" dirty="0" smtClean="0"/>
              <a:t/>
            </a:r>
            <a:br>
              <a:rPr lang="en-US" altLang="ja-JP" sz="900" dirty="0" smtClean="0"/>
            </a:br>
            <a:r>
              <a:rPr lang="ja-JP" altLang="en-US" sz="800" dirty="0" smtClean="0"/>
              <a:t>（枠付きの要素については</a:t>
            </a:r>
            <a:r>
              <a:rPr lang="en-US" altLang="ja-JP" sz="800" dirty="0" smtClean="0"/>
              <a:t>p.5</a:t>
            </a:r>
            <a:r>
              <a:rPr lang="ja-JP" altLang="en-US" sz="800" dirty="0" smtClean="0"/>
              <a:t>で詳しく説明）</a:t>
            </a:r>
            <a:endParaRPr kumimoji="1" lang="ja-JP" altLang="en-US" sz="800" dirty="0"/>
          </a:p>
        </p:txBody>
      </p:sp>
      <p:sp>
        <p:nvSpPr>
          <p:cNvPr id="39" name="テキスト ボックス 38"/>
          <p:cNvSpPr txBox="1"/>
          <p:nvPr/>
        </p:nvSpPr>
        <p:spPr>
          <a:xfrm>
            <a:off x="1669921" y="5231694"/>
            <a:ext cx="936103" cy="230832"/>
          </a:xfrm>
          <a:prstGeom prst="rect">
            <a:avLst/>
          </a:prstGeom>
          <a:noFill/>
        </p:spPr>
        <p:txBody>
          <a:bodyPr wrap="square" rtlCol="0">
            <a:spAutoFit/>
          </a:bodyPr>
          <a:lstStyle/>
          <a:p>
            <a:r>
              <a:rPr lang="ja-JP" altLang="en-US" sz="900" dirty="0" smtClean="0"/>
              <a:t>区間関連</a:t>
            </a:r>
            <a:endParaRPr kumimoji="1" lang="ja-JP" altLang="en-US" sz="900" dirty="0"/>
          </a:p>
        </p:txBody>
      </p:sp>
      <p:sp>
        <p:nvSpPr>
          <p:cNvPr id="40" name="テキスト ボックス 39"/>
          <p:cNvSpPr txBox="1"/>
          <p:nvPr/>
        </p:nvSpPr>
        <p:spPr>
          <a:xfrm>
            <a:off x="1669921" y="5765303"/>
            <a:ext cx="936103" cy="230832"/>
          </a:xfrm>
          <a:prstGeom prst="rect">
            <a:avLst/>
          </a:prstGeom>
          <a:noFill/>
        </p:spPr>
        <p:txBody>
          <a:bodyPr wrap="square" rtlCol="0">
            <a:spAutoFit/>
          </a:bodyPr>
          <a:lstStyle/>
          <a:p>
            <a:r>
              <a:rPr lang="ja-JP" altLang="en-US" sz="900" dirty="0" smtClean="0"/>
              <a:t>検出関連</a:t>
            </a:r>
            <a:endParaRPr kumimoji="1" lang="ja-JP" altLang="en-US" sz="900" dirty="0"/>
          </a:p>
        </p:txBody>
      </p:sp>
      <p:sp>
        <p:nvSpPr>
          <p:cNvPr id="44" name="テキスト ボックス 43"/>
          <p:cNvSpPr txBox="1"/>
          <p:nvPr/>
        </p:nvSpPr>
        <p:spPr>
          <a:xfrm>
            <a:off x="1483886" y="4263663"/>
            <a:ext cx="468051" cy="253916"/>
          </a:xfrm>
          <a:prstGeom prst="rect">
            <a:avLst/>
          </a:prstGeom>
          <a:noFill/>
        </p:spPr>
        <p:txBody>
          <a:bodyPr wrap="square" rtlCol="0">
            <a:spAutoFit/>
          </a:bodyPr>
          <a:lstStyle/>
          <a:p>
            <a:r>
              <a:rPr kumimoji="1" lang="ja-JP" altLang="en-US" sz="1050" dirty="0" smtClean="0"/>
              <a:t>凡例</a:t>
            </a:r>
            <a:endParaRPr kumimoji="1" lang="ja-JP" altLang="en-US" sz="1050" dirty="0"/>
          </a:p>
        </p:txBody>
      </p:sp>
    </p:spTree>
    <p:extLst>
      <p:ext uri="{BB962C8B-B14F-4D97-AF65-F5344CB8AC3E}">
        <p14:creationId xmlns:p14="http://schemas.microsoft.com/office/powerpoint/2010/main" val="1403832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447" y="5083083"/>
            <a:ext cx="12775624" cy="4326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4" name="直線コネクタ 133"/>
          <p:cNvCxnSpPr/>
          <p:nvPr/>
        </p:nvCxnSpPr>
        <p:spPr>
          <a:xfrm flipH="1">
            <a:off x="9846905" y="4584576"/>
            <a:ext cx="3212" cy="187220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flipH="1">
            <a:off x="9850117" y="6456784"/>
            <a:ext cx="3734122"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8165320" y="1195200"/>
            <a:ext cx="225" cy="338937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3"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grpSp>
        <p:nvGrpSpPr>
          <p:cNvPr id="145" name="グループ化 144"/>
          <p:cNvGrpSpPr/>
          <p:nvPr/>
        </p:nvGrpSpPr>
        <p:grpSpPr>
          <a:xfrm>
            <a:off x="1437577" y="2876507"/>
            <a:ext cx="2957378" cy="716238"/>
            <a:chOff x="7632526" y="6990154"/>
            <a:chExt cx="3651981" cy="1138009"/>
          </a:xfrm>
        </p:grpSpPr>
        <p:pic>
          <p:nvPicPr>
            <p:cNvPr id="146" name="Picture 2" descr="C:\Users\HOMMA\Robokon\e-konbu\Illust\階段.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10930" y="6990154"/>
              <a:ext cx="1373577" cy="403439"/>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96" name="テキスト ボックス 95"/>
          <p:cNvSpPr txBox="1"/>
          <p:nvPr/>
        </p:nvSpPr>
        <p:spPr>
          <a:xfrm>
            <a:off x="8165321" y="1586521"/>
            <a:ext cx="5418917" cy="1061829"/>
          </a:xfrm>
          <a:prstGeom prst="rect">
            <a:avLst/>
          </a:prstGeom>
          <a:noFill/>
        </p:spPr>
        <p:txBody>
          <a:bodyPr wrap="square" rtlCol="0">
            <a:spAutoFit/>
          </a:bodyPr>
          <a:lstStyle/>
          <a:p>
            <a:r>
              <a:rPr lang="ja-JP" altLang="en-US" sz="1050" dirty="0" smtClean="0">
                <a:latin typeface="+mn-ea"/>
                <a:cs typeface="メイリオ" pitchFamily="50" charset="-128"/>
              </a:rPr>
              <a:t>区間に応じた走行を実現するため，下図のパッケージ構成を考案</a:t>
            </a:r>
            <a:r>
              <a:rPr lang="ja-JP" altLang="en-US" sz="1050" dirty="0">
                <a:latin typeface="+mn-ea"/>
                <a:cs typeface="メイリオ" pitchFamily="50" charset="-128"/>
              </a:rPr>
              <a:t>した</a:t>
            </a:r>
            <a:r>
              <a:rPr lang="ja-JP" altLang="en-US" sz="1050" dirty="0" smtClean="0">
                <a:latin typeface="+mn-ea"/>
                <a:cs typeface="メイリオ" pitchFamily="50" charset="-128"/>
              </a:rPr>
              <a:t>．</a:t>
            </a:r>
            <a:r>
              <a:rPr lang="en-US" altLang="ja-JP" sz="1050" dirty="0" smtClean="0">
                <a:latin typeface="+mn-ea"/>
                <a:cs typeface="メイリオ" pitchFamily="50" charset="-128"/>
              </a:rPr>
              <a:t/>
            </a:r>
            <a:br>
              <a:rPr lang="en-US" altLang="ja-JP" sz="1050" dirty="0" smtClean="0">
                <a:latin typeface="+mn-ea"/>
                <a:cs typeface="メイリオ" pitchFamily="50" charset="-128"/>
              </a:rPr>
            </a:br>
            <a:r>
              <a:rPr lang="ja-JP" altLang="en-US" sz="1050" dirty="0" smtClean="0">
                <a:latin typeface="+mn-ea"/>
                <a:cs typeface="メイリオ" pitchFamily="50" charset="-128"/>
              </a:rPr>
              <a:t>指令部を除く各パッケージは互いを知らず，与えられた責務を実行し続ける．この構成により，開発者は区間の情報を設計することに専念でき，かつ，それらは他の</a:t>
            </a:r>
            <a:r>
              <a:rPr lang="ja-JP" altLang="en-US" sz="1050" dirty="0">
                <a:latin typeface="+mn-ea"/>
                <a:cs typeface="メイリオ" pitchFamily="50" charset="-128"/>
              </a:rPr>
              <a:t>要素</a:t>
            </a:r>
            <a:r>
              <a:rPr lang="ja-JP" altLang="en-US" sz="1050" dirty="0" smtClean="0">
                <a:latin typeface="+mn-ea"/>
                <a:cs typeface="メイリオ" pitchFamily="50" charset="-128"/>
              </a:rPr>
              <a:t>に影響を及ぼさないのでチームでの開発が</a:t>
            </a:r>
            <a:r>
              <a:rPr lang="ja-JP" altLang="en-US" sz="1050" dirty="0">
                <a:latin typeface="+mn-ea"/>
                <a:cs typeface="メイリオ" pitchFamily="50" charset="-128"/>
              </a:rPr>
              <a:t>容易</a:t>
            </a:r>
            <a:r>
              <a:rPr lang="ja-JP" altLang="en-US" sz="1050" dirty="0" smtClean="0">
                <a:latin typeface="+mn-ea"/>
                <a:cs typeface="メイリオ" pitchFamily="50" charset="-128"/>
              </a:rPr>
              <a:t>になった．</a:t>
            </a:r>
            <a:r>
              <a:rPr lang="en-US" altLang="ja-JP" sz="1050" dirty="0" smtClean="0">
                <a:latin typeface="+mn-ea"/>
                <a:cs typeface="メイリオ" pitchFamily="50" charset="-128"/>
              </a:rPr>
              <a:t/>
            </a:r>
            <a:br>
              <a:rPr lang="en-US" altLang="ja-JP" sz="1050" dirty="0" smtClean="0">
                <a:latin typeface="+mn-ea"/>
                <a:cs typeface="メイリオ" pitchFamily="50" charset="-128"/>
              </a:rPr>
            </a:br>
            <a:r>
              <a:rPr lang="ja-JP" altLang="en-US" sz="1050" dirty="0" smtClean="0">
                <a:latin typeface="+mn-ea"/>
                <a:cs typeface="メイリオ" pitchFamily="50" charset="-128"/>
              </a:rPr>
              <a:t>来年度以降についても，戦略部の区間情報のみを再構成する事で新規約に容易に対応することが可能</a:t>
            </a:r>
            <a:r>
              <a:rPr lang="ja-JP" altLang="en-US" sz="1050" dirty="0">
                <a:latin typeface="+mn-ea"/>
                <a:cs typeface="メイリオ" pitchFamily="50" charset="-128"/>
              </a:rPr>
              <a:t>である</a:t>
            </a:r>
            <a:r>
              <a:rPr lang="ja-JP" altLang="en-US" sz="1050" dirty="0" smtClean="0">
                <a:latin typeface="+mn-ea"/>
                <a:cs typeface="メイリオ" pitchFamily="50" charset="-128"/>
              </a:rPr>
              <a:t>．</a:t>
            </a:r>
            <a:endParaRPr lang="en-US" altLang="ja-JP" sz="1050" dirty="0" smtClean="0">
              <a:latin typeface="+mn-ea"/>
            </a:endParaRPr>
          </a:p>
        </p:txBody>
      </p:sp>
      <p:sp>
        <p:nvSpPr>
          <p:cNvPr id="103" name="テキスト ボックス 102"/>
          <p:cNvSpPr txBox="1"/>
          <p:nvPr/>
        </p:nvSpPr>
        <p:spPr>
          <a:xfrm>
            <a:off x="674050" y="1592102"/>
            <a:ext cx="7491270" cy="900246"/>
          </a:xfrm>
          <a:prstGeom prst="rect">
            <a:avLst/>
          </a:prstGeom>
          <a:noFill/>
        </p:spPr>
        <p:txBody>
          <a:bodyPr wrap="square" rtlCol="0">
            <a:spAutoFit/>
          </a:bodyPr>
          <a:lstStyle/>
          <a:p>
            <a:r>
              <a:rPr lang="ja-JP" altLang="en-US" sz="1050" dirty="0" smtClean="0">
                <a:latin typeface="+mn-ea"/>
                <a:cs typeface="メイリオ" pitchFamily="50" charset="-128"/>
              </a:rPr>
              <a:t>コースは，細かく分割された</a:t>
            </a:r>
            <a:r>
              <a:rPr lang="ja-JP" altLang="en-US" sz="1050" u="sng" dirty="0" smtClean="0">
                <a:latin typeface="+mn-ea"/>
                <a:cs typeface="メイリオ" pitchFamily="50" charset="-128"/>
              </a:rPr>
              <a:t>区間の連続</a:t>
            </a:r>
            <a:r>
              <a:rPr lang="ja-JP" altLang="en-US" sz="1050" dirty="0" smtClean="0">
                <a:latin typeface="+mn-ea"/>
                <a:cs typeface="メイリオ" pitchFamily="50" charset="-128"/>
              </a:rPr>
              <a:t>によって構成されるものと分析した．</a:t>
            </a:r>
            <a:r>
              <a:rPr lang="en-US" altLang="ja-JP" sz="1050" dirty="0" smtClean="0">
                <a:latin typeface="+mn-ea"/>
                <a:cs typeface="メイリオ" pitchFamily="50" charset="-128"/>
              </a:rPr>
              <a:t/>
            </a:r>
            <a:br>
              <a:rPr lang="en-US" altLang="ja-JP" sz="1050" dirty="0" smtClean="0">
                <a:latin typeface="+mn-ea"/>
                <a:cs typeface="メイリオ" pitchFamily="50" charset="-128"/>
              </a:rPr>
            </a:br>
            <a:r>
              <a:rPr lang="ja-JP" altLang="en-US" sz="1050" dirty="0" smtClean="0">
                <a:latin typeface="+mn-ea"/>
                <a:cs typeface="メイリオ" pitchFamily="50" charset="-128"/>
              </a:rPr>
              <a:t>各区間には，最適な前進量などの</a:t>
            </a:r>
            <a:r>
              <a:rPr lang="ja-JP" altLang="en-US" sz="1050" u="sng" dirty="0" smtClean="0">
                <a:latin typeface="+mn-ea"/>
                <a:cs typeface="メイリオ" pitchFamily="50" charset="-128"/>
              </a:rPr>
              <a:t>目標駆動パラメータ</a:t>
            </a:r>
            <a:r>
              <a:rPr lang="ja-JP" altLang="en-US" sz="1050" dirty="0" smtClean="0">
                <a:latin typeface="+mn-ea"/>
                <a:cs typeface="メイリオ" pitchFamily="50" charset="-128"/>
              </a:rPr>
              <a:t>と</a:t>
            </a:r>
            <a:r>
              <a:rPr lang="ja-JP" altLang="en-US" sz="1050" u="sng" dirty="0" smtClean="0">
                <a:latin typeface="+mn-ea"/>
                <a:cs typeface="メイリオ" pitchFamily="50" charset="-128"/>
              </a:rPr>
              <a:t>区間の切替条件</a:t>
            </a:r>
            <a:r>
              <a:rPr lang="ja-JP" altLang="en-US" sz="1050" dirty="0">
                <a:latin typeface="+mn-ea"/>
                <a:cs typeface="メイリオ" pitchFamily="50" charset="-128"/>
              </a:rPr>
              <a:t>がある</a:t>
            </a:r>
            <a:r>
              <a:rPr lang="ja-JP" altLang="en-US" sz="1050" dirty="0" smtClean="0">
                <a:latin typeface="+mn-ea"/>
                <a:cs typeface="メイリオ" pitchFamily="50" charset="-128"/>
              </a:rPr>
              <a:t>．走行体は区間が切り替わるまで同一のパラメータを用いて走行する．区間切替に用いる情報をトリガーと称する．各区間</a:t>
            </a:r>
            <a:r>
              <a:rPr lang="ja-JP" altLang="en-US" sz="1050" dirty="0">
                <a:latin typeface="+mn-ea"/>
                <a:cs typeface="メイリオ" pitchFamily="50" charset="-128"/>
              </a:rPr>
              <a:t>クラス</a:t>
            </a:r>
            <a:r>
              <a:rPr lang="ja-JP" altLang="en-US" sz="1050" dirty="0" smtClean="0">
                <a:latin typeface="+mn-ea"/>
                <a:cs typeface="メイリオ" pitchFamily="50" charset="-128"/>
              </a:rPr>
              <a:t>はトリガーの集合を区間</a:t>
            </a:r>
            <a:r>
              <a:rPr lang="ja-JP" altLang="en-US" sz="1050" dirty="0">
                <a:latin typeface="+mn-ea"/>
                <a:cs typeface="メイリオ" pitchFamily="50" charset="-128"/>
              </a:rPr>
              <a:t>切替</a:t>
            </a:r>
            <a:r>
              <a:rPr lang="ja-JP" altLang="en-US" sz="1050" dirty="0" smtClean="0">
                <a:latin typeface="+mn-ea"/>
                <a:cs typeface="メイリオ" pitchFamily="50" charset="-128"/>
              </a:rPr>
              <a:t>条件</a:t>
            </a:r>
            <a:r>
              <a:rPr lang="ja-JP" altLang="en-US" sz="1050" dirty="0">
                <a:latin typeface="+mn-ea"/>
                <a:cs typeface="メイリオ" pitchFamily="50" charset="-128"/>
              </a:rPr>
              <a:t>と</a:t>
            </a:r>
            <a:r>
              <a:rPr lang="ja-JP" altLang="en-US" sz="1050" dirty="0" smtClean="0">
                <a:latin typeface="+mn-ea"/>
                <a:cs typeface="メイリオ" pitchFamily="50" charset="-128"/>
              </a:rPr>
              <a:t>して持つ．</a:t>
            </a:r>
            <a:r>
              <a:rPr lang="ja-JP" altLang="en-US" sz="1050" dirty="0" smtClean="0">
                <a:latin typeface="+mn-ea"/>
              </a:rPr>
              <a:t>難所エリアには図示されているより詳細な区間</a:t>
            </a:r>
            <a:r>
              <a:rPr lang="ja-JP" altLang="en-US" sz="1050" dirty="0">
                <a:latin typeface="+mn-ea"/>
              </a:rPr>
              <a:t>が</a:t>
            </a:r>
            <a:r>
              <a:rPr lang="ja-JP" altLang="en-US" sz="1050" dirty="0" smtClean="0">
                <a:latin typeface="+mn-ea"/>
              </a:rPr>
              <a:t>存在する．</a:t>
            </a:r>
            <a:r>
              <a:rPr lang="en-US" altLang="ja-JP" sz="1050" dirty="0" smtClean="0">
                <a:latin typeface="+mn-ea"/>
              </a:rPr>
              <a:t/>
            </a:r>
            <a:br>
              <a:rPr lang="en-US" altLang="ja-JP" sz="1050" dirty="0" smtClean="0">
                <a:latin typeface="+mn-ea"/>
              </a:rPr>
            </a:br>
            <a:r>
              <a:rPr lang="ja-JP" altLang="en-US" sz="1050" dirty="0" smtClean="0">
                <a:latin typeface="+mn-ea"/>
              </a:rPr>
              <a:t>→ボーナス・ステージ各難所での</a:t>
            </a:r>
            <a:r>
              <a:rPr lang="ja-JP" altLang="en-US" sz="1050" dirty="0">
                <a:latin typeface="+mn-ea"/>
              </a:rPr>
              <a:t>動作</a:t>
            </a:r>
            <a:r>
              <a:rPr lang="ja-JP" altLang="en-US" sz="1050" dirty="0" smtClean="0">
                <a:latin typeface="+mn-ea"/>
              </a:rPr>
              <a:t>は</a:t>
            </a:r>
            <a:r>
              <a:rPr lang="en-US" altLang="ja-JP" sz="1050" dirty="0" smtClean="0">
                <a:latin typeface="+mn-ea"/>
              </a:rPr>
              <a:t>p. 4</a:t>
            </a:r>
            <a:r>
              <a:rPr lang="ja-JP" altLang="en-US" sz="1050" dirty="0" smtClean="0">
                <a:latin typeface="+mn-ea"/>
              </a:rPr>
              <a:t>走行戦略参照</a:t>
            </a:r>
            <a:r>
              <a:rPr lang="ja-JP" altLang="en-US" sz="1050" dirty="0" smtClean="0">
                <a:latin typeface="+mn-ea"/>
              </a:rPr>
              <a:t>．</a:t>
            </a:r>
            <a:endParaRPr lang="ja-JP" altLang="en-US" sz="1050" dirty="0">
              <a:latin typeface="+mn-ea"/>
            </a:endParaRPr>
          </a:p>
        </p:txBody>
      </p:sp>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0751" y="2749032"/>
            <a:ext cx="2479802" cy="157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 name="角丸四角形吹き出し 96"/>
          <p:cNvSpPr/>
          <p:nvPr/>
        </p:nvSpPr>
        <p:spPr>
          <a:xfrm>
            <a:off x="7080151" y="8984435"/>
            <a:ext cx="1224136" cy="535945"/>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走行モードは</a:t>
            </a:r>
            <a:r>
              <a:rPr lang="en-US" altLang="ja-JP" sz="800" dirty="0" smtClean="0"/>
              <a:t/>
            </a:r>
            <a:br>
              <a:rPr lang="en-US" altLang="ja-JP" sz="800" dirty="0" smtClean="0"/>
            </a:br>
            <a:r>
              <a:rPr lang="ja-JP" altLang="en-US" sz="800" dirty="0" smtClean="0"/>
              <a:t>倒立走行・尻尾走行を表す</a:t>
            </a:r>
            <a:endParaRPr lang="ja-JP" altLang="en-US" sz="800" dirty="0"/>
          </a:p>
        </p:txBody>
      </p:sp>
      <p:cxnSp>
        <p:nvCxnSpPr>
          <p:cNvPr id="7" name="直線コネクタ 6"/>
          <p:cNvCxnSpPr>
            <a:stCxn id="97" idx="0"/>
          </p:cNvCxnSpPr>
          <p:nvPr/>
        </p:nvCxnSpPr>
        <p:spPr>
          <a:xfrm flipV="1">
            <a:off x="7692219" y="7752928"/>
            <a:ext cx="756084" cy="1231507"/>
          </a:xfrm>
          <a:prstGeom prst="line">
            <a:avLst/>
          </a:prstGeom>
          <a:solidFill>
            <a:srgbClr val="FFFFCC"/>
          </a:solid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9" name="角丸四角形吹き出し 188"/>
          <p:cNvSpPr/>
          <p:nvPr/>
        </p:nvSpPr>
        <p:spPr>
          <a:xfrm>
            <a:off x="10297534" y="8899109"/>
            <a:ext cx="1154490" cy="5672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曲率を用いた旋回量算出を行う</a:t>
            </a:r>
            <a:r>
              <a:rPr lang="ja-JP" altLang="en-US" sz="800" dirty="0" smtClean="0"/>
              <a:t>．</a:t>
            </a:r>
            <a:r>
              <a:rPr lang="en-US" altLang="ja-JP" sz="800" dirty="0" smtClean="0"/>
              <a:t/>
            </a:r>
            <a:br>
              <a:rPr lang="en-US" altLang="ja-JP" sz="800" dirty="0" smtClean="0"/>
            </a:br>
            <a:r>
              <a:rPr lang="en-US" altLang="ja-JP" sz="800" dirty="0" smtClean="0"/>
              <a:t>p. 5</a:t>
            </a:r>
            <a:r>
              <a:rPr lang="ja-JP" altLang="en-US" sz="800" dirty="0" smtClean="0"/>
              <a:t>要素</a:t>
            </a:r>
            <a:r>
              <a:rPr lang="ja-JP" altLang="en-US" sz="800" dirty="0" smtClean="0"/>
              <a:t>技術</a:t>
            </a:r>
            <a:r>
              <a:rPr lang="ja-JP" altLang="en-US" sz="800" dirty="0"/>
              <a:t>参照</a:t>
            </a:r>
          </a:p>
        </p:txBody>
      </p:sp>
      <p:cxnSp>
        <p:nvCxnSpPr>
          <p:cNvPr id="192" name="直線コネクタ 191"/>
          <p:cNvCxnSpPr>
            <a:stCxn id="191" idx="4"/>
          </p:cNvCxnSpPr>
          <p:nvPr/>
        </p:nvCxnSpPr>
        <p:spPr>
          <a:xfrm>
            <a:off x="8358293" y="6136416"/>
            <a:ext cx="162018" cy="1040448"/>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94" name="グループ化 193"/>
          <p:cNvGrpSpPr/>
          <p:nvPr/>
        </p:nvGrpSpPr>
        <p:grpSpPr>
          <a:xfrm>
            <a:off x="6046612" y="5083083"/>
            <a:ext cx="2473699" cy="2525827"/>
            <a:chOff x="6462528" y="7188381"/>
            <a:chExt cx="2473699" cy="2762770"/>
          </a:xfrm>
          <a:solidFill>
            <a:srgbClr val="FFFFCC"/>
          </a:solidFill>
        </p:grpSpPr>
        <p:sp>
          <p:nvSpPr>
            <p:cNvPr id="195" name="角丸四角形吹き出し 194"/>
            <p:cNvSpPr/>
            <p:nvPr/>
          </p:nvSpPr>
          <p:spPr>
            <a:xfrm>
              <a:off x="6462528" y="7188381"/>
              <a:ext cx="2041651" cy="856314"/>
            </a:xfrm>
            <a:prstGeom prst="wedgeRoundRectCallout">
              <a:avLst>
                <a:gd name="adj1" fmla="val -18750"/>
                <a:gd name="adj2" fmla="val 48624"/>
                <a:gd name="adj3" fmla="val 16667"/>
              </a:avLst>
            </a:prstGeom>
            <a:grp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目標制</a:t>
              </a:r>
              <a:r>
                <a:rPr lang="ja-JP" altLang="en-US" sz="800" dirty="0"/>
                <a:t>御</a:t>
              </a:r>
              <a:r>
                <a:rPr lang="ja-JP" altLang="en-US" sz="800" dirty="0" smtClean="0"/>
                <a:t>方式（輝度値</a:t>
              </a:r>
              <a:r>
                <a:rPr lang="en-US" altLang="ja-JP" sz="800" dirty="0" smtClean="0"/>
                <a:t>PID</a:t>
              </a:r>
              <a:r>
                <a:rPr lang="ja-JP" altLang="en-US" sz="800" dirty="0" smtClean="0"/>
                <a:t>制御のみ，もしくは輝度値</a:t>
              </a:r>
              <a:r>
                <a:rPr lang="ja-JP" altLang="en-US" sz="800" dirty="0"/>
                <a:t>＋</a:t>
              </a:r>
              <a:r>
                <a:rPr lang="ja-JP" altLang="en-US" sz="800" dirty="0" smtClean="0"/>
                <a:t>曲率</a:t>
              </a:r>
              <a:r>
                <a:rPr lang="en-US" altLang="ja-JP" sz="800" dirty="0" smtClean="0"/>
                <a:t>PID</a:t>
              </a:r>
              <a:r>
                <a:rPr lang="ja-JP" altLang="en-US" sz="800" dirty="0" smtClean="0"/>
                <a:t>）にもとづいて旋回量を算出する．同時に高速走行時</a:t>
              </a:r>
              <a:r>
                <a:rPr lang="ja-JP" altLang="en-US" sz="800" dirty="0"/>
                <a:t>の</a:t>
              </a:r>
              <a:r>
                <a:rPr lang="ja-JP" altLang="en-US" sz="800" dirty="0" smtClean="0"/>
                <a:t>旋回量の確保も行なっている．</a:t>
              </a:r>
              <a:r>
                <a:rPr lang="en-US" altLang="ja-JP" sz="800" dirty="0" smtClean="0"/>
                <a:t/>
              </a:r>
              <a:br>
                <a:rPr lang="en-US" altLang="ja-JP" sz="800" dirty="0" smtClean="0"/>
              </a:br>
              <a:r>
                <a:rPr lang="en-US" altLang="ja-JP" sz="800" dirty="0" smtClean="0"/>
                <a:t>p. </a:t>
              </a:r>
              <a:r>
                <a:rPr lang="en-US" altLang="ja-JP" sz="800" dirty="0" smtClean="0"/>
                <a:t>5</a:t>
              </a:r>
              <a:r>
                <a:rPr lang="ja-JP" altLang="en-US" sz="800" dirty="0"/>
                <a:t>要素</a:t>
              </a:r>
              <a:r>
                <a:rPr lang="ja-JP" altLang="en-US" sz="800" dirty="0" smtClean="0"/>
                <a:t>技術参照</a:t>
              </a:r>
              <a:endParaRPr lang="ja-JP" altLang="en-US" sz="800" dirty="0"/>
            </a:p>
          </p:txBody>
        </p:sp>
        <p:cxnSp>
          <p:nvCxnSpPr>
            <p:cNvPr id="196" name="直線コネクタ 195"/>
            <p:cNvCxnSpPr>
              <a:stCxn id="195" idx="2"/>
            </p:cNvCxnSpPr>
            <p:nvPr/>
          </p:nvCxnSpPr>
          <p:spPr>
            <a:xfrm>
              <a:off x="7483354" y="8044695"/>
              <a:ext cx="1452873" cy="1906456"/>
            </a:xfrm>
            <a:prstGeom prst="line">
              <a:avLst/>
            </a:prstGeom>
            <a:grp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91" name="角丸四角形吹き出し 190"/>
          <p:cNvSpPr/>
          <p:nvPr/>
        </p:nvSpPr>
        <p:spPr>
          <a:xfrm>
            <a:off x="7728223" y="5592688"/>
            <a:ext cx="2016223" cy="5513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目標</a:t>
            </a:r>
            <a:r>
              <a:rPr lang="ja-JP" altLang="en-US" sz="800" dirty="0"/>
              <a:t>駆動パラメータの設定</a:t>
            </a:r>
            <a:r>
              <a:rPr lang="ja-JP" altLang="en-US" sz="800" dirty="0" smtClean="0"/>
              <a:t>は</a:t>
            </a:r>
            <a:r>
              <a:rPr lang="en-US" altLang="ja-JP" sz="800" dirty="0" smtClean="0"/>
              <a:t/>
            </a:r>
            <a:br>
              <a:rPr lang="en-US" altLang="ja-JP" sz="800" dirty="0" smtClean="0"/>
            </a:br>
            <a:r>
              <a:rPr lang="ja-JP" altLang="en-US" sz="800" dirty="0" smtClean="0"/>
              <a:t>区間</a:t>
            </a:r>
            <a:r>
              <a:rPr lang="ja-JP" altLang="en-US" sz="800" dirty="0"/>
              <a:t>が切り替わった時のみに</a:t>
            </a:r>
            <a:r>
              <a:rPr lang="ja-JP" altLang="en-US" sz="800" dirty="0" smtClean="0"/>
              <a:t>行われる．</a:t>
            </a:r>
            <a:r>
              <a:rPr lang="en-US" altLang="ja-JP" sz="800" dirty="0" smtClean="0"/>
              <a:t/>
            </a:r>
            <a:br>
              <a:rPr lang="en-US" altLang="ja-JP" sz="800" dirty="0" smtClean="0"/>
            </a:br>
            <a:r>
              <a:rPr lang="en-US" altLang="ja-JP" sz="800" dirty="0"/>
              <a:t>p</a:t>
            </a:r>
            <a:r>
              <a:rPr lang="en-US" altLang="ja-JP" sz="800" dirty="0" smtClean="0"/>
              <a:t>. 3</a:t>
            </a:r>
            <a:r>
              <a:rPr lang="ja-JP" altLang="en-US" sz="800" dirty="0" smtClean="0"/>
              <a:t>振る舞い</a:t>
            </a:r>
            <a:r>
              <a:rPr lang="ja-JP" altLang="en-US" sz="800" dirty="0" smtClean="0"/>
              <a:t>参照</a:t>
            </a:r>
            <a:endParaRPr lang="ja-JP" altLang="en-US" sz="800" dirty="0"/>
          </a:p>
        </p:txBody>
      </p:sp>
      <p:sp>
        <p:nvSpPr>
          <p:cNvPr id="197" name="角丸四角形吹き出し 196"/>
          <p:cNvSpPr/>
          <p:nvPr/>
        </p:nvSpPr>
        <p:spPr>
          <a:xfrm>
            <a:off x="811523" y="8833048"/>
            <a:ext cx="1884250" cy="648072"/>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通知器は設定</a:t>
            </a:r>
            <a:r>
              <a:rPr lang="ja-JP" altLang="en-US" sz="800" dirty="0"/>
              <a:t>された区間切替条件を元</a:t>
            </a:r>
            <a:r>
              <a:rPr lang="ja-JP" altLang="en-US" sz="800" dirty="0" smtClean="0"/>
              <a:t>に，区間</a:t>
            </a:r>
            <a:r>
              <a:rPr lang="ja-JP" altLang="en-US" sz="800" dirty="0"/>
              <a:t>の切替を判断し通知</a:t>
            </a:r>
            <a:r>
              <a:rPr lang="ja-JP" altLang="en-US" sz="800" dirty="0" smtClean="0"/>
              <a:t>する．</a:t>
            </a:r>
            <a:r>
              <a:rPr lang="en-US" altLang="ja-JP" sz="800" dirty="0" smtClean="0"/>
              <a:t/>
            </a:r>
            <a:br>
              <a:rPr lang="en-US" altLang="ja-JP" sz="800" dirty="0" smtClean="0"/>
            </a:br>
            <a:r>
              <a:rPr lang="ja-JP" altLang="en-US" sz="800" dirty="0" smtClean="0"/>
              <a:t>青色のクラスで示された，各検出器に周期的に検知</a:t>
            </a:r>
            <a:r>
              <a:rPr lang="ja-JP" altLang="en-US" sz="800" dirty="0"/>
              <a:t>したか確認</a:t>
            </a:r>
            <a:r>
              <a:rPr lang="ja-JP" altLang="en-US" sz="800" dirty="0" smtClean="0"/>
              <a:t>する．</a:t>
            </a:r>
            <a:endParaRPr lang="ja-JP" altLang="en-US" sz="800" dirty="0"/>
          </a:p>
        </p:txBody>
      </p:sp>
      <p:cxnSp>
        <p:nvCxnSpPr>
          <p:cNvPr id="199" name="直線コネクタ 198"/>
          <p:cNvCxnSpPr>
            <a:stCxn id="197" idx="0"/>
          </p:cNvCxnSpPr>
          <p:nvPr/>
        </p:nvCxnSpPr>
        <p:spPr>
          <a:xfrm flipV="1">
            <a:off x="1753648" y="7536904"/>
            <a:ext cx="770470" cy="1296144"/>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3" name="角丸四角形吹き出し 152"/>
          <p:cNvSpPr/>
          <p:nvPr/>
        </p:nvSpPr>
        <p:spPr>
          <a:xfrm>
            <a:off x="4082664" y="8784328"/>
            <a:ext cx="1602058" cy="745511"/>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難所の走行も区間切替条件を元に連続した区間を走行することでクリア可能．</a:t>
            </a:r>
            <a:r>
              <a:rPr lang="en-US" altLang="ja-JP" sz="800" dirty="0"/>
              <a:t/>
            </a:r>
            <a:br>
              <a:rPr lang="en-US" altLang="ja-JP" sz="800" dirty="0"/>
            </a:br>
            <a:r>
              <a:rPr lang="en-US" altLang="ja-JP" sz="800" dirty="0" smtClean="0"/>
              <a:t>p</a:t>
            </a:r>
            <a:r>
              <a:rPr lang="en-US" altLang="ja-JP" sz="800" dirty="0" smtClean="0"/>
              <a:t>.4</a:t>
            </a:r>
            <a:r>
              <a:rPr lang="ja-JP" altLang="en-US" sz="800" dirty="0" smtClean="0"/>
              <a:t>難所走行戦略</a:t>
            </a:r>
            <a:r>
              <a:rPr lang="ja-JP" altLang="en-US" sz="800" dirty="0"/>
              <a:t>参照</a:t>
            </a:r>
            <a:endParaRPr lang="ja-JP" altLang="en-US" sz="800" dirty="0"/>
          </a:p>
        </p:txBody>
      </p:sp>
      <p:cxnSp>
        <p:nvCxnSpPr>
          <p:cNvPr id="190" name="直線コネクタ 189"/>
          <p:cNvCxnSpPr>
            <a:stCxn id="153" idx="3"/>
          </p:cNvCxnSpPr>
          <p:nvPr/>
        </p:nvCxnSpPr>
        <p:spPr>
          <a:xfrm flipV="1">
            <a:off x="5684722" y="7248872"/>
            <a:ext cx="603341" cy="1908212"/>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aphicFrame>
        <p:nvGraphicFramePr>
          <p:cNvPr id="25" name="表 24"/>
          <p:cNvGraphicFramePr>
            <a:graphicFrameLocks noGrp="1"/>
          </p:cNvGraphicFramePr>
          <p:nvPr>
            <p:extLst>
              <p:ext uri="{D42A27DB-BD31-4B8C-83A1-F6EECF244321}">
                <p14:modId xmlns:p14="http://schemas.microsoft.com/office/powerpoint/2010/main" val="2548949395"/>
              </p:ext>
            </p:extLst>
          </p:nvPr>
        </p:nvGraphicFramePr>
        <p:xfrm>
          <a:off x="10680552" y="2696830"/>
          <a:ext cx="2796863" cy="1815738"/>
        </p:xfrm>
        <a:graphic>
          <a:graphicData uri="http://schemas.openxmlformats.org/drawingml/2006/table">
            <a:tbl>
              <a:tblPr bandCol="1">
                <a:tableStyleId>{93296810-A885-4BE3-A3E7-6D5BEEA58F35}</a:tableStyleId>
              </a:tblPr>
              <a:tblGrid>
                <a:gridCol w="720080"/>
                <a:gridCol w="2076783"/>
              </a:tblGrid>
              <a:tr h="444138">
                <a:tc>
                  <a:txBody>
                    <a:bodyPr/>
                    <a:lstStyle/>
                    <a:p>
                      <a:pPr algn="ctr"/>
                      <a:r>
                        <a:rPr kumimoji="1" lang="ja-JP" altLang="en-US" sz="1200" dirty="0" smtClean="0"/>
                        <a:t>指令部</a:t>
                      </a:r>
                      <a:endParaRPr kumimoji="1" lang="ja-JP" altLang="en-US" sz="1200" dirty="0"/>
                    </a:p>
                  </a:txBody>
                  <a:tcPr anchor="ctr">
                    <a:solidFill>
                      <a:schemeClr val="accent2">
                        <a:lumMod val="40000"/>
                        <a:lumOff val="60000"/>
                      </a:schemeClr>
                    </a:solidFill>
                  </a:tcPr>
                </a:tc>
                <a:tc>
                  <a:txBody>
                    <a:bodyPr/>
                    <a:lstStyle/>
                    <a:p>
                      <a:r>
                        <a:rPr kumimoji="1" lang="ja-JP" altLang="en-US" sz="900" smtClean="0"/>
                        <a:t>戦略部，検出部の情報をもとに区間切替を行う．</a:t>
                      </a:r>
                      <a:endParaRPr kumimoji="1" lang="ja-JP" altLang="en-US" sz="900"/>
                    </a:p>
                  </a:txBody>
                  <a:tcPr>
                    <a:solidFill>
                      <a:schemeClr val="accent2">
                        <a:lumMod val="20000"/>
                        <a:lumOff val="80000"/>
                      </a:schemeClr>
                    </a:solidFill>
                  </a:tcPr>
                </a:tc>
              </a:tr>
              <a:tr h="324302">
                <a:tc>
                  <a:txBody>
                    <a:bodyPr/>
                    <a:lstStyle/>
                    <a:p>
                      <a:pPr algn="ctr"/>
                      <a:r>
                        <a:rPr kumimoji="1" lang="ja-JP" altLang="en-US" sz="1200" dirty="0" smtClean="0"/>
                        <a:t>検出部</a:t>
                      </a:r>
                      <a:endParaRPr kumimoji="1" lang="ja-JP" altLang="en-US" sz="1200" dirty="0"/>
                    </a:p>
                  </a:txBody>
                  <a:tcPr anchor="ctr">
                    <a:solidFill>
                      <a:schemeClr val="accent1">
                        <a:lumMod val="40000"/>
                        <a:lumOff val="60000"/>
                      </a:schemeClr>
                    </a:solidFill>
                  </a:tcPr>
                </a:tc>
                <a:tc>
                  <a:txBody>
                    <a:bodyPr/>
                    <a:lstStyle/>
                    <a:p>
                      <a:r>
                        <a:rPr kumimoji="1" lang="ja-JP" altLang="en-US" sz="900" dirty="0" smtClean="0"/>
                        <a:t>センサ類の入力から区間の切替を検出し，指令部に通知する．</a:t>
                      </a:r>
                      <a:endParaRPr kumimoji="1" lang="ja-JP" altLang="en-US" sz="900" dirty="0"/>
                    </a:p>
                  </a:txBody>
                  <a:tcPr>
                    <a:solidFill>
                      <a:schemeClr val="accent1">
                        <a:lumMod val="20000"/>
                        <a:lumOff val="80000"/>
                      </a:schemeClr>
                    </a:solidFill>
                  </a:tcPr>
                </a:tc>
              </a:tr>
              <a:tr h="444138">
                <a:tc>
                  <a:txBody>
                    <a:bodyPr/>
                    <a:lstStyle/>
                    <a:p>
                      <a:pPr algn="ctr"/>
                      <a:r>
                        <a:rPr kumimoji="1" lang="ja-JP" altLang="en-US" sz="1200" dirty="0" smtClean="0"/>
                        <a:t>戦略部</a:t>
                      </a:r>
                      <a:endParaRPr kumimoji="1" lang="ja-JP" altLang="en-US" sz="1200" dirty="0"/>
                    </a:p>
                  </a:txBody>
                  <a:tcPr anchor="ctr">
                    <a:solidFill>
                      <a:schemeClr val="accent3">
                        <a:lumMod val="40000"/>
                        <a:lumOff val="60000"/>
                      </a:schemeClr>
                    </a:solidFill>
                  </a:tcPr>
                </a:tc>
                <a:tc>
                  <a:txBody>
                    <a:bodyPr/>
                    <a:lstStyle/>
                    <a:p>
                      <a:r>
                        <a:rPr kumimoji="1" lang="ja-JP" altLang="en-US" sz="900" dirty="0" smtClean="0"/>
                        <a:t>区間走行に必要なパラメータや，</a:t>
                      </a:r>
                      <a:r>
                        <a:rPr kumimoji="1" lang="en-US" altLang="ja-JP" sz="900" dirty="0" smtClean="0"/>
                        <a:t/>
                      </a:r>
                      <a:br>
                        <a:rPr kumimoji="1" lang="en-US" altLang="ja-JP" sz="900" dirty="0" smtClean="0"/>
                      </a:br>
                      <a:r>
                        <a:rPr kumimoji="1" lang="ja-JP" altLang="en-US" sz="900" dirty="0" smtClean="0"/>
                        <a:t>次区間への切替条件などの</a:t>
                      </a:r>
                      <a:r>
                        <a:rPr kumimoji="1" lang="ja-JP" altLang="en-US" sz="900" u="sng" dirty="0" smtClean="0"/>
                        <a:t>区間情報</a:t>
                      </a:r>
                      <a:r>
                        <a:rPr kumimoji="1" lang="ja-JP" altLang="en-US" sz="900" dirty="0" smtClean="0"/>
                        <a:t>を保持する．</a:t>
                      </a:r>
                      <a:endParaRPr kumimoji="1" lang="ja-JP" altLang="en-US" sz="900" dirty="0"/>
                    </a:p>
                  </a:txBody>
                  <a:tcPr>
                    <a:solidFill>
                      <a:schemeClr val="accent3">
                        <a:lumMod val="20000"/>
                        <a:lumOff val="80000"/>
                      </a:schemeClr>
                    </a:solidFill>
                  </a:tcPr>
                </a:tc>
              </a:tr>
              <a:tr h="444138">
                <a:tc>
                  <a:txBody>
                    <a:bodyPr/>
                    <a:lstStyle/>
                    <a:p>
                      <a:pPr algn="ctr"/>
                      <a:r>
                        <a:rPr kumimoji="1" lang="ja-JP" altLang="en-US" sz="1200" dirty="0" smtClean="0"/>
                        <a:t>駆動部</a:t>
                      </a:r>
                      <a:endParaRPr kumimoji="1" lang="ja-JP" altLang="en-US" sz="1200" dirty="0"/>
                    </a:p>
                  </a:txBody>
                  <a:tcPr anchor="ctr">
                    <a:solidFill>
                      <a:schemeClr val="accent5">
                        <a:lumMod val="40000"/>
                        <a:lumOff val="60000"/>
                      </a:schemeClr>
                    </a:solidFill>
                  </a:tcPr>
                </a:tc>
                <a:tc>
                  <a:txBody>
                    <a:bodyPr/>
                    <a:lstStyle/>
                    <a:p>
                      <a:r>
                        <a:rPr kumimoji="1" lang="ja-JP" altLang="en-US" sz="900" dirty="0" smtClean="0"/>
                        <a:t>モータ制御に必要な演算処理を行い，車輪としっぽを駆動する．必要なパラメータは指令部より受け取る．</a:t>
                      </a:r>
                      <a:endParaRPr kumimoji="1" lang="ja-JP" altLang="en-US" sz="900" dirty="0"/>
                    </a:p>
                  </a:txBody>
                  <a:tcPr>
                    <a:solidFill>
                      <a:schemeClr val="accent5">
                        <a:lumMod val="20000"/>
                        <a:lumOff val="80000"/>
                      </a:schemeClr>
                    </a:solidFill>
                  </a:tcPr>
                </a:tc>
              </a:tr>
            </a:tbl>
          </a:graphicData>
        </a:graphic>
      </p:graphicFrame>
      <p:grpSp>
        <p:nvGrpSpPr>
          <p:cNvPr id="193" name="グループ化 192"/>
          <p:cNvGrpSpPr/>
          <p:nvPr/>
        </p:nvGrpSpPr>
        <p:grpSpPr>
          <a:xfrm>
            <a:off x="744183" y="2424336"/>
            <a:ext cx="3440711" cy="2142834"/>
            <a:chOff x="939358" y="6268139"/>
            <a:chExt cx="4309544" cy="3021356"/>
          </a:xfrm>
        </p:grpSpPr>
        <p:grpSp>
          <p:nvGrpSpPr>
            <p:cNvPr id="198" name="グループ化 197"/>
            <p:cNvGrpSpPr/>
            <p:nvPr/>
          </p:nvGrpSpPr>
          <p:grpSpPr>
            <a:xfrm>
              <a:off x="939358" y="6268139"/>
              <a:ext cx="4309544" cy="3021356"/>
              <a:chOff x="4856321" y="5032323"/>
              <a:chExt cx="4309544" cy="3021356"/>
            </a:xfrm>
          </p:grpSpPr>
          <p:pic>
            <p:nvPicPr>
              <p:cNvPr id="232"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18" t="530" r="1096" b="1"/>
              <a:stretch/>
            </p:blipFill>
            <p:spPr bwMode="auto">
              <a:xfrm>
                <a:off x="4856321" y="5105687"/>
                <a:ext cx="4309544" cy="29479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3" name="フリーフォーム 232"/>
              <p:cNvSpPr/>
              <p:nvPr/>
            </p:nvSpPr>
            <p:spPr>
              <a:xfrm>
                <a:off x="5127625" y="5321300"/>
                <a:ext cx="3965525"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4" name="テキスト ボックス 233"/>
              <p:cNvSpPr txBox="1"/>
              <p:nvPr/>
            </p:nvSpPr>
            <p:spPr>
              <a:xfrm>
                <a:off x="7068647" y="5111455"/>
                <a:ext cx="432048" cy="520751"/>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235" name="テキスト ボックス 234"/>
              <p:cNvSpPr txBox="1"/>
              <p:nvPr/>
            </p:nvSpPr>
            <p:spPr>
              <a:xfrm>
                <a:off x="6544816" y="5111854"/>
                <a:ext cx="432048" cy="520751"/>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236" name="テキスト ボックス 235"/>
              <p:cNvSpPr txBox="1"/>
              <p:nvPr/>
            </p:nvSpPr>
            <p:spPr>
              <a:xfrm>
                <a:off x="4929361" y="6240760"/>
                <a:ext cx="432048" cy="520751"/>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237" name="テキスト ボックス 236"/>
              <p:cNvSpPr txBox="1"/>
              <p:nvPr/>
            </p:nvSpPr>
            <p:spPr>
              <a:xfrm>
                <a:off x="6400800" y="7392888"/>
                <a:ext cx="432048" cy="520751"/>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238" name="テキスト ボックス 237"/>
              <p:cNvSpPr txBox="1"/>
              <p:nvPr/>
            </p:nvSpPr>
            <p:spPr>
              <a:xfrm>
                <a:off x="5538135" y="6600800"/>
                <a:ext cx="432048" cy="520751"/>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239" name="テキスト ボックス 238"/>
              <p:cNvSpPr txBox="1"/>
              <p:nvPr/>
            </p:nvSpPr>
            <p:spPr>
              <a:xfrm>
                <a:off x="5401593" y="7464896"/>
                <a:ext cx="432048" cy="520751"/>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240" name="テキスト ボックス 239"/>
              <p:cNvSpPr txBox="1"/>
              <p:nvPr/>
            </p:nvSpPr>
            <p:spPr>
              <a:xfrm>
                <a:off x="5608712" y="5763706"/>
                <a:ext cx="432048" cy="520751"/>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241" name="直線コネクタ 240"/>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4" name="直線コネクタ 243"/>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5" name="直線コネクタ 244"/>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9" name="直線コネクタ 248"/>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2" name="直線コネクタ 251"/>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4" name="直線コネクタ 253"/>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8" name="直線コネクタ 257"/>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9" name="直線コネクタ 258"/>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3" name="直線コネクタ 262"/>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4" name="直線コネクタ 263"/>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5" name="直線コネクタ 264"/>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268" name="テキスト ボックス 267"/>
              <p:cNvSpPr txBox="1"/>
              <p:nvPr/>
            </p:nvSpPr>
            <p:spPr>
              <a:xfrm>
                <a:off x="8633048" y="5136633"/>
                <a:ext cx="432048" cy="520751"/>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269" name="テキスト ボックス 268"/>
              <p:cNvSpPr txBox="1"/>
              <p:nvPr/>
            </p:nvSpPr>
            <p:spPr>
              <a:xfrm>
                <a:off x="6131920" y="6533704"/>
                <a:ext cx="432048" cy="520751"/>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270" name="テキスト ボックス 269"/>
              <p:cNvSpPr txBox="1"/>
              <p:nvPr/>
            </p:nvSpPr>
            <p:spPr>
              <a:xfrm>
                <a:off x="5176664" y="5160640"/>
                <a:ext cx="432048" cy="520751"/>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200" name="フリーフォーム 199"/>
            <p:cNvSpPr/>
            <p:nvPr/>
          </p:nvSpPr>
          <p:spPr>
            <a:xfrm>
              <a:off x="1216652" y="6581121"/>
              <a:ext cx="3904205" cy="2356953"/>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01" name="直線コネクタ 200"/>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flipH="1">
              <a:off x="4062725" y="8741384"/>
              <a:ext cx="31235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71" name="直線コネクタ 270"/>
          <p:cNvCxnSpPr>
            <a:endCxn id="189" idx="3"/>
          </p:cNvCxnSpPr>
          <p:nvPr/>
        </p:nvCxnSpPr>
        <p:spPr>
          <a:xfrm flipH="1" flipV="1">
            <a:off x="11452024" y="9182716"/>
            <a:ext cx="288031" cy="2"/>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aphicFrame>
        <p:nvGraphicFramePr>
          <p:cNvPr id="14" name="表 13"/>
          <p:cNvGraphicFramePr>
            <a:graphicFrameLocks noGrp="1"/>
          </p:cNvGraphicFramePr>
          <p:nvPr>
            <p:extLst>
              <p:ext uri="{D42A27DB-BD31-4B8C-83A1-F6EECF244321}">
                <p14:modId xmlns:p14="http://schemas.microsoft.com/office/powerpoint/2010/main" val="2564847704"/>
              </p:ext>
            </p:extLst>
          </p:nvPr>
        </p:nvGraphicFramePr>
        <p:xfrm>
          <a:off x="4197892" y="2494485"/>
          <a:ext cx="3928912" cy="2060352"/>
        </p:xfrm>
        <a:graphic>
          <a:graphicData uri="http://schemas.openxmlformats.org/drawingml/2006/table">
            <a:tbl>
              <a:tblPr firstRow="1" bandCol="1">
                <a:tableStyleId>{93296810-A885-4BE3-A3E7-6D5BEEA58F35}</a:tableStyleId>
              </a:tblPr>
              <a:tblGrid>
                <a:gridCol w="1036487"/>
                <a:gridCol w="2892425"/>
              </a:tblGrid>
              <a:tr h="262032">
                <a:tc>
                  <a:txBody>
                    <a:bodyPr/>
                    <a:lstStyle/>
                    <a:p>
                      <a:r>
                        <a:rPr kumimoji="1" lang="ja-JP" altLang="en-US" sz="1050" dirty="0" smtClean="0"/>
                        <a:t>トリガー</a:t>
                      </a:r>
                      <a:endParaRPr kumimoji="1" lang="ja-JP" altLang="en-US" sz="1050" dirty="0"/>
                    </a:p>
                  </a:txBody>
                  <a:tcPr/>
                </a:tc>
                <a:tc>
                  <a:txBody>
                    <a:bodyPr/>
                    <a:lstStyle/>
                    <a:p>
                      <a:r>
                        <a:rPr kumimoji="1" lang="ja-JP" altLang="en-US" sz="1050" dirty="0" smtClean="0"/>
                        <a:t>詳細</a:t>
                      </a:r>
                      <a:endParaRPr kumimoji="1" lang="ja-JP" altLang="en-US" sz="1050" dirty="0"/>
                    </a:p>
                  </a:txBody>
                  <a:tcPr/>
                </a:tc>
              </a:tr>
              <a:tr h="192854">
                <a:tc>
                  <a:txBody>
                    <a:bodyPr/>
                    <a:lstStyle/>
                    <a:p>
                      <a:r>
                        <a:rPr kumimoji="1" lang="ja-JP" altLang="en-US" sz="900" dirty="0" smtClean="0"/>
                        <a:t>発進信号受信</a:t>
                      </a:r>
                      <a:endParaRPr kumimoji="1" lang="ja-JP" altLang="en-US" sz="900" dirty="0"/>
                    </a:p>
                  </a:txBody>
                  <a:tcPr/>
                </a:tc>
                <a:tc>
                  <a:txBody>
                    <a:bodyPr/>
                    <a:lstStyle/>
                    <a:p>
                      <a:r>
                        <a:rPr kumimoji="1" lang="en-US" altLang="ja-JP" sz="900" dirty="0" smtClean="0"/>
                        <a:t>Bluetooth</a:t>
                      </a:r>
                      <a:r>
                        <a:rPr kumimoji="1" lang="ja-JP" altLang="en-US" sz="900" dirty="0" smtClean="0"/>
                        <a:t>信号受信機能から，発進信号の受信を</a:t>
                      </a:r>
                      <a:r>
                        <a:rPr kumimoji="1" lang="ja-JP" altLang="en-US" sz="900" dirty="0" smtClean="0"/>
                        <a:t>検出．</a:t>
                      </a:r>
                      <a:endParaRPr kumimoji="1" lang="ja-JP" altLang="en-US" sz="900" dirty="0"/>
                    </a:p>
                  </a:txBody>
                  <a:tcPr/>
                </a:tc>
              </a:tr>
              <a:tr h="180278">
                <a:tc>
                  <a:txBody>
                    <a:bodyPr/>
                    <a:lstStyle/>
                    <a:p>
                      <a:r>
                        <a:rPr kumimoji="1" lang="ja-JP" altLang="en-US" sz="900" dirty="0" smtClean="0"/>
                        <a:t>移動距離</a:t>
                      </a:r>
                      <a:endParaRPr kumimoji="1" lang="ja-JP" altLang="en-US" sz="900" dirty="0"/>
                    </a:p>
                  </a:txBody>
                  <a:tcPr/>
                </a:tc>
                <a:tc>
                  <a:txBody>
                    <a:bodyPr/>
                    <a:lstStyle/>
                    <a:p>
                      <a:r>
                        <a:rPr kumimoji="1" lang="ja-JP" altLang="en-US" sz="900" dirty="0" smtClean="0"/>
                        <a:t>自己位置推定機能から，指定した距離の移動を</a:t>
                      </a:r>
                      <a:r>
                        <a:rPr kumimoji="1" lang="ja-JP" altLang="en-US" sz="900" dirty="0" smtClean="0"/>
                        <a:t>検出．</a:t>
                      </a:r>
                      <a:endParaRPr kumimoji="1" lang="ja-JP" altLang="en-US" sz="900" dirty="0"/>
                    </a:p>
                  </a:txBody>
                  <a:tcPr/>
                </a:tc>
              </a:tr>
              <a:tr h="167702">
                <a:tc>
                  <a:txBody>
                    <a:bodyPr/>
                    <a:lstStyle/>
                    <a:p>
                      <a:r>
                        <a:rPr kumimoji="1" lang="ja-JP" altLang="en-US" sz="900" dirty="0" smtClean="0"/>
                        <a:t>衝撃検出</a:t>
                      </a:r>
                      <a:endParaRPr kumimoji="1" lang="ja-JP" altLang="en-US" sz="900" dirty="0"/>
                    </a:p>
                  </a:txBody>
                  <a:tcPr/>
                </a:tc>
                <a:tc>
                  <a:txBody>
                    <a:bodyPr/>
                    <a:lstStyle/>
                    <a:p>
                      <a:r>
                        <a:rPr kumimoji="1" lang="ja-JP" altLang="en-US" sz="900" dirty="0" smtClean="0"/>
                        <a:t>ジャイロセンサから，段差にぶつかったことを</a:t>
                      </a:r>
                      <a:r>
                        <a:rPr kumimoji="1" lang="ja-JP" altLang="en-US" sz="900" dirty="0" smtClean="0"/>
                        <a:t>検出．</a:t>
                      </a:r>
                      <a:endParaRPr kumimoji="1" lang="ja-JP" altLang="en-US" sz="900" dirty="0"/>
                    </a:p>
                  </a:txBody>
                  <a:tcPr/>
                </a:tc>
              </a:tr>
              <a:tr h="370840">
                <a:tc>
                  <a:txBody>
                    <a:bodyPr/>
                    <a:lstStyle/>
                    <a:p>
                      <a:r>
                        <a:rPr kumimoji="1" lang="ja-JP" altLang="en-US" sz="900" dirty="0" smtClean="0"/>
                        <a:t>障害物検出</a:t>
                      </a:r>
                      <a:endParaRPr kumimoji="1" lang="ja-JP" altLang="en-US" sz="900" dirty="0"/>
                    </a:p>
                  </a:txBody>
                  <a:tcPr/>
                </a:tc>
                <a:tc>
                  <a:txBody>
                    <a:bodyPr/>
                    <a:lstStyle/>
                    <a:p>
                      <a:r>
                        <a:rPr kumimoji="1" lang="ja-JP" altLang="en-US" sz="900" dirty="0" smtClean="0"/>
                        <a:t>超音波センサから，指定した距離内に障害物が存在することを</a:t>
                      </a:r>
                      <a:r>
                        <a:rPr kumimoji="1" lang="ja-JP" altLang="en-US" sz="900" dirty="0" smtClean="0"/>
                        <a:t>検出．</a:t>
                      </a:r>
                      <a:endParaRPr kumimoji="1" lang="ja-JP" altLang="en-US" sz="900" dirty="0"/>
                    </a:p>
                  </a:txBody>
                  <a:tcPr/>
                </a:tc>
              </a:tr>
              <a:tr h="370840">
                <a:tc>
                  <a:txBody>
                    <a:bodyPr/>
                    <a:lstStyle/>
                    <a:p>
                      <a:r>
                        <a:rPr kumimoji="1" lang="ja-JP" altLang="en-US" sz="900" dirty="0" smtClean="0"/>
                        <a:t>マーカー検出</a:t>
                      </a:r>
                      <a:endParaRPr kumimoji="1" lang="ja-JP" altLang="en-US" sz="900" dirty="0"/>
                    </a:p>
                  </a:txBody>
                  <a:tcPr/>
                </a:tc>
                <a:tc>
                  <a:txBody>
                    <a:bodyPr/>
                    <a:lstStyle/>
                    <a:p>
                      <a:r>
                        <a:rPr kumimoji="1" lang="ja-JP" altLang="en-US" sz="900" dirty="0" smtClean="0"/>
                        <a:t>マーカー特有の輝度値の変化を検出．詳細は</a:t>
                      </a:r>
                      <a:r>
                        <a:rPr kumimoji="1" lang="en-US" altLang="ja-JP" sz="900" dirty="0" smtClean="0"/>
                        <a:t>p.5</a:t>
                      </a:r>
                      <a:r>
                        <a:rPr kumimoji="1" lang="ja-JP" altLang="en-US" sz="900" dirty="0" smtClean="0"/>
                        <a:t>要素技術参照．</a:t>
                      </a:r>
                      <a:endParaRPr kumimoji="1" lang="ja-JP" altLang="en-US" sz="900" dirty="0"/>
                    </a:p>
                  </a:txBody>
                  <a:tcPr/>
                </a:tc>
              </a:tr>
              <a:tr h="370840">
                <a:tc>
                  <a:txBody>
                    <a:bodyPr/>
                    <a:lstStyle/>
                    <a:p>
                      <a:r>
                        <a:rPr kumimoji="1" lang="ja-JP" altLang="en-US" sz="900" dirty="0" smtClean="0"/>
                        <a:t>旋回角度</a:t>
                      </a:r>
                      <a:endParaRPr kumimoji="1" lang="ja-JP" altLang="en-US" sz="900" dirty="0"/>
                    </a:p>
                  </a:txBody>
                  <a:tcPr/>
                </a:tc>
                <a:tc>
                  <a:txBody>
                    <a:bodyPr/>
                    <a:lstStyle/>
                    <a:p>
                      <a:r>
                        <a:rPr kumimoji="1" lang="ja-JP" altLang="en-US" sz="900" dirty="0" smtClean="0"/>
                        <a:t>自己位置推定機能から，指定した角度だけの旋回を</a:t>
                      </a:r>
                      <a:r>
                        <a:rPr kumimoji="1" lang="ja-JP" altLang="en-US" sz="900" dirty="0" smtClean="0"/>
                        <a:t>検出．</a:t>
                      </a:r>
                      <a:endParaRPr kumimoji="1" lang="ja-JP" altLang="en-US" sz="900" dirty="0"/>
                    </a:p>
                  </a:txBody>
                  <a:tcPr/>
                </a:tc>
              </a:tr>
            </a:tbl>
          </a:graphicData>
        </a:graphic>
      </p:graphicFrame>
      <p:pic>
        <p:nvPicPr>
          <p:cNvPr id="205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46117" y="4982716"/>
            <a:ext cx="3349202" cy="1432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 name="テキスト ボックス 185"/>
          <p:cNvSpPr txBox="1"/>
          <p:nvPr/>
        </p:nvSpPr>
        <p:spPr>
          <a:xfrm>
            <a:off x="8165322" y="1195200"/>
            <a:ext cx="5425999"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680400" y="4584576"/>
            <a:ext cx="9166505"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1" y="1195200"/>
            <a:ext cx="7484921"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33" name="テキスト ボックス 132"/>
          <p:cNvSpPr txBox="1"/>
          <p:nvPr/>
        </p:nvSpPr>
        <p:spPr>
          <a:xfrm>
            <a:off x="9846905" y="4584576"/>
            <a:ext cx="3744416" cy="40011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図（キャリブレーション関連）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4416" y="5858412"/>
            <a:ext cx="5974872" cy="3552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5" name="直線コネクタ 34"/>
          <p:cNvCxnSpPr/>
          <p:nvPr/>
        </p:nvCxnSpPr>
        <p:spPr>
          <a:xfrm>
            <a:off x="7082041" y="1166027"/>
            <a:ext cx="0" cy="4354653"/>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10726848" y="6744817"/>
            <a:ext cx="1296144" cy="107939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cxnSp>
        <p:nvCxnSpPr>
          <p:cNvPr id="48" name="直線コネクタ 47"/>
          <p:cNvCxnSpPr/>
          <p:nvPr/>
        </p:nvCxnSpPr>
        <p:spPr>
          <a:xfrm flipH="1">
            <a:off x="3634097" y="5520680"/>
            <a:ext cx="5436" cy="408052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3"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1517463319"/>
              </p:ext>
            </p:extLst>
          </p:nvPr>
        </p:nvGraphicFramePr>
        <p:xfrm>
          <a:off x="743447" y="2928392"/>
          <a:ext cx="6181745" cy="1035296"/>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制約よりバランサーは</a:t>
                      </a:r>
                      <a:r>
                        <a:rPr kumimoji="1" lang="en-US" altLang="ja-JP" sz="900" dirty="0" smtClean="0"/>
                        <a:t>4ms</a:t>
                      </a:r>
                      <a:r>
                        <a:rPr kumimoji="1" lang="ja-JP" altLang="en-US" sz="900" dirty="0" smtClean="0"/>
                        <a:t>周期で実行される必要がある．加えて設計方針①と②より，それに関連するモータ駆動処理は同じタスクで処理すべきであると考えた．</a:t>
                      </a:r>
                      <a:endParaRPr kumimoji="1" lang="en-US" altLang="ja-JP" sz="900" dirty="0" smtClean="0"/>
                    </a:p>
                  </a:txBody>
                  <a:tcPr anchor="ctr"/>
                </a:tc>
              </a:tr>
              <a:tr h="280916">
                <a:tc>
                  <a:txBody>
                    <a:bodyPr/>
                    <a:lstStyle/>
                    <a:p>
                      <a:pPr algn="ctr"/>
                      <a:r>
                        <a:rPr kumimoji="1" lang="ja-JP" altLang="en-US" sz="1050" dirty="0" smtClean="0"/>
                        <a:t>区間切替監視タスク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区間切替は</a:t>
                      </a:r>
                      <a:r>
                        <a:rPr kumimoji="1" lang="en-US" altLang="ja-JP" sz="900" dirty="0" smtClean="0"/>
                        <a:t>1cm</a:t>
                      </a:r>
                      <a:r>
                        <a:rPr kumimoji="1" lang="ja-JP" altLang="en-US" sz="900" dirty="0" smtClean="0"/>
                        <a:t>以内の精度で行えば十分であると考えた．</a:t>
                      </a:r>
                      <a:endParaRPr kumimoji="1" lang="ja-JP" altLang="en-US" sz="900" dirty="0"/>
                    </a:p>
                  </a:txBody>
                  <a:tcPr anchor="ctr"/>
                </a:tc>
              </a:tr>
            </a:tbl>
          </a:graphicData>
        </a:graphic>
      </p:graphicFrame>
      <p:sp>
        <p:nvSpPr>
          <p:cNvPr id="28" name="テキスト ボックス 27"/>
          <p:cNvSpPr txBox="1"/>
          <p:nvPr/>
        </p:nvSpPr>
        <p:spPr>
          <a:xfrm>
            <a:off x="671439" y="1594800"/>
            <a:ext cx="4509482"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a:t>
            </a:r>
            <a:r>
              <a:rPr lang="en-US" altLang="ja-JP" sz="1200" dirty="0" smtClean="0">
                <a:latin typeface="メイリオ" pitchFamily="50" charset="-128"/>
                <a:ea typeface="メイリオ" pitchFamily="50" charset="-128"/>
                <a:cs typeface="メイリオ" pitchFamily="50" charset="-128"/>
              </a:rPr>
              <a:t>RTOS</a:t>
            </a:r>
            <a:r>
              <a:rPr lang="ja-JP" altLang="en-US" sz="1200" dirty="0" smtClean="0">
                <a:latin typeface="メイリオ" pitchFamily="50" charset="-128"/>
                <a:ea typeface="メイリオ" pitchFamily="50" charset="-128"/>
                <a:cs typeface="メイリオ" pitchFamily="50" charset="-128"/>
              </a:rPr>
              <a:t>オーバヘッドを考慮し，タスクの数は最小限に抑える．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a:t>
            </a:r>
            <a:r>
              <a:rPr lang="ja-JP" altLang="en-US" sz="1200" dirty="0" smtClean="0">
                <a:latin typeface="メイリオ" pitchFamily="50" charset="-128"/>
                <a:ea typeface="メイリオ" pitchFamily="50" charset="-128"/>
                <a:cs typeface="メイリオ" pitchFamily="50" charset="-128"/>
              </a:rPr>
              <a:t>最優先にすべき</a:t>
            </a:r>
            <a:r>
              <a:rPr lang="ja-JP" altLang="en-US" sz="1200" dirty="0">
                <a:latin typeface="メイリオ" pitchFamily="50" charset="-128"/>
                <a:ea typeface="メイリオ" pitchFamily="50" charset="-128"/>
                <a:cs typeface="メイリオ" pitchFamily="50" charset="-128"/>
              </a:rPr>
              <a:t>モータ</a:t>
            </a:r>
            <a:r>
              <a:rPr lang="ja-JP" altLang="en-US" sz="1200" dirty="0" smtClean="0">
                <a:latin typeface="メイリオ" pitchFamily="50" charset="-128"/>
                <a:ea typeface="メイリオ" pitchFamily="50" charset="-128"/>
                <a:cs typeface="メイリオ" pitchFamily="50" charset="-128"/>
              </a:rPr>
              <a:t>駆動処理の動作周期が保障される</a:t>
            </a:r>
            <a:r>
              <a:rPr kumimoji="1" lang="ja-JP" altLang="en-US" sz="1200" dirty="0" smtClean="0">
                <a:latin typeface="メイリオ" pitchFamily="50" charset="-128"/>
                <a:ea typeface="メイリオ" pitchFamily="50" charset="-128"/>
                <a:cs typeface="メイリオ" pitchFamily="50" charset="-128"/>
              </a:rPr>
              <a:t>．</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③区間切替の検知に必要十分な周期を割り当てる．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2039591" y="4153352"/>
            <a:ext cx="4165364" cy="504056"/>
          </a:xfrm>
          <a:prstGeom prst="wedgeRoundRectCallout">
            <a:avLst>
              <a:gd name="adj1" fmla="val 1615"/>
              <a:gd name="adj2" fmla="val -96887"/>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800" dirty="0" smtClean="0">
                <a:solidFill>
                  <a:schemeClr val="tx1"/>
                </a:solidFill>
              </a:rPr>
              <a:t>最高速度</a:t>
            </a:r>
            <a:r>
              <a:rPr kumimoji="1" lang="en-US" altLang="ja-JP" sz="800" dirty="0" smtClean="0">
                <a:solidFill>
                  <a:schemeClr val="tx1"/>
                </a:solidFill>
              </a:rPr>
              <a:t>(</a:t>
            </a:r>
            <a:r>
              <a:rPr lang="en-US" altLang="ja-JP" sz="800" dirty="0" smtClean="0">
                <a:solidFill>
                  <a:schemeClr val="tx1"/>
                </a:solidFill>
              </a:rPr>
              <a:t>60cm</a:t>
            </a:r>
            <a:r>
              <a:rPr kumimoji="1" lang="en-US" altLang="ja-JP" sz="800" dirty="0" smtClean="0">
                <a:solidFill>
                  <a:schemeClr val="tx1"/>
                </a:solidFill>
              </a:rPr>
              <a:t>/s)</a:t>
            </a:r>
            <a:r>
              <a:rPr kumimoji="1" lang="ja-JP" altLang="en-US" sz="800" dirty="0" smtClean="0">
                <a:solidFill>
                  <a:schemeClr val="tx1"/>
                </a:solidFill>
              </a:rPr>
              <a:t>で走行中</a:t>
            </a:r>
            <a:r>
              <a:rPr lang="ja-JP" altLang="en-US" sz="800" dirty="0" smtClean="0">
                <a:solidFill>
                  <a:schemeClr val="tx1"/>
                </a:solidFill>
              </a:rPr>
              <a:t>に</a:t>
            </a:r>
            <a:r>
              <a:rPr lang="ja-JP" altLang="en-US" sz="800" dirty="0">
                <a:solidFill>
                  <a:schemeClr val="tx1"/>
                </a:solidFill>
              </a:rPr>
              <a:t>走行</a:t>
            </a:r>
            <a:r>
              <a:rPr lang="ja-JP" altLang="en-US" sz="800" dirty="0" smtClean="0">
                <a:solidFill>
                  <a:schemeClr val="tx1"/>
                </a:solidFill>
              </a:rPr>
              <a:t>距離をトリガーとし</a:t>
            </a:r>
            <a:r>
              <a:rPr lang="ja-JP" altLang="en-US" sz="800" dirty="0">
                <a:solidFill>
                  <a:schemeClr val="tx1"/>
                </a:solidFill>
              </a:rPr>
              <a:t>て</a:t>
            </a:r>
            <a:r>
              <a:rPr lang="ja-JP" altLang="en-US" sz="800" dirty="0" smtClean="0">
                <a:solidFill>
                  <a:schemeClr val="tx1"/>
                </a:solidFill>
              </a:rPr>
              <a:t>区間</a:t>
            </a:r>
            <a:r>
              <a:rPr lang="ja-JP" altLang="en-US" sz="800" dirty="0">
                <a:solidFill>
                  <a:schemeClr val="tx1"/>
                </a:solidFill>
              </a:rPr>
              <a:t>を</a:t>
            </a:r>
            <a:r>
              <a:rPr lang="ja-JP" altLang="en-US" sz="800" dirty="0" smtClean="0">
                <a:solidFill>
                  <a:schemeClr val="tx1"/>
                </a:solidFill>
              </a:rPr>
              <a:t>切り替える</a:t>
            </a:r>
            <a:r>
              <a:rPr kumimoji="1" lang="ja-JP" altLang="en-US" sz="800" dirty="0" smtClean="0">
                <a:solidFill>
                  <a:schemeClr val="tx1"/>
                </a:solidFill>
              </a:rPr>
              <a:t>場合，最大で</a:t>
            </a:r>
            <a:r>
              <a:rPr kumimoji="1" lang="en-US" altLang="ja-JP" sz="800" dirty="0" smtClean="0">
                <a:solidFill>
                  <a:schemeClr val="tx1"/>
                </a:solidFill>
              </a:rPr>
              <a:t>0.6cm</a:t>
            </a:r>
            <a:r>
              <a:rPr kumimoji="1" lang="ja-JP" altLang="en-US" sz="800" dirty="0" smtClean="0">
                <a:solidFill>
                  <a:schemeClr val="tx1"/>
                </a:solidFill>
              </a:rPr>
              <a:t>移動する間での区間切替が可能なので，</a:t>
            </a:r>
            <a:r>
              <a:rPr kumimoji="1" lang="en-US" altLang="ja-JP" sz="800" dirty="0" smtClean="0">
                <a:solidFill>
                  <a:schemeClr val="tx1"/>
                </a:solidFill>
              </a:rPr>
              <a:t>10ms</a:t>
            </a:r>
            <a:r>
              <a:rPr kumimoji="1" lang="ja-JP" altLang="en-US" sz="800" dirty="0" smtClean="0">
                <a:solidFill>
                  <a:schemeClr val="tx1"/>
                </a:solidFill>
              </a:rPr>
              <a:t>の周期は妥当であると判断した．</a:t>
            </a:r>
            <a:r>
              <a:rPr kumimoji="1" lang="en-US" altLang="ja-JP" sz="800" dirty="0" smtClean="0">
                <a:solidFill>
                  <a:schemeClr val="tx1"/>
                </a:solidFill>
              </a:rPr>
              <a:t/>
            </a:r>
            <a:br>
              <a:rPr kumimoji="1" lang="en-US" altLang="ja-JP" sz="800" dirty="0" smtClean="0">
                <a:solidFill>
                  <a:schemeClr val="tx1"/>
                </a:solidFill>
              </a:rPr>
            </a:br>
            <a:r>
              <a:rPr kumimoji="1" lang="ja-JP" altLang="en-US" sz="800" dirty="0" smtClean="0">
                <a:solidFill>
                  <a:schemeClr val="tx1"/>
                </a:solidFill>
              </a:rPr>
              <a:t>また，他のセンサをトリガーに区間</a:t>
            </a:r>
            <a:r>
              <a:rPr lang="ja-JP" altLang="en-US" sz="800" dirty="0" smtClean="0">
                <a:solidFill>
                  <a:schemeClr val="tx1"/>
                </a:solidFill>
              </a:rPr>
              <a:t>切替を行う場合も十分</a:t>
            </a:r>
            <a:r>
              <a:rPr lang="ja-JP" altLang="en-US" sz="800" dirty="0" smtClean="0"/>
              <a:t>な応答が得られた．</a:t>
            </a:r>
            <a:endParaRPr kumimoji="1" lang="en-US" altLang="ja-JP" sz="800" dirty="0" smtClean="0"/>
          </a:p>
        </p:txBody>
      </p:sp>
      <p:sp>
        <p:nvSpPr>
          <p:cNvPr id="31" name="テキスト ボックス 30"/>
          <p:cNvSpPr txBox="1"/>
          <p:nvPr/>
        </p:nvSpPr>
        <p:spPr>
          <a:xfrm>
            <a:off x="774908" y="3922520"/>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80400" y="4764100"/>
            <a:ext cx="6401641"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038" y="2168339"/>
            <a:ext cx="6448177" cy="2776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テキスト ボックス 19"/>
          <p:cNvSpPr txBox="1"/>
          <p:nvPr/>
        </p:nvSpPr>
        <p:spPr>
          <a:xfrm>
            <a:off x="7071254" y="1594802"/>
            <a:ext cx="6498907" cy="4154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走行中の振る舞い．区間切替時に設定されるパラメータを用いて旋回量を</a:t>
            </a:r>
            <a:r>
              <a:rPr lang="ja-JP" altLang="en-US" sz="1050" dirty="0">
                <a:latin typeface="メイリオ" pitchFamily="50" charset="-128"/>
                <a:ea typeface="メイリオ" pitchFamily="50" charset="-128"/>
                <a:cs typeface="メイリオ" pitchFamily="50" charset="-128"/>
              </a:rPr>
              <a:t>算出</a:t>
            </a:r>
            <a:r>
              <a:rPr lang="ja-JP" altLang="en-US" sz="1050" dirty="0" smtClean="0">
                <a:latin typeface="メイリオ" pitchFamily="50" charset="-128"/>
                <a:ea typeface="メイリオ" pitchFamily="50" charset="-128"/>
                <a:cs typeface="メイリオ" pitchFamily="50" charset="-128"/>
              </a:rPr>
              <a:t>し，モータを駆動する．</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どの区間でも同様</a:t>
            </a:r>
            <a:r>
              <a:rPr lang="ja-JP" altLang="en-US" sz="1050" dirty="0">
                <a:latin typeface="メイリオ" pitchFamily="50" charset="-128"/>
                <a:ea typeface="メイリオ" pitchFamily="50" charset="-128"/>
                <a:cs typeface="メイリオ" pitchFamily="50" charset="-128"/>
              </a:rPr>
              <a:t>に</a:t>
            </a:r>
            <a:r>
              <a:rPr lang="ja-JP" altLang="en-US" sz="1050" dirty="0" smtClean="0">
                <a:latin typeface="メイリオ" pitchFamily="50" charset="-128"/>
                <a:ea typeface="メイリオ" pitchFamily="50" charset="-128"/>
                <a:cs typeface="メイリオ" pitchFamily="50" charset="-128"/>
              </a:rPr>
              <a:t>振る舞い，走行することが可能．</a:t>
            </a:r>
            <a:endParaRPr lang="en-US" altLang="ja-JP" sz="1000" dirty="0" smtClean="0">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7082041" y="1195200"/>
            <a:ext cx="650219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80399" y="1195200"/>
            <a:ext cx="6401641"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8" name="正方形/長方形 57"/>
          <p:cNvSpPr/>
          <p:nvPr/>
        </p:nvSpPr>
        <p:spPr>
          <a:xfrm>
            <a:off x="12034167" y="7824208"/>
            <a:ext cx="1454696" cy="1078301"/>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en-US" altLang="ja-JP" sz="1050" dirty="0" smtClean="0">
              <a:solidFill>
                <a:schemeClr val="tx1"/>
              </a:solidFill>
            </a:endParaRPr>
          </a:p>
          <a:p>
            <a:pPr algn="r"/>
            <a:endParaRPr lang="en-US" altLang="ja-JP" sz="1050" dirty="0">
              <a:solidFill>
                <a:schemeClr val="tx1"/>
              </a:solidFill>
            </a:endParaRPr>
          </a:p>
          <a:p>
            <a:pPr algn="r"/>
            <a:endParaRPr lang="en-US" altLang="ja-JP" sz="1050" dirty="0" smtClean="0">
              <a:solidFill>
                <a:schemeClr val="tx1"/>
              </a:solidFill>
            </a:endParaRPr>
          </a:p>
          <a:p>
            <a:pPr algn="r"/>
            <a:endParaRPr lang="en-US" altLang="ja-JP" sz="1050" dirty="0">
              <a:solidFill>
                <a:schemeClr val="tx1"/>
              </a:solidFill>
            </a:endParaRPr>
          </a:p>
          <a:p>
            <a:pPr algn="r"/>
            <a:endParaRPr lang="en-US" altLang="ja-JP" sz="1050" dirty="0" smtClean="0">
              <a:solidFill>
                <a:schemeClr val="tx1"/>
              </a:solidFill>
            </a:endParaRPr>
          </a:p>
          <a:p>
            <a:pPr algn="r"/>
            <a:r>
              <a:rPr lang="ja-JP" altLang="en-US" sz="1050" dirty="0" smtClean="0">
                <a:solidFill>
                  <a:schemeClr val="tx1"/>
                </a:solidFill>
              </a:rPr>
              <a:t>区間切替監視</a:t>
            </a:r>
            <a:r>
              <a:rPr lang="en-US" altLang="ja-JP" sz="1050" dirty="0" smtClean="0">
                <a:solidFill>
                  <a:schemeClr val="tx1"/>
                </a:solidFill>
              </a:rPr>
              <a:t>TASK</a:t>
            </a:r>
            <a:endParaRPr lang="ja-JP" altLang="en-US" sz="1200" dirty="0">
              <a:solidFill>
                <a:schemeClr val="tx1"/>
              </a:solidFill>
            </a:endParaRPr>
          </a:p>
        </p:txBody>
      </p:sp>
      <p:sp>
        <p:nvSpPr>
          <p:cNvPr id="77" name="角丸四角形吹き出し 76"/>
          <p:cNvSpPr/>
          <p:nvPr/>
        </p:nvSpPr>
        <p:spPr>
          <a:xfrm>
            <a:off x="12048703" y="2911305"/>
            <a:ext cx="1152127" cy="432048"/>
          </a:xfrm>
          <a:prstGeom prst="wedgeRoundRectCallout">
            <a:avLst>
              <a:gd name="adj1" fmla="val -188586"/>
              <a:gd name="adj2" fmla="val 5476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目標輝度値に対して</a:t>
            </a:r>
            <a:r>
              <a:rPr lang="en-US" altLang="ja-JP" sz="800" dirty="0" smtClean="0">
                <a:latin typeface="メイリオ" pitchFamily="50" charset="-128"/>
                <a:ea typeface="メイリオ" pitchFamily="50" charset="-128"/>
                <a:cs typeface="メイリオ" pitchFamily="50" charset="-128"/>
              </a:rPr>
              <a:t/>
            </a:r>
            <a:br>
              <a:rPr lang="en-US" altLang="ja-JP" sz="800" dirty="0" smtClean="0">
                <a:latin typeface="メイリオ" pitchFamily="50" charset="-128"/>
                <a:ea typeface="メイリオ" pitchFamily="50" charset="-128"/>
                <a:cs typeface="メイリオ" pitchFamily="50" charset="-128"/>
              </a:rPr>
            </a:br>
            <a:r>
              <a:rPr lang="en-US" altLang="ja-JP" sz="800" dirty="0" smtClean="0">
                <a:latin typeface="メイリオ" pitchFamily="50" charset="-128"/>
                <a:ea typeface="メイリオ" pitchFamily="50" charset="-128"/>
                <a:cs typeface="メイリオ" pitchFamily="50" charset="-128"/>
              </a:rPr>
              <a:t>PID</a:t>
            </a:r>
            <a:r>
              <a:rPr lang="ja-JP" altLang="en-US" sz="800" dirty="0" smtClean="0">
                <a:latin typeface="メイリオ" pitchFamily="50" charset="-128"/>
                <a:ea typeface="メイリオ" pitchFamily="50" charset="-128"/>
                <a:cs typeface="メイリオ" pitchFamily="50" charset="-128"/>
              </a:rPr>
              <a:t>制御を行う</a:t>
            </a:r>
            <a:endParaRPr lang="ja-JP" altLang="en-US" sz="800" dirty="0">
              <a:latin typeface="メイリオ" pitchFamily="50" charset="-128"/>
              <a:ea typeface="メイリオ" pitchFamily="50" charset="-128"/>
              <a:cs typeface="メイリオ" pitchFamily="50" charset="-128"/>
            </a:endParaRPr>
          </a:p>
        </p:txBody>
      </p:sp>
      <p:cxnSp>
        <p:nvCxnSpPr>
          <p:cNvPr id="42" name="直線コネクタ 41"/>
          <p:cNvCxnSpPr/>
          <p:nvPr/>
        </p:nvCxnSpPr>
        <p:spPr>
          <a:xfrm>
            <a:off x="7368183" y="5337104"/>
            <a:ext cx="8982" cy="42640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79" name="角丸四角形吹き出し 78"/>
          <p:cNvSpPr/>
          <p:nvPr/>
        </p:nvSpPr>
        <p:spPr>
          <a:xfrm>
            <a:off x="11603260" y="7102576"/>
            <a:ext cx="1885603" cy="543952"/>
          </a:xfrm>
          <a:prstGeom prst="wedgeRoundRectCallout">
            <a:avLst>
              <a:gd name="adj1" fmla="val -9678"/>
              <a:gd name="adj2" fmla="val 131429"/>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目標駆動パラメータシーケンスでは，駆動部の目標値を保持するクラスへの目標値の設定を行う．</a:t>
            </a:r>
            <a:endParaRPr lang="ja-JP" altLang="en-US" sz="800" dirty="0">
              <a:latin typeface="メイリオ" pitchFamily="50" charset="-128"/>
              <a:ea typeface="メイリオ" pitchFamily="50" charset="-128"/>
              <a:cs typeface="メイリオ" pitchFamily="50" charset="-128"/>
            </a:endParaRPr>
          </a:p>
        </p:txBody>
      </p:sp>
      <p:sp>
        <p:nvSpPr>
          <p:cNvPr id="33" name="角丸四角形吹き出し 32"/>
          <p:cNvSpPr/>
          <p:nvPr/>
        </p:nvSpPr>
        <p:spPr>
          <a:xfrm>
            <a:off x="7594658" y="8391532"/>
            <a:ext cx="1768740" cy="660376"/>
          </a:xfrm>
          <a:prstGeom prst="wedgeRoundRectCallout">
            <a:avLst>
              <a:gd name="adj1" fmla="val 46926"/>
              <a:gd name="adj2" fmla="val -78806"/>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すべての目標値が設定し終わる前に，駆動シーケンスが行われると誤動作の可能性があるので排他制御を行う</a:t>
            </a:r>
            <a:endParaRPr lang="ja-JP" altLang="en-US" sz="800" dirty="0">
              <a:latin typeface="メイリオ" pitchFamily="50" charset="-128"/>
              <a:ea typeface="メイリオ" pitchFamily="50" charset="-128"/>
              <a:cs typeface="メイリオ" pitchFamily="50" charset="-128"/>
            </a:endParaRPr>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7540" y="6390546"/>
            <a:ext cx="3575788" cy="251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正方形/長方形 45"/>
          <p:cNvSpPr/>
          <p:nvPr/>
        </p:nvSpPr>
        <p:spPr>
          <a:xfrm>
            <a:off x="3653379" y="5718368"/>
            <a:ext cx="3723786"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54" name="テキスト ボックス 53"/>
          <p:cNvSpPr txBox="1"/>
          <p:nvPr/>
        </p:nvSpPr>
        <p:spPr>
          <a:xfrm>
            <a:off x="3642554" y="5318768"/>
            <a:ext cx="3725629"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80400" y="5318768"/>
            <a:ext cx="2962154"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pic>
        <p:nvPicPr>
          <p:cNvPr id="103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555" y="6133866"/>
            <a:ext cx="2655845" cy="326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テキスト ボックス 44"/>
          <p:cNvSpPr txBox="1"/>
          <p:nvPr/>
        </p:nvSpPr>
        <p:spPr>
          <a:xfrm>
            <a:off x="686679" y="5718368"/>
            <a:ext cx="2494509" cy="415498"/>
          </a:xfrm>
          <a:prstGeom prst="rect">
            <a:avLst/>
          </a:prstGeom>
          <a:noFill/>
        </p:spPr>
        <p:txBody>
          <a:bodyPr wrap="square" rtlCol="0">
            <a:spAutoFit/>
          </a:bodyPr>
          <a:lstStyle/>
          <a:p>
            <a:r>
              <a:rPr lang="ja-JP" altLang="en-US" sz="1050" dirty="0" smtClean="0"/>
              <a:t>導出した２つのタスクの構造と</a:t>
            </a:r>
            <a:r>
              <a:rPr lang="en-US" altLang="ja-JP" sz="1050" dirty="0" smtClean="0"/>
              <a:t/>
            </a:r>
            <a:br>
              <a:rPr lang="en-US" altLang="ja-JP" sz="1050" dirty="0" smtClean="0"/>
            </a:br>
            <a:r>
              <a:rPr lang="ja-JP" altLang="en-US" sz="1050" dirty="0" smtClean="0"/>
              <a:t>呼び出し関係を示した</a:t>
            </a:r>
            <a:r>
              <a:rPr lang="en-US" altLang="ja-JP" sz="1050" dirty="0" smtClean="0"/>
              <a:t>.</a:t>
            </a:r>
            <a:endParaRPr kumimoji="1" lang="ja-JP" altLang="en-US" sz="1050" dirty="0"/>
          </a:p>
        </p:txBody>
      </p:sp>
      <p:sp>
        <p:nvSpPr>
          <p:cNvPr id="18" name="テキスト ボックス 17"/>
          <p:cNvSpPr txBox="1"/>
          <p:nvPr/>
        </p:nvSpPr>
        <p:spPr>
          <a:xfrm>
            <a:off x="7368183" y="5318768"/>
            <a:ext cx="621605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線コネクタ 54"/>
          <p:cNvCxnSpPr/>
          <p:nvPr/>
        </p:nvCxnSpPr>
        <p:spPr>
          <a:xfrm>
            <a:off x="8088263" y="1196444"/>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36039" y="2784376"/>
            <a:ext cx="2826648" cy="823446"/>
          </a:xfrm>
          <a:prstGeom prst="rect">
            <a:avLst/>
          </a:prstGeom>
        </p:spPr>
      </p:pic>
      <p:pic>
        <p:nvPicPr>
          <p:cNvPr id="1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1316" y="3229940"/>
            <a:ext cx="2552991" cy="2453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3447" y="6494939"/>
            <a:ext cx="3509733" cy="969957"/>
          </a:xfrm>
          <a:prstGeom prst="rect">
            <a:avLst/>
          </a:prstGeom>
        </p:spPr>
      </p:pic>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難所走行戦略</a:t>
            </a:r>
            <a:endParaRPr kumimoji="1" lang="ja-JP" altLang="en-US" dirty="0"/>
          </a:p>
        </p:txBody>
      </p:sp>
      <p:sp>
        <p:nvSpPr>
          <p:cNvPr id="3" name="テキスト ボックス 2"/>
          <p:cNvSpPr txBox="1"/>
          <p:nvPr/>
        </p:nvSpPr>
        <p:spPr>
          <a:xfrm>
            <a:off x="4"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走行戦略</a:t>
            </a:r>
            <a:endParaRPr lang="en-US" altLang="ja-JP" sz="2000" dirty="0" smtClean="0">
              <a:latin typeface="メイリオ" pitchFamily="50" charset="-128"/>
              <a:ea typeface="メイリオ" pitchFamily="50" charset="-128"/>
              <a:cs typeface="メイリオ" pitchFamily="50" charset="-128"/>
            </a:endParaRPr>
          </a:p>
        </p:txBody>
      </p:sp>
      <p:sp>
        <p:nvSpPr>
          <p:cNvPr id="20" name="正方形/長方形 19"/>
          <p:cNvSpPr/>
          <p:nvPr/>
        </p:nvSpPr>
        <p:spPr>
          <a:xfrm>
            <a:off x="671439" y="5624626"/>
            <a:ext cx="7413932"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23" name="正方形/長方形 22"/>
          <p:cNvSpPr/>
          <p:nvPr/>
        </p:nvSpPr>
        <p:spPr>
          <a:xfrm>
            <a:off x="8088265" y="5624626"/>
            <a:ext cx="548967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3" name="正方形/長方形 32"/>
          <p:cNvSpPr/>
          <p:nvPr/>
        </p:nvSpPr>
        <p:spPr>
          <a:xfrm>
            <a:off x="8088264" y="1187500"/>
            <a:ext cx="549597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smtClean="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シーソー（シングル）</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1" name="正方形/長方形 50"/>
          <p:cNvSpPr/>
          <p:nvPr/>
        </p:nvSpPr>
        <p:spPr>
          <a:xfrm>
            <a:off x="667701" y="1196441"/>
            <a:ext cx="7423895"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 name="テキスト ボックス 4"/>
          <p:cNvSpPr txBox="1"/>
          <p:nvPr/>
        </p:nvSpPr>
        <p:spPr>
          <a:xfrm>
            <a:off x="618141" y="1607736"/>
            <a:ext cx="7470123" cy="646331"/>
          </a:xfrm>
          <a:prstGeom prst="rect">
            <a:avLst/>
          </a:prstGeom>
          <a:noFill/>
        </p:spPr>
        <p:txBody>
          <a:bodyPr wrap="square" rtlCol="0">
            <a:spAutoFit/>
          </a:bodyPr>
          <a:lstStyle/>
          <a:p>
            <a:r>
              <a:rPr lang="ja-JP" altLang="en-US" sz="1200" dirty="0"/>
              <a:t>　</a:t>
            </a:r>
            <a:r>
              <a:rPr kumimoji="1" lang="ja-JP" altLang="en-US" sz="1200" dirty="0" smtClean="0"/>
              <a:t>階段突破のためには</a:t>
            </a:r>
            <a:r>
              <a:rPr kumimoji="1" lang="ja-JP" altLang="en-US" sz="1200" dirty="0" smtClean="0"/>
              <a:t>厚さ</a:t>
            </a:r>
            <a:r>
              <a:rPr lang="en-US" altLang="ja-JP" sz="1200" dirty="0" smtClean="0"/>
              <a:t>1cm</a:t>
            </a:r>
            <a:r>
              <a:rPr kumimoji="1" lang="ja-JP" altLang="en-US" sz="1200" dirty="0" smtClean="0"/>
              <a:t>の</a:t>
            </a:r>
            <a:r>
              <a:rPr kumimoji="1" lang="ja-JP" altLang="en-US" sz="1200" dirty="0" smtClean="0"/>
              <a:t>段差を</a:t>
            </a:r>
            <a:r>
              <a:rPr kumimoji="1" lang="ja-JP" altLang="en-US" sz="1200" dirty="0" smtClean="0"/>
              <a:t>乗り越え</a:t>
            </a:r>
            <a:r>
              <a:rPr lang="ja-JP" altLang="en-US" sz="1200" dirty="0"/>
              <a:t>，</a:t>
            </a:r>
            <a:r>
              <a:rPr lang="ja-JP" altLang="en-US" sz="1200" dirty="0" smtClean="0"/>
              <a:t>限られた</a:t>
            </a:r>
            <a:r>
              <a:rPr lang="ja-JP" altLang="en-US" sz="1200" dirty="0" smtClean="0"/>
              <a:t>スペースで直角に引</a:t>
            </a:r>
            <a:r>
              <a:rPr lang="ja-JP" altLang="en-US" sz="1200" dirty="0" smtClean="0"/>
              <a:t>か</a:t>
            </a:r>
            <a:r>
              <a:rPr lang="ja-JP" altLang="en-US" sz="1200" dirty="0" smtClean="0"/>
              <a:t>れ</a:t>
            </a:r>
            <a:r>
              <a:rPr lang="ja-JP" altLang="en-US" sz="1200" dirty="0" smtClean="0"/>
              <a:t>た</a:t>
            </a:r>
            <a:r>
              <a:rPr lang="ja-JP" altLang="en-US" sz="1200" dirty="0" smtClean="0"/>
              <a:t>ラインをトレースしなければ</a:t>
            </a:r>
            <a:r>
              <a:rPr lang="ja-JP" altLang="en-US" sz="1200" dirty="0" smtClean="0"/>
              <a:t>ならない</a:t>
            </a:r>
            <a:r>
              <a:rPr lang="ja-JP" altLang="en-US" sz="1200" dirty="0"/>
              <a:t>．</a:t>
            </a:r>
            <a:r>
              <a:rPr lang="ja-JP" altLang="en-US" sz="1200" dirty="0" smtClean="0"/>
              <a:t>そこ</a:t>
            </a:r>
            <a:r>
              <a:rPr lang="ja-JP" altLang="en-US" sz="1200" dirty="0" smtClean="0"/>
              <a:t>に潜む危険とその解決策を</a:t>
            </a:r>
            <a:r>
              <a:rPr lang="ja-JP" altLang="en-US" sz="1200" dirty="0" smtClean="0"/>
              <a:t>考え，それら</a:t>
            </a:r>
            <a:r>
              <a:rPr lang="ja-JP" altLang="en-US" sz="1200" dirty="0" smtClean="0"/>
              <a:t>を踏まえて</a:t>
            </a:r>
            <a:r>
              <a:rPr lang="ja-JP" altLang="en-US" sz="1200" dirty="0" smtClean="0"/>
              <a:t>ステート</a:t>
            </a:r>
            <a:r>
              <a:rPr lang="ja-JP" altLang="en-US" sz="1200" dirty="0" smtClean="0"/>
              <a:t>マシン</a:t>
            </a:r>
            <a:r>
              <a:rPr lang="ja-JP" altLang="en-US" sz="1200" dirty="0" smtClean="0"/>
              <a:t>図</a:t>
            </a:r>
            <a:r>
              <a:rPr lang="ja-JP" altLang="en-US" sz="1200" dirty="0" smtClean="0"/>
              <a:t>を作成</a:t>
            </a:r>
            <a:r>
              <a:rPr lang="ja-JP" altLang="en-US" sz="1200" dirty="0" smtClean="0"/>
              <a:t>した</a:t>
            </a:r>
            <a:r>
              <a:rPr lang="ja-JP" altLang="en-US" sz="1200" dirty="0"/>
              <a:t>．</a:t>
            </a:r>
            <a:r>
              <a:rPr lang="ja-JP" altLang="en-US" sz="1200" dirty="0" smtClean="0"/>
              <a:t>各状態は各区間に対応している．（</a:t>
            </a:r>
            <a:r>
              <a:rPr lang="ja-JP" altLang="en-US" sz="1200" dirty="0" smtClean="0"/>
              <a:t>他の難所についても</a:t>
            </a:r>
            <a:r>
              <a:rPr lang="ja-JP" altLang="en-US" sz="1200" dirty="0" smtClean="0"/>
              <a:t>同様</a:t>
            </a:r>
            <a:r>
              <a:rPr lang="ja-JP" altLang="en-US" sz="1200" dirty="0" smtClean="0"/>
              <a:t>に</a:t>
            </a:r>
            <a:r>
              <a:rPr lang="ja-JP" altLang="en-US" sz="1200" dirty="0" smtClean="0"/>
              <a:t>ステートマシン図</a:t>
            </a:r>
            <a:r>
              <a:rPr lang="ja-JP" altLang="en-US" sz="1200" dirty="0" smtClean="0"/>
              <a:t>を作成）</a:t>
            </a:r>
            <a:endParaRPr kumimoji="1" lang="en-US" altLang="ja-JP" sz="1200" dirty="0" smtClean="0"/>
          </a:p>
        </p:txBody>
      </p:sp>
      <p:sp>
        <p:nvSpPr>
          <p:cNvPr id="10" name="角丸四角形吹き出し 9"/>
          <p:cNvSpPr/>
          <p:nvPr/>
        </p:nvSpPr>
        <p:spPr>
          <a:xfrm>
            <a:off x="743448" y="2299033"/>
            <a:ext cx="3270077" cy="917391"/>
          </a:xfrm>
          <a:prstGeom prst="wedgeRoundRectCallout">
            <a:avLst>
              <a:gd name="adj1" fmla="val -31541"/>
              <a:gd name="adj2" fmla="val 82292"/>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a:latin typeface="+mn-ea"/>
              </a:rPr>
              <a:t>・</a:t>
            </a:r>
            <a:r>
              <a:rPr lang="ja-JP" altLang="en-US" sz="1050" u="sng" dirty="0">
                <a:latin typeface="+mn-ea"/>
              </a:rPr>
              <a:t>段差進入時の速度不足</a:t>
            </a:r>
            <a:endParaRPr lang="en-US" altLang="ja-JP" sz="1050" u="sng" dirty="0">
              <a:latin typeface="+mn-ea"/>
            </a:endParaRPr>
          </a:p>
          <a:p>
            <a:r>
              <a:rPr lang="ja-JP" altLang="en-US" sz="1000" dirty="0">
                <a:latin typeface="+mn-ea"/>
              </a:rPr>
              <a:t>段差を上るために</a:t>
            </a:r>
            <a:r>
              <a:rPr lang="ja-JP" altLang="en-US" sz="1000" dirty="0" smtClean="0">
                <a:latin typeface="+mn-ea"/>
              </a:rPr>
              <a:t>は加速</a:t>
            </a:r>
            <a:r>
              <a:rPr lang="ja-JP" altLang="en-US" sz="1000" dirty="0">
                <a:latin typeface="+mn-ea"/>
              </a:rPr>
              <a:t>し</a:t>
            </a:r>
            <a:r>
              <a:rPr lang="ja-JP" altLang="en-US" sz="1000" dirty="0" smtClean="0">
                <a:latin typeface="+mn-ea"/>
              </a:rPr>
              <a:t>勢いをつける必要</a:t>
            </a:r>
            <a:r>
              <a:rPr lang="ja-JP" altLang="en-US" sz="1000" dirty="0">
                <a:latin typeface="+mn-ea"/>
              </a:rPr>
              <a:t>が</a:t>
            </a:r>
            <a:r>
              <a:rPr lang="ja-JP" altLang="en-US" sz="1000" dirty="0" smtClean="0">
                <a:latin typeface="+mn-ea"/>
              </a:rPr>
              <a:t>ある</a:t>
            </a:r>
            <a:r>
              <a:rPr lang="en-US" altLang="ja-JP" sz="1000" dirty="0" smtClean="0">
                <a:latin typeface="+mn-ea"/>
              </a:rPr>
              <a:t>.</a:t>
            </a:r>
            <a:r>
              <a:rPr lang="ja-JP" altLang="en-US" sz="1000" dirty="0" smtClean="0">
                <a:latin typeface="+mn-ea"/>
              </a:rPr>
              <a:t>そこ</a:t>
            </a:r>
            <a:r>
              <a:rPr lang="ja-JP" altLang="en-US" sz="1000" dirty="0">
                <a:latin typeface="+mn-ea"/>
              </a:rPr>
              <a:t>で倒立</a:t>
            </a:r>
            <a:r>
              <a:rPr lang="ja-JP" altLang="en-US" sz="1000" dirty="0" smtClean="0">
                <a:latin typeface="+mn-ea"/>
              </a:rPr>
              <a:t>制御</a:t>
            </a:r>
            <a:r>
              <a:rPr lang="en-US" altLang="ja-JP" sz="1000" dirty="0" smtClean="0">
                <a:latin typeface="+mn-ea"/>
              </a:rPr>
              <a:t>API</a:t>
            </a:r>
            <a:r>
              <a:rPr lang="ja-JP" altLang="en-US" sz="1000" dirty="0" smtClean="0">
                <a:latin typeface="+mn-ea"/>
              </a:rPr>
              <a:t>で</a:t>
            </a:r>
            <a:r>
              <a:rPr lang="ja-JP" altLang="en-US" sz="1000" dirty="0">
                <a:latin typeface="+mn-ea"/>
              </a:rPr>
              <a:t>用いるジャイロセンサのオフセット値を調節</a:t>
            </a:r>
            <a:r>
              <a:rPr lang="ja-JP" altLang="en-US" sz="1000" dirty="0" smtClean="0">
                <a:latin typeface="+mn-ea"/>
              </a:rPr>
              <a:t>し，走行体</a:t>
            </a:r>
            <a:r>
              <a:rPr lang="ja-JP" altLang="en-US" sz="1000" dirty="0" smtClean="0">
                <a:latin typeface="+mn-ea"/>
              </a:rPr>
              <a:t>を強制的に前傾</a:t>
            </a:r>
            <a:r>
              <a:rPr lang="ja-JP" altLang="en-US" sz="1000" dirty="0">
                <a:latin typeface="+mn-ea"/>
              </a:rPr>
              <a:t>させることで短距離で</a:t>
            </a:r>
            <a:r>
              <a:rPr lang="ja-JP" altLang="en-US" sz="1000" dirty="0" smtClean="0">
                <a:latin typeface="+mn-ea"/>
              </a:rPr>
              <a:t>の急加速</a:t>
            </a:r>
            <a:r>
              <a:rPr lang="ja-JP" altLang="en-US" sz="1000" dirty="0">
                <a:latin typeface="+mn-ea"/>
              </a:rPr>
              <a:t>を</a:t>
            </a:r>
            <a:r>
              <a:rPr lang="ja-JP" altLang="en-US" sz="1000" dirty="0" smtClean="0">
                <a:latin typeface="+mn-ea"/>
              </a:rPr>
              <a:t>実現</a:t>
            </a:r>
            <a:r>
              <a:rPr lang="en-US" altLang="ja-JP" sz="1000" dirty="0" smtClean="0">
                <a:latin typeface="+mn-ea"/>
              </a:rPr>
              <a:t>.</a:t>
            </a:r>
            <a:endParaRPr lang="ja-JP" altLang="en-US" sz="1000" dirty="0">
              <a:latin typeface="+mn-ea"/>
            </a:endParaRPr>
          </a:p>
        </p:txBody>
      </p:sp>
      <p:sp>
        <p:nvSpPr>
          <p:cNvPr id="54" name="角丸四角形吹き出し 53"/>
          <p:cNvSpPr/>
          <p:nvPr/>
        </p:nvSpPr>
        <p:spPr>
          <a:xfrm>
            <a:off x="3191719" y="4656584"/>
            <a:ext cx="1656184" cy="936104"/>
          </a:xfrm>
          <a:prstGeom prst="wedgeRoundRectCallout">
            <a:avLst>
              <a:gd name="adj1" fmla="val -34351"/>
              <a:gd name="adj2" fmla="val -85112"/>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smtClean="0">
                <a:latin typeface="+mn-ea"/>
              </a:rPr>
              <a:t>・</a:t>
            </a:r>
            <a:r>
              <a:rPr lang="ja-JP" altLang="en-US" sz="1050" u="sng" dirty="0" smtClean="0">
                <a:latin typeface="+mn-ea"/>
              </a:rPr>
              <a:t>落下時に走行体が</a:t>
            </a:r>
            <a:r>
              <a:rPr lang="en-US" altLang="ja-JP" sz="1050" u="sng" dirty="0" smtClean="0">
                <a:latin typeface="+mn-ea"/>
              </a:rPr>
              <a:t/>
            </a:r>
            <a:br>
              <a:rPr lang="en-US" altLang="ja-JP" sz="1050" u="sng" dirty="0" smtClean="0">
                <a:latin typeface="+mn-ea"/>
              </a:rPr>
            </a:br>
            <a:r>
              <a:rPr lang="ja-JP" altLang="en-US" sz="1050" u="sng" dirty="0" smtClean="0">
                <a:latin typeface="+mn-ea"/>
              </a:rPr>
              <a:t>ラインから外れている</a:t>
            </a:r>
            <a:endParaRPr lang="en-US" altLang="ja-JP" sz="1050" u="sng" dirty="0" smtClean="0">
              <a:latin typeface="+mn-ea"/>
            </a:endParaRPr>
          </a:p>
          <a:p>
            <a:r>
              <a:rPr lang="ja-JP" altLang="en-US" sz="1000" dirty="0">
                <a:solidFill>
                  <a:srgbClr val="FF0000"/>
                </a:solidFill>
                <a:latin typeface="+mn-ea"/>
              </a:rPr>
              <a:t>ライン</a:t>
            </a:r>
            <a:r>
              <a:rPr lang="ja-JP" altLang="en-US" sz="1000" dirty="0" smtClean="0">
                <a:solidFill>
                  <a:srgbClr val="FF0000"/>
                </a:solidFill>
                <a:latin typeface="+mn-ea"/>
              </a:rPr>
              <a:t>復帰動作</a:t>
            </a:r>
            <a:r>
              <a:rPr lang="ja-JP" altLang="en-US" sz="1000" dirty="0" smtClean="0">
                <a:latin typeface="+mn-ea"/>
              </a:rPr>
              <a:t>（</a:t>
            </a:r>
            <a:r>
              <a:rPr lang="en-US" altLang="ja-JP" sz="1000" dirty="0" smtClean="0">
                <a:latin typeface="+mn-ea"/>
              </a:rPr>
              <a:t>p</a:t>
            </a:r>
            <a:r>
              <a:rPr lang="en-US" altLang="ja-JP" sz="1000" dirty="0" smtClean="0">
                <a:latin typeface="+mn-ea"/>
              </a:rPr>
              <a:t>. 5 </a:t>
            </a:r>
            <a:r>
              <a:rPr lang="ja-JP" altLang="en-US" sz="1000" dirty="0" smtClean="0">
                <a:latin typeface="+mn-ea"/>
              </a:rPr>
              <a:t>要素技術参照）によってラインへの復帰を実現</a:t>
            </a:r>
            <a:r>
              <a:rPr lang="en-US" altLang="ja-JP" sz="1000" dirty="0" smtClean="0">
                <a:latin typeface="+mn-ea"/>
              </a:rPr>
              <a:t>.</a:t>
            </a:r>
            <a:endParaRPr lang="ja-JP" altLang="en-US" sz="1000" dirty="0">
              <a:latin typeface="+mn-ea"/>
            </a:endParaRPr>
          </a:p>
        </p:txBody>
      </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80551" y="7608912"/>
            <a:ext cx="2860577" cy="1958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テキスト ボックス 57"/>
          <p:cNvSpPr txBox="1"/>
          <p:nvPr/>
        </p:nvSpPr>
        <p:spPr>
          <a:xfrm>
            <a:off x="8091596" y="1560242"/>
            <a:ext cx="5541284" cy="646331"/>
          </a:xfrm>
          <a:prstGeom prst="rect">
            <a:avLst/>
          </a:prstGeom>
          <a:noFill/>
        </p:spPr>
        <p:txBody>
          <a:bodyPr wrap="square" rtlCol="0">
            <a:spAutoFit/>
          </a:bodyPr>
          <a:lstStyle/>
          <a:p>
            <a:r>
              <a:rPr lang="ja-JP" altLang="en-US" sz="1200" dirty="0" smtClean="0"/>
              <a:t>　シーソー</a:t>
            </a:r>
            <a:r>
              <a:rPr kumimoji="1" lang="ja-JP" altLang="en-US" sz="1200" dirty="0" smtClean="0"/>
              <a:t>突破のためには段差を</a:t>
            </a:r>
            <a:r>
              <a:rPr kumimoji="1" lang="ja-JP" altLang="en-US" sz="1200" dirty="0" smtClean="0"/>
              <a:t>乗り越え，</a:t>
            </a:r>
            <a:r>
              <a:rPr lang="ja-JP" altLang="en-US" sz="1200" dirty="0" smtClean="0"/>
              <a:t>傾斜</a:t>
            </a:r>
            <a:r>
              <a:rPr lang="ja-JP" altLang="en-US" sz="1200" dirty="0" smtClean="0"/>
              <a:t>を</a:t>
            </a:r>
            <a:r>
              <a:rPr lang="ja-JP" altLang="en-US" sz="1200" dirty="0" smtClean="0"/>
              <a:t>上り，シーソー</a:t>
            </a:r>
            <a:r>
              <a:rPr lang="ja-JP" altLang="en-US" sz="1200" dirty="0" smtClean="0"/>
              <a:t>の動きに対応出来なければならない。しかし、階段での戦略を使いまわすことで対応が可能である</a:t>
            </a:r>
            <a:r>
              <a:rPr lang="en-US" altLang="ja-JP" sz="1200" dirty="0" smtClean="0"/>
              <a:t>.</a:t>
            </a:r>
            <a:endParaRPr kumimoji="1" lang="en-US" altLang="ja-JP" sz="1200" dirty="0" smtClean="0"/>
          </a:p>
        </p:txBody>
      </p:sp>
      <p:pic>
        <p:nvPicPr>
          <p:cNvPr id="16" name="図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8195" y="3225408"/>
            <a:ext cx="3543644" cy="1215152"/>
          </a:xfrm>
          <a:prstGeom prst="rect">
            <a:avLst/>
          </a:prstGeom>
        </p:spPr>
      </p:pic>
      <p:sp>
        <p:nvSpPr>
          <p:cNvPr id="59" name="角丸四角形吹き出し 58"/>
          <p:cNvSpPr/>
          <p:nvPr/>
        </p:nvSpPr>
        <p:spPr>
          <a:xfrm>
            <a:off x="8249315" y="2208312"/>
            <a:ext cx="2071196" cy="426943"/>
          </a:xfrm>
          <a:prstGeom prst="wedgeRoundRectCallout">
            <a:avLst>
              <a:gd name="adj1" fmla="val -30381"/>
              <a:gd name="adj2" fmla="val 108164"/>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100" dirty="0">
                <a:latin typeface="+mn-ea"/>
              </a:rPr>
              <a:t>・</a:t>
            </a:r>
            <a:r>
              <a:rPr lang="ja-JP" altLang="en-US" sz="1100" u="sng" dirty="0">
                <a:latin typeface="+mn-ea"/>
              </a:rPr>
              <a:t>段差進入時の速度</a:t>
            </a:r>
            <a:r>
              <a:rPr lang="ja-JP" altLang="en-US" sz="1100" u="sng" dirty="0" smtClean="0">
                <a:latin typeface="+mn-ea"/>
              </a:rPr>
              <a:t>不足</a:t>
            </a:r>
            <a:endParaRPr lang="en-US" altLang="ja-JP" sz="1100" u="sng" dirty="0" smtClean="0">
              <a:latin typeface="+mn-ea"/>
            </a:endParaRPr>
          </a:p>
          <a:p>
            <a:r>
              <a:rPr lang="ja-JP" altLang="en-US" sz="1050" dirty="0" smtClean="0">
                <a:latin typeface="+mn-ea"/>
              </a:rPr>
              <a:t>階段での動作と同様にして実現</a:t>
            </a:r>
            <a:r>
              <a:rPr lang="en-US" altLang="ja-JP" sz="1050" dirty="0" smtClean="0">
                <a:latin typeface="+mn-ea"/>
              </a:rPr>
              <a:t>.</a:t>
            </a:r>
            <a:endParaRPr lang="en-US" altLang="ja-JP" sz="1000" dirty="0" smtClean="0">
              <a:latin typeface="+mn-ea"/>
            </a:endParaRPr>
          </a:p>
        </p:txBody>
      </p:sp>
      <p:sp>
        <p:nvSpPr>
          <p:cNvPr id="53" name="角丸四角形吹き出し 52"/>
          <p:cNvSpPr/>
          <p:nvPr/>
        </p:nvSpPr>
        <p:spPr>
          <a:xfrm>
            <a:off x="743447" y="4584579"/>
            <a:ext cx="2232248" cy="1008111"/>
          </a:xfrm>
          <a:prstGeom prst="wedgeRoundRectCallout">
            <a:avLst>
              <a:gd name="adj1" fmla="val 54996"/>
              <a:gd name="adj2" fmla="val -111318"/>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落下時に走行体が不安定になる</a:t>
            </a:r>
            <a:endParaRPr lang="en-US" altLang="ja-JP" sz="1050" u="sng" dirty="0" smtClean="0">
              <a:latin typeface="+mn-ea"/>
            </a:endParaRPr>
          </a:p>
          <a:p>
            <a:r>
              <a:rPr lang="ja-JP" altLang="en-US" sz="1000" dirty="0" smtClean="0">
                <a:latin typeface="+mn-ea"/>
              </a:rPr>
              <a:t>走行体が落下した際に走行体が後傾姿勢になる傾向がある。そこで、落下の衝撃を検知した際</a:t>
            </a:r>
            <a:r>
              <a:rPr lang="ja-JP" altLang="en-US" sz="1000" dirty="0" smtClean="0">
                <a:latin typeface="+mn-ea"/>
              </a:rPr>
              <a:t>に，ジャイロオフセット</a:t>
            </a:r>
            <a:r>
              <a:rPr lang="ja-JP" altLang="en-US" sz="1000" dirty="0" smtClean="0">
                <a:latin typeface="+mn-ea"/>
              </a:rPr>
              <a:t>の値を調節し補正を行うことで倒立制御の安定化を実現</a:t>
            </a:r>
            <a:r>
              <a:rPr lang="en-US" altLang="ja-JP" sz="1000" dirty="0" smtClean="0">
                <a:latin typeface="+mn-ea"/>
              </a:rPr>
              <a:t>.</a:t>
            </a:r>
            <a:endParaRPr lang="ja-JP" altLang="en-US" sz="1000" dirty="0">
              <a:latin typeface="+mn-ea"/>
            </a:endParaRPr>
          </a:p>
        </p:txBody>
      </p:sp>
      <p:sp>
        <p:nvSpPr>
          <p:cNvPr id="62" name="角丸四角形吹き出し 61"/>
          <p:cNvSpPr/>
          <p:nvPr/>
        </p:nvSpPr>
        <p:spPr>
          <a:xfrm>
            <a:off x="10464527" y="2213128"/>
            <a:ext cx="2231023" cy="427232"/>
          </a:xfrm>
          <a:prstGeom prst="wedgeRoundRectCallout">
            <a:avLst>
              <a:gd name="adj1" fmla="val -37137"/>
              <a:gd name="adj2" fmla="val 114460"/>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smtClean="0">
                <a:latin typeface="+mn-ea"/>
              </a:rPr>
              <a:t>・</a:t>
            </a:r>
            <a:r>
              <a:rPr lang="ja-JP" altLang="en-US" sz="1100" u="sng" dirty="0" smtClean="0">
                <a:latin typeface="+mn-ea"/>
              </a:rPr>
              <a:t>落下時に走行体が不安定になる</a:t>
            </a:r>
            <a:endParaRPr lang="en-US" altLang="ja-JP" sz="1100" u="sng" dirty="0" smtClean="0">
              <a:latin typeface="+mn-ea"/>
            </a:endParaRPr>
          </a:p>
          <a:p>
            <a:r>
              <a:rPr lang="ja-JP" altLang="en-US" sz="1050" dirty="0">
                <a:latin typeface="+mn-ea"/>
              </a:rPr>
              <a:t>階段での動作と同様にして実現</a:t>
            </a:r>
            <a:r>
              <a:rPr lang="en-US" altLang="ja-JP" sz="1050" dirty="0">
                <a:latin typeface="+mn-ea"/>
              </a:rPr>
              <a:t>.</a:t>
            </a:r>
            <a:endParaRPr lang="en-US" altLang="ja-JP" sz="1000" dirty="0">
              <a:latin typeface="+mn-ea"/>
            </a:endParaRPr>
          </a:p>
        </p:txBody>
      </p:sp>
      <p:sp>
        <p:nvSpPr>
          <p:cNvPr id="63" name="角丸四角形吹き出し 62"/>
          <p:cNvSpPr/>
          <p:nvPr/>
        </p:nvSpPr>
        <p:spPr>
          <a:xfrm>
            <a:off x="11413589" y="2789507"/>
            <a:ext cx="2075275" cy="582035"/>
          </a:xfrm>
          <a:prstGeom prst="wedgeRoundRectCallout">
            <a:avLst>
              <a:gd name="adj1" fmla="val -83079"/>
              <a:gd name="adj2" fmla="val 70233"/>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100" dirty="0" smtClean="0">
                <a:latin typeface="+mn-ea"/>
              </a:rPr>
              <a:t>・</a:t>
            </a:r>
            <a:r>
              <a:rPr lang="ja-JP" altLang="en-US" sz="1100" u="sng" dirty="0" smtClean="0">
                <a:latin typeface="+mn-ea"/>
              </a:rPr>
              <a:t>落下時に走行体がラインから外れている</a:t>
            </a:r>
            <a:endParaRPr lang="en-US" altLang="ja-JP" sz="1050" u="sng" dirty="0" smtClean="0">
              <a:latin typeface="+mn-ea"/>
            </a:endParaRPr>
          </a:p>
          <a:p>
            <a:r>
              <a:rPr lang="ja-JP" altLang="en-US" sz="1050" dirty="0">
                <a:latin typeface="+mn-ea"/>
              </a:rPr>
              <a:t>階段での動作と同様にして実現</a:t>
            </a:r>
            <a:r>
              <a:rPr lang="en-US" altLang="ja-JP" sz="1050" dirty="0">
                <a:latin typeface="+mn-ea"/>
              </a:rPr>
              <a:t>.</a:t>
            </a:r>
            <a:endParaRPr lang="en-US" altLang="ja-JP" sz="1000" dirty="0">
              <a:latin typeface="+mn-ea"/>
            </a:endParaRPr>
          </a:p>
        </p:txBody>
      </p:sp>
      <p:sp>
        <p:nvSpPr>
          <p:cNvPr id="65" name="角丸四角形吹き出し 64"/>
          <p:cNvSpPr/>
          <p:nvPr/>
        </p:nvSpPr>
        <p:spPr>
          <a:xfrm>
            <a:off x="8249316" y="3900500"/>
            <a:ext cx="2215211" cy="1404156"/>
          </a:xfrm>
          <a:prstGeom prst="wedgeRoundRectCallout">
            <a:avLst>
              <a:gd name="adj1" fmla="val 27131"/>
              <a:gd name="adj2" fmla="val -81891"/>
              <a:gd name="adj3" fmla="val 16667"/>
            </a:avLst>
          </a:prstGeom>
          <a:ln w="12700">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シーソーの動きに</a:t>
            </a:r>
            <a:r>
              <a:rPr lang="ja-JP" altLang="en-US" sz="1050" u="sng" dirty="0">
                <a:latin typeface="+mn-ea"/>
              </a:rPr>
              <a:t>よって</a:t>
            </a:r>
            <a:r>
              <a:rPr lang="ja-JP" altLang="en-US" sz="1050" u="sng" dirty="0" smtClean="0">
                <a:latin typeface="+mn-ea"/>
              </a:rPr>
              <a:t>走行が不安定になる</a:t>
            </a:r>
            <a:endParaRPr lang="en-US" altLang="ja-JP" sz="1050" u="sng" dirty="0" smtClean="0">
              <a:latin typeface="+mn-ea"/>
            </a:endParaRPr>
          </a:p>
          <a:p>
            <a:r>
              <a:rPr lang="ja-JP" altLang="en-US" sz="1000" dirty="0" smtClean="0">
                <a:latin typeface="+mn-ea"/>
              </a:rPr>
              <a:t>シーソーが降下した際に走行体が大きく前傾してしまう。そこ</a:t>
            </a:r>
            <a:r>
              <a:rPr lang="ja-JP" altLang="en-US" sz="1000" dirty="0" smtClean="0">
                <a:latin typeface="+mn-ea"/>
              </a:rPr>
              <a:t>で，階段</a:t>
            </a:r>
            <a:r>
              <a:rPr lang="ja-JP" altLang="en-US" sz="1000" dirty="0" smtClean="0">
                <a:latin typeface="+mn-ea"/>
              </a:rPr>
              <a:t>落下時と同様</a:t>
            </a:r>
            <a:r>
              <a:rPr lang="ja-JP" altLang="en-US" sz="1000" dirty="0" smtClean="0">
                <a:latin typeface="+mn-ea"/>
              </a:rPr>
              <a:t>に，シーソー</a:t>
            </a:r>
            <a:r>
              <a:rPr lang="ja-JP" altLang="en-US" sz="1000" dirty="0" smtClean="0">
                <a:latin typeface="+mn-ea"/>
              </a:rPr>
              <a:t>の降下に合わせて走行体を後傾させることに</a:t>
            </a:r>
            <a:r>
              <a:rPr lang="ja-JP" altLang="en-US" sz="1000" dirty="0" smtClean="0">
                <a:latin typeface="+mn-ea"/>
              </a:rPr>
              <a:t>よって，シーソー上</a:t>
            </a:r>
            <a:r>
              <a:rPr lang="ja-JP" altLang="en-US" sz="1000" dirty="0" smtClean="0">
                <a:latin typeface="+mn-ea"/>
              </a:rPr>
              <a:t>での倒立制御の安定化を</a:t>
            </a:r>
            <a:r>
              <a:rPr lang="ja-JP" altLang="en-US" sz="1000" dirty="0" smtClean="0">
                <a:latin typeface="+mn-ea"/>
              </a:rPr>
              <a:t>実現．</a:t>
            </a:r>
            <a:endParaRPr lang="en-US" altLang="ja-JP" sz="1000" dirty="0" smtClean="0">
              <a:latin typeface="+mn-ea"/>
            </a:endParaRPr>
          </a:p>
        </p:txBody>
      </p:sp>
      <p:sp>
        <p:nvSpPr>
          <p:cNvPr id="69" name="テキスト ボックス 68"/>
          <p:cNvSpPr txBox="1"/>
          <p:nvPr/>
        </p:nvSpPr>
        <p:spPr>
          <a:xfrm>
            <a:off x="599432" y="6057837"/>
            <a:ext cx="7470123" cy="646331"/>
          </a:xfrm>
          <a:prstGeom prst="rect">
            <a:avLst/>
          </a:prstGeom>
          <a:noFill/>
        </p:spPr>
        <p:txBody>
          <a:bodyPr wrap="square" rtlCol="0">
            <a:spAutoFit/>
          </a:bodyPr>
          <a:lstStyle/>
          <a:p>
            <a:r>
              <a:rPr lang="ja-JP" altLang="en-US" sz="1200" dirty="0" smtClean="0"/>
              <a:t>　ドリフトターン</a:t>
            </a:r>
            <a:r>
              <a:rPr lang="ja-JP" altLang="en-US" sz="1200" dirty="0"/>
              <a:t>突破のために</a:t>
            </a:r>
            <a:r>
              <a:rPr lang="ja-JP" altLang="en-US" sz="1200" dirty="0" smtClean="0"/>
              <a:t>は経路選択用ペットボトルの誤検知を</a:t>
            </a:r>
            <a:r>
              <a:rPr lang="ja-JP" altLang="en-US" sz="1200" dirty="0" smtClean="0"/>
              <a:t>防ぎ，ライン</a:t>
            </a:r>
            <a:r>
              <a:rPr lang="ja-JP" altLang="en-US" sz="1200" dirty="0" smtClean="0"/>
              <a:t>の無いエリアを走行する必要が</a:t>
            </a:r>
            <a:r>
              <a:rPr lang="ja-JP" altLang="en-US" sz="1200" dirty="0" smtClean="0"/>
              <a:t>ある．</a:t>
            </a:r>
            <a:endParaRPr lang="en-US" altLang="ja-JP" sz="1200" dirty="0"/>
          </a:p>
          <a:p>
            <a:endParaRPr kumimoji="1" lang="en-US" altLang="ja-JP" sz="1200" dirty="0" smtClean="0"/>
          </a:p>
        </p:txBody>
      </p:sp>
      <p:sp>
        <p:nvSpPr>
          <p:cNvPr id="70" name="テキスト ボックス 69"/>
          <p:cNvSpPr txBox="1"/>
          <p:nvPr/>
        </p:nvSpPr>
        <p:spPr>
          <a:xfrm>
            <a:off x="8104848" y="6017187"/>
            <a:ext cx="5473093" cy="461665"/>
          </a:xfrm>
          <a:prstGeom prst="rect">
            <a:avLst/>
          </a:prstGeom>
          <a:noFill/>
        </p:spPr>
        <p:txBody>
          <a:bodyPr wrap="square" rtlCol="0">
            <a:spAutoFit/>
          </a:bodyPr>
          <a:lstStyle/>
          <a:p>
            <a:r>
              <a:rPr kumimoji="1" lang="ja-JP" altLang="en-US" sz="1200" dirty="0" smtClean="0"/>
              <a:t>　ルックアップゲート突破のためにはゲートを検知</a:t>
            </a:r>
            <a:r>
              <a:rPr kumimoji="1" lang="ja-JP" altLang="en-US" sz="1200" dirty="0" smtClean="0"/>
              <a:t>し，</a:t>
            </a:r>
            <a:r>
              <a:rPr lang="ja-JP" altLang="en-US" sz="1200" dirty="0" smtClean="0"/>
              <a:t>その</a:t>
            </a:r>
            <a:r>
              <a:rPr lang="ja-JP" altLang="en-US" sz="1200" dirty="0" smtClean="0"/>
              <a:t>下を通過出来る角度まで走行体を</a:t>
            </a:r>
            <a:r>
              <a:rPr lang="ja-JP" altLang="en-US" sz="1200" dirty="0" smtClean="0"/>
              <a:t>傾け，通過後</a:t>
            </a:r>
            <a:r>
              <a:rPr lang="ja-JP" altLang="en-US" sz="1200" dirty="0" smtClean="0"/>
              <a:t>に元の角度に戻らなければ</a:t>
            </a:r>
            <a:r>
              <a:rPr lang="ja-JP" altLang="en-US" sz="1200" dirty="0" smtClean="0"/>
              <a:t>ならない．</a:t>
            </a:r>
            <a:endParaRPr kumimoji="1" lang="en-US" altLang="ja-JP" sz="1200" dirty="0" smtClean="0"/>
          </a:p>
        </p:txBody>
      </p:sp>
      <p:pic>
        <p:nvPicPr>
          <p:cNvPr id="25" name="図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23808" y="6600800"/>
            <a:ext cx="2400759" cy="922411"/>
          </a:xfrm>
          <a:prstGeom prst="rect">
            <a:avLst/>
          </a:prstGeom>
        </p:spPr>
      </p:pic>
      <p:sp>
        <p:nvSpPr>
          <p:cNvPr id="74" name="角丸四角形吹き出し 73"/>
          <p:cNvSpPr/>
          <p:nvPr/>
        </p:nvSpPr>
        <p:spPr>
          <a:xfrm>
            <a:off x="11014863" y="6694040"/>
            <a:ext cx="2401993" cy="583990"/>
          </a:xfrm>
          <a:prstGeom prst="wedgeRoundRectCallout">
            <a:avLst>
              <a:gd name="adj1" fmla="val -94410"/>
              <a:gd name="adj2" fmla="val -29220"/>
              <a:gd name="adj3" fmla="val 16667"/>
            </a:avLst>
          </a:prstGeom>
          <a:ln w="127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目標尻尾角度への制御失敗</a:t>
            </a:r>
            <a:endParaRPr lang="en-US" altLang="ja-JP" sz="1050" u="sng" dirty="0" smtClean="0">
              <a:latin typeface="+mn-ea"/>
            </a:endParaRPr>
          </a:p>
          <a:p>
            <a:r>
              <a:rPr lang="ja-JP" altLang="en-US" sz="1000" dirty="0" smtClean="0">
                <a:solidFill>
                  <a:srgbClr val="FF0000"/>
                </a:solidFill>
                <a:latin typeface="+mn-ea"/>
              </a:rPr>
              <a:t>走行体仰角制御</a:t>
            </a:r>
            <a:r>
              <a:rPr lang="ja-JP" altLang="en-US" sz="1000" dirty="0" smtClean="0">
                <a:latin typeface="+mn-ea"/>
              </a:rPr>
              <a:t>（</a:t>
            </a:r>
            <a:r>
              <a:rPr lang="en-US" altLang="ja-JP" sz="1000" dirty="0">
                <a:latin typeface="+mn-ea"/>
              </a:rPr>
              <a:t>p</a:t>
            </a:r>
            <a:r>
              <a:rPr lang="en-US" altLang="ja-JP" sz="1000" dirty="0" smtClean="0">
                <a:latin typeface="+mn-ea"/>
              </a:rPr>
              <a:t>. </a:t>
            </a:r>
            <a:r>
              <a:rPr lang="en-US" altLang="ja-JP" sz="1000" dirty="0">
                <a:latin typeface="+mn-ea"/>
              </a:rPr>
              <a:t>5</a:t>
            </a:r>
            <a:r>
              <a:rPr lang="en-US" altLang="ja-JP" sz="1000" dirty="0" smtClean="0">
                <a:latin typeface="+mn-ea"/>
              </a:rPr>
              <a:t> </a:t>
            </a:r>
            <a:r>
              <a:rPr lang="ja-JP" altLang="en-US" sz="1000" dirty="0" smtClean="0">
                <a:latin typeface="+mn-ea"/>
              </a:rPr>
              <a:t>要素技術参照）に</a:t>
            </a:r>
            <a:r>
              <a:rPr lang="ja-JP" altLang="en-US" sz="1000" dirty="0" smtClean="0">
                <a:latin typeface="+mn-ea"/>
              </a:rPr>
              <a:t>よって，安定</a:t>
            </a:r>
            <a:r>
              <a:rPr lang="ja-JP" altLang="en-US" sz="1000" dirty="0" smtClean="0">
                <a:latin typeface="+mn-ea"/>
              </a:rPr>
              <a:t>した尻尾角度制御を</a:t>
            </a:r>
            <a:r>
              <a:rPr lang="ja-JP" altLang="en-US" sz="1000" dirty="0" smtClean="0">
                <a:latin typeface="+mn-ea"/>
              </a:rPr>
              <a:t>実現．</a:t>
            </a:r>
            <a:endParaRPr lang="en-US" altLang="ja-JP" sz="900" dirty="0" smtClean="0">
              <a:latin typeface="+mn-ea"/>
            </a:endParaRPr>
          </a:p>
        </p:txBody>
      </p:sp>
      <p:sp>
        <p:nvSpPr>
          <p:cNvPr id="73" name="角丸四角形吹き出し 72"/>
          <p:cNvSpPr/>
          <p:nvPr/>
        </p:nvSpPr>
        <p:spPr>
          <a:xfrm>
            <a:off x="8325623" y="7896944"/>
            <a:ext cx="2138904" cy="1368152"/>
          </a:xfrm>
          <a:prstGeom prst="wedgeRoundRectCallout">
            <a:avLst>
              <a:gd name="adj1" fmla="val -28110"/>
              <a:gd name="adj2" fmla="val -69522"/>
              <a:gd name="adj3" fmla="val 16667"/>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a:latin typeface="+mn-ea"/>
              </a:rPr>
              <a:t>・</a:t>
            </a:r>
            <a:r>
              <a:rPr lang="ja-JP" altLang="en-US" sz="1050" u="sng" dirty="0">
                <a:latin typeface="+mn-ea"/>
              </a:rPr>
              <a:t>ゲート検知の失敗</a:t>
            </a:r>
          </a:p>
          <a:p>
            <a:r>
              <a:rPr lang="ja-JP" altLang="en-US" sz="1000" dirty="0" smtClean="0">
                <a:latin typeface="+mn-ea"/>
              </a:rPr>
              <a:t>ゲート検知に</a:t>
            </a:r>
            <a:r>
              <a:rPr lang="ja-JP" altLang="en-US" sz="1000" dirty="0">
                <a:latin typeface="+mn-ea"/>
              </a:rPr>
              <a:t>用いる</a:t>
            </a:r>
            <a:r>
              <a:rPr lang="ja-JP" altLang="en-US" sz="1000" dirty="0" smtClean="0">
                <a:latin typeface="+mn-ea"/>
              </a:rPr>
              <a:t>超音波センサの</a:t>
            </a:r>
            <a:r>
              <a:rPr lang="en-US" altLang="ja-JP" sz="1000" dirty="0" smtClean="0">
                <a:latin typeface="+mn-ea"/>
              </a:rPr>
              <a:t>API</a:t>
            </a:r>
            <a:r>
              <a:rPr lang="ja-JP" altLang="en-US" sz="1000" dirty="0">
                <a:latin typeface="+mn-ea"/>
              </a:rPr>
              <a:t>は</a:t>
            </a:r>
            <a:r>
              <a:rPr lang="ja-JP" altLang="en-US" sz="1000" dirty="0" smtClean="0">
                <a:latin typeface="+mn-ea"/>
              </a:rPr>
              <a:t>仕様上</a:t>
            </a:r>
            <a:r>
              <a:rPr lang="en-US" altLang="ja-JP" sz="1000" dirty="0" smtClean="0">
                <a:latin typeface="+mn-ea"/>
              </a:rPr>
              <a:t>50ms</a:t>
            </a:r>
            <a:r>
              <a:rPr lang="ja-JP" altLang="en-US" sz="1000" dirty="0">
                <a:latin typeface="+mn-ea"/>
              </a:rPr>
              <a:t>周期</a:t>
            </a:r>
            <a:r>
              <a:rPr lang="ja-JP" altLang="en-US" sz="1000" dirty="0" smtClean="0">
                <a:latin typeface="+mn-ea"/>
              </a:rPr>
              <a:t>で使用しなければならない． </a:t>
            </a:r>
            <a:r>
              <a:rPr lang="ja-JP" altLang="en-US" sz="1000" dirty="0">
                <a:latin typeface="+mn-ea"/>
              </a:rPr>
              <a:t>よって</a:t>
            </a:r>
            <a:r>
              <a:rPr lang="ja-JP" altLang="en-US" sz="1000" dirty="0" smtClean="0">
                <a:latin typeface="+mn-ea"/>
              </a:rPr>
              <a:t>ゲートに接近する際の速度が</a:t>
            </a:r>
            <a:r>
              <a:rPr lang="ja-JP" altLang="en-US" sz="1000" dirty="0">
                <a:latin typeface="+mn-ea"/>
              </a:rPr>
              <a:t>速すぎる</a:t>
            </a:r>
            <a:r>
              <a:rPr lang="ja-JP" altLang="en-US" sz="1000" dirty="0" smtClean="0">
                <a:latin typeface="+mn-ea"/>
              </a:rPr>
              <a:t>と検知が出来ないためゲート接近前に減速することで精度の高い検知を実現．</a:t>
            </a:r>
            <a:endParaRPr lang="ja-JP" altLang="en-US" sz="1000" dirty="0">
              <a:latin typeface="+mn-ea"/>
            </a:endParaRPr>
          </a:p>
        </p:txBody>
      </p:sp>
      <p:sp>
        <p:nvSpPr>
          <p:cNvPr id="47" name="角丸四角形吹き出し 46"/>
          <p:cNvSpPr/>
          <p:nvPr/>
        </p:nvSpPr>
        <p:spPr>
          <a:xfrm>
            <a:off x="4271839" y="2280320"/>
            <a:ext cx="3683415" cy="933698"/>
          </a:xfrm>
          <a:prstGeom prst="wedgeRoundRectCallout">
            <a:avLst>
              <a:gd name="adj1" fmla="val -56146"/>
              <a:gd name="adj2" fmla="val 53329"/>
              <a:gd name="adj3" fmla="val 16667"/>
            </a:avLst>
          </a:prstGeom>
          <a:ln w="12700"/>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a:latin typeface="+mn-ea"/>
              </a:rPr>
              <a:t>・</a:t>
            </a:r>
            <a:r>
              <a:rPr lang="ja-JP" altLang="en-US" sz="1050" u="sng" dirty="0" smtClean="0">
                <a:latin typeface="+mn-ea"/>
              </a:rPr>
              <a:t>直角部分を曲がりきることが出来ない</a:t>
            </a:r>
            <a:endParaRPr lang="en-US" altLang="ja-JP" sz="1050" u="sng" dirty="0" smtClean="0">
              <a:latin typeface="+mn-ea"/>
            </a:endParaRPr>
          </a:p>
          <a:p>
            <a:r>
              <a:rPr lang="ja-JP" altLang="en-US" sz="1000" dirty="0">
                <a:latin typeface="+mn-ea"/>
              </a:rPr>
              <a:t>直角</a:t>
            </a:r>
            <a:r>
              <a:rPr lang="ja-JP" altLang="en-US" sz="1000" dirty="0" smtClean="0">
                <a:latin typeface="+mn-ea"/>
              </a:rPr>
              <a:t>部分の検知が遅れると走行体がラインを</a:t>
            </a:r>
            <a:r>
              <a:rPr lang="ja-JP" altLang="en-US" sz="1000" dirty="0" smtClean="0">
                <a:latin typeface="+mn-ea"/>
              </a:rPr>
              <a:t>見失い，転回後</a:t>
            </a:r>
            <a:r>
              <a:rPr lang="ja-JP" altLang="en-US" sz="1000" dirty="0" smtClean="0">
                <a:latin typeface="+mn-ea"/>
              </a:rPr>
              <a:t>にライントレースを</a:t>
            </a:r>
            <a:r>
              <a:rPr lang="ja-JP" altLang="en-US" sz="1000" dirty="0">
                <a:latin typeface="+mn-ea"/>
              </a:rPr>
              <a:t>継続</a:t>
            </a:r>
            <a:r>
              <a:rPr lang="ja-JP" altLang="en-US" sz="1000" dirty="0" smtClean="0">
                <a:latin typeface="+mn-ea"/>
              </a:rPr>
              <a:t>出来なく</a:t>
            </a:r>
            <a:r>
              <a:rPr lang="ja-JP" altLang="en-US" sz="1000" dirty="0" smtClean="0">
                <a:latin typeface="+mn-ea"/>
              </a:rPr>
              <a:t>なる</a:t>
            </a:r>
            <a:r>
              <a:rPr lang="ja-JP" altLang="en-US" sz="1000" dirty="0">
                <a:latin typeface="+mn-ea"/>
              </a:rPr>
              <a:t>．</a:t>
            </a:r>
            <a:r>
              <a:rPr lang="ja-JP" altLang="en-US" sz="1000" dirty="0" smtClean="0">
                <a:latin typeface="+mn-ea"/>
              </a:rPr>
              <a:t>そこで</a:t>
            </a:r>
            <a:r>
              <a:rPr lang="ja-JP" altLang="en-US" sz="1000" dirty="0">
                <a:latin typeface="+mn-ea"/>
              </a:rPr>
              <a:t>，</a:t>
            </a:r>
            <a:r>
              <a:rPr lang="ja-JP" altLang="en-US" sz="1000" dirty="0" smtClean="0">
                <a:latin typeface="+mn-ea"/>
              </a:rPr>
              <a:t>光</a:t>
            </a:r>
            <a:r>
              <a:rPr lang="ja-JP" altLang="en-US" sz="1000" dirty="0" smtClean="0">
                <a:latin typeface="+mn-ea"/>
              </a:rPr>
              <a:t>センサの値の目標値を走行体が完全にラインを見失う前の値に設定すること</a:t>
            </a:r>
            <a:r>
              <a:rPr lang="ja-JP" altLang="en-US" sz="1000" dirty="0" smtClean="0">
                <a:latin typeface="+mn-ea"/>
              </a:rPr>
              <a:t>で</a:t>
            </a:r>
            <a:r>
              <a:rPr lang="ja-JP" altLang="en-US" sz="1000" dirty="0">
                <a:latin typeface="+mn-ea"/>
              </a:rPr>
              <a:t>，</a:t>
            </a:r>
            <a:r>
              <a:rPr lang="ja-JP" altLang="en-US" sz="1000" dirty="0" smtClean="0">
                <a:latin typeface="+mn-ea"/>
              </a:rPr>
              <a:t>転回後</a:t>
            </a:r>
            <a:r>
              <a:rPr lang="ja-JP" altLang="en-US" sz="1000" dirty="0" smtClean="0">
                <a:latin typeface="+mn-ea"/>
              </a:rPr>
              <a:t>のライントレース継続を実現</a:t>
            </a:r>
            <a:r>
              <a:rPr lang="en-US" altLang="ja-JP" sz="1000" dirty="0" smtClean="0">
                <a:latin typeface="+mn-ea"/>
              </a:rPr>
              <a:t>.</a:t>
            </a:r>
            <a:endParaRPr lang="ja-JP" altLang="en-US" sz="1000" dirty="0">
              <a:latin typeface="+mn-ea"/>
            </a:endParaRPr>
          </a:p>
        </p:txBody>
      </p:sp>
      <p:sp>
        <p:nvSpPr>
          <p:cNvPr id="77" name="角丸四角形吹き出し 76"/>
          <p:cNvSpPr/>
          <p:nvPr/>
        </p:nvSpPr>
        <p:spPr>
          <a:xfrm>
            <a:off x="2396518" y="7479269"/>
            <a:ext cx="1629865" cy="1929843"/>
          </a:xfrm>
          <a:prstGeom prst="wedgeRoundRectCallout">
            <a:avLst>
              <a:gd name="adj1" fmla="val -9661"/>
              <a:gd name="adj2" fmla="val -60593"/>
              <a:gd name="adj3" fmla="val 16667"/>
            </a:avLst>
          </a:prstGeom>
          <a:ln w="127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ラインの無いエリアでの走行</a:t>
            </a:r>
            <a:endParaRPr lang="en-US" altLang="ja-JP" sz="1050" u="sng" dirty="0" smtClean="0">
              <a:latin typeface="+mn-ea"/>
            </a:endParaRPr>
          </a:p>
          <a:p>
            <a:r>
              <a:rPr lang="ja-JP" altLang="en-US" sz="1000" dirty="0">
                <a:solidFill>
                  <a:srgbClr val="FF0000"/>
                </a:solidFill>
                <a:latin typeface="+mn-ea"/>
              </a:rPr>
              <a:t>曲率半径</a:t>
            </a:r>
            <a:r>
              <a:rPr lang="en-US" altLang="ja-JP" sz="1000" dirty="0">
                <a:solidFill>
                  <a:srgbClr val="FF0000"/>
                </a:solidFill>
                <a:latin typeface="+mn-ea"/>
              </a:rPr>
              <a:t>PID</a:t>
            </a:r>
            <a:r>
              <a:rPr lang="ja-JP" altLang="en-US" sz="1000" dirty="0" smtClean="0">
                <a:solidFill>
                  <a:srgbClr val="FF0000"/>
                </a:solidFill>
                <a:latin typeface="+mn-ea"/>
              </a:rPr>
              <a:t>制御</a:t>
            </a:r>
            <a:r>
              <a:rPr lang="en-US" altLang="ja-JP" sz="1000" dirty="0" smtClean="0">
                <a:solidFill>
                  <a:srgbClr val="FF0000"/>
                </a:solidFill>
                <a:latin typeface="+mn-ea"/>
              </a:rPr>
              <a:t/>
            </a:r>
            <a:br>
              <a:rPr lang="en-US" altLang="ja-JP" sz="1000" dirty="0" smtClean="0">
                <a:solidFill>
                  <a:srgbClr val="FF0000"/>
                </a:solidFill>
                <a:latin typeface="+mn-ea"/>
              </a:rPr>
            </a:br>
            <a:r>
              <a:rPr lang="ja-JP" altLang="en-US" sz="1000" dirty="0" smtClean="0">
                <a:latin typeface="+mn-ea"/>
              </a:rPr>
              <a:t>（</a:t>
            </a:r>
            <a:r>
              <a:rPr lang="en-US" altLang="ja-JP" sz="1000" dirty="0">
                <a:latin typeface="+mn-ea"/>
              </a:rPr>
              <a:t>p</a:t>
            </a:r>
            <a:r>
              <a:rPr lang="en-US" altLang="ja-JP" sz="1000" dirty="0" smtClean="0">
                <a:latin typeface="+mn-ea"/>
              </a:rPr>
              <a:t>. 5 </a:t>
            </a:r>
            <a:r>
              <a:rPr lang="ja-JP" altLang="en-US" sz="1000" dirty="0">
                <a:latin typeface="+mn-ea"/>
              </a:rPr>
              <a:t>要素技術参照</a:t>
            </a:r>
            <a:r>
              <a:rPr lang="ja-JP" altLang="en-US" sz="1000" dirty="0" smtClean="0">
                <a:latin typeface="+mn-ea"/>
              </a:rPr>
              <a:t>）を利用し，定義した仮想ラインを</a:t>
            </a:r>
            <a:r>
              <a:rPr lang="en-US" altLang="ja-JP" sz="1000" dirty="0" smtClean="0">
                <a:latin typeface="+mn-ea"/>
              </a:rPr>
              <a:t>2</a:t>
            </a:r>
            <a:r>
              <a:rPr lang="ja-JP" altLang="en-US" sz="1000" dirty="0" smtClean="0">
                <a:latin typeface="+mn-ea"/>
              </a:rPr>
              <a:t>つ用意することにより規定された走行を実現．</a:t>
            </a:r>
            <a:endParaRPr lang="en-US" altLang="ja-JP" sz="900" dirty="0" smtClean="0">
              <a:latin typeface="+mn-ea"/>
            </a:endParaRPr>
          </a:p>
        </p:txBody>
      </p:sp>
      <p:sp>
        <p:nvSpPr>
          <p:cNvPr id="76" name="角丸四角形吹き出し 75"/>
          <p:cNvSpPr/>
          <p:nvPr/>
        </p:nvSpPr>
        <p:spPr>
          <a:xfrm>
            <a:off x="813597" y="7464896"/>
            <a:ext cx="1442019" cy="1918991"/>
          </a:xfrm>
          <a:prstGeom prst="wedgeRoundRectCallout">
            <a:avLst>
              <a:gd name="adj1" fmla="val -19612"/>
              <a:gd name="adj2" fmla="val -55502"/>
              <a:gd name="adj3" fmla="val 16667"/>
            </a:avLst>
          </a:prstGeom>
          <a:ln w="12700">
            <a:solidFill>
              <a:srgbClr val="FFC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u="sng" dirty="0">
                <a:latin typeface="+mn-ea"/>
              </a:rPr>
              <a:t>・</a:t>
            </a:r>
            <a:r>
              <a:rPr lang="ja-JP" altLang="en-US" sz="1050" u="sng" dirty="0" smtClean="0">
                <a:latin typeface="+mn-ea"/>
              </a:rPr>
              <a:t>ペットボトルの誤検知</a:t>
            </a:r>
            <a:r>
              <a:rPr lang="ja-JP" altLang="en-US" sz="1000" dirty="0">
                <a:latin typeface="+mn-ea"/>
              </a:rPr>
              <a:t/>
            </a:r>
            <a:br>
              <a:rPr lang="ja-JP" altLang="en-US" sz="1000" dirty="0">
                <a:latin typeface="+mn-ea"/>
              </a:rPr>
            </a:br>
            <a:r>
              <a:rPr lang="ja-JP" altLang="en-US" sz="1000" dirty="0">
                <a:latin typeface="+mn-ea"/>
              </a:rPr>
              <a:t>大会の</a:t>
            </a:r>
            <a:r>
              <a:rPr lang="ja-JP" altLang="en-US" sz="1000" dirty="0" smtClean="0">
                <a:latin typeface="+mn-ea"/>
              </a:rPr>
              <a:t>コース上ではペットボトル付近にもオブジェ</a:t>
            </a:r>
            <a:r>
              <a:rPr lang="ja-JP" altLang="en-US" sz="1000" dirty="0">
                <a:latin typeface="+mn-ea"/>
              </a:rPr>
              <a:t>が置いて</a:t>
            </a:r>
            <a:r>
              <a:rPr lang="ja-JP" altLang="en-US" sz="1000" dirty="0" smtClean="0">
                <a:latin typeface="+mn-ea"/>
              </a:rPr>
              <a:t>ありそれを</a:t>
            </a:r>
            <a:r>
              <a:rPr lang="ja-JP" altLang="en-US" sz="1000" dirty="0">
                <a:latin typeface="+mn-ea"/>
              </a:rPr>
              <a:t>誤</a:t>
            </a:r>
            <a:r>
              <a:rPr lang="ja-JP" altLang="en-US" sz="1000" dirty="0" smtClean="0">
                <a:latin typeface="+mn-ea"/>
              </a:rPr>
              <a:t>検知する可能性がある</a:t>
            </a:r>
            <a:r>
              <a:rPr lang="en-US" altLang="ja-JP" sz="1000" dirty="0" smtClean="0">
                <a:latin typeface="+mn-ea"/>
              </a:rPr>
              <a:t>.</a:t>
            </a:r>
            <a:r>
              <a:rPr lang="ja-JP" altLang="en-US" sz="1000" dirty="0" smtClean="0">
                <a:latin typeface="+mn-ea"/>
              </a:rPr>
              <a:t>そこで検知位置をライン上でペットボトル</a:t>
            </a:r>
            <a:r>
              <a:rPr lang="ja-JP" altLang="en-US" sz="1000" dirty="0">
                <a:latin typeface="+mn-ea"/>
              </a:rPr>
              <a:t>に最も近い</a:t>
            </a:r>
            <a:r>
              <a:rPr lang="ja-JP" altLang="en-US" sz="1000" dirty="0" smtClean="0">
                <a:latin typeface="+mn-ea"/>
              </a:rPr>
              <a:t>位置にすることで精度の高い検知を実現</a:t>
            </a:r>
            <a:r>
              <a:rPr lang="en-US" altLang="ja-JP" sz="1000" dirty="0" smtClean="0">
                <a:latin typeface="+mn-ea"/>
              </a:rPr>
              <a:t>.</a:t>
            </a:r>
            <a:endParaRPr lang="ja-JP" altLang="en-US" sz="1000" dirty="0">
              <a:latin typeface="+mn-ea"/>
            </a:endParaRPr>
          </a:p>
        </p:txBody>
      </p:sp>
      <p:sp>
        <p:nvSpPr>
          <p:cNvPr id="7" name="正方形/長方形 6"/>
          <p:cNvSpPr/>
          <p:nvPr/>
        </p:nvSpPr>
        <p:spPr>
          <a:xfrm>
            <a:off x="1100281" y="3351148"/>
            <a:ext cx="308098"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4" name="正方形/長方形 43"/>
          <p:cNvSpPr/>
          <p:nvPr/>
        </p:nvSpPr>
        <p:spPr>
          <a:xfrm>
            <a:off x="5410313" y="3576464"/>
            <a:ext cx="301686" cy="369332"/>
          </a:xfrm>
          <a:prstGeom prst="rect">
            <a:avLst/>
          </a:prstGeom>
          <a:noFill/>
        </p:spPr>
        <p:txBody>
          <a:bodyPr wrap="none" lIns="91440" tIns="45720" rIns="91440" bIns="45720">
            <a:spAutoFit/>
          </a:bodyPr>
          <a:lstStyle/>
          <a:p>
            <a:pPr algn="ctr"/>
            <a:r>
              <a:rPr lang="en-US" altLang="ja-JP" sz="1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5" name="正方形/長方形 44"/>
          <p:cNvSpPr/>
          <p:nvPr/>
        </p:nvSpPr>
        <p:spPr>
          <a:xfrm>
            <a:off x="4199831" y="3324850"/>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6" name="正方形/長方形 45"/>
          <p:cNvSpPr/>
          <p:nvPr/>
        </p:nvSpPr>
        <p:spPr>
          <a:xfrm>
            <a:off x="5279951" y="5090554"/>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8" name="正方形/長方形 47"/>
          <p:cNvSpPr/>
          <p:nvPr/>
        </p:nvSpPr>
        <p:spPr>
          <a:xfrm>
            <a:off x="2975695" y="3495164"/>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9" name="正方形/長方形 48"/>
          <p:cNvSpPr/>
          <p:nvPr/>
        </p:nvSpPr>
        <p:spPr>
          <a:xfrm>
            <a:off x="6648103" y="4071228"/>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0" name="正方形/長方形 49"/>
          <p:cNvSpPr/>
          <p:nvPr/>
        </p:nvSpPr>
        <p:spPr>
          <a:xfrm>
            <a:off x="3119711" y="4215244"/>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2" name="正方形/長方形 51"/>
          <p:cNvSpPr/>
          <p:nvPr/>
        </p:nvSpPr>
        <p:spPr>
          <a:xfrm>
            <a:off x="6648103" y="4440560"/>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9870" y="7131420"/>
            <a:ext cx="3395383" cy="2436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62233" y="3512944"/>
            <a:ext cx="2550790" cy="2074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正方形/長方形 56"/>
          <p:cNvSpPr/>
          <p:nvPr/>
        </p:nvSpPr>
        <p:spPr>
          <a:xfrm>
            <a:off x="8376295" y="2775084"/>
            <a:ext cx="301686" cy="369332"/>
          </a:xfrm>
          <a:prstGeom prst="rect">
            <a:avLst/>
          </a:prstGeom>
          <a:noFill/>
        </p:spPr>
        <p:txBody>
          <a:bodyPr wrap="none" lIns="91440" tIns="45720" rIns="91440" bIns="45720">
            <a:spAutoFit/>
          </a:bodyPr>
          <a:lstStyle/>
          <a:p>
            <a:pPr algn="ctr"/>
            <a:r>
              <a:rPr lang="en-US" altLang="ja-JP" sz="1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0" name="正方形/長方形 59"/>
          <p:cNvSpPr/>
          <p:nvPr/>
        </p:nvSpPr>
        <p:spPr>
          <a:xfrm>
            <a:off x="10802134" y="4152528"/>
            <a:ext cx="301686" cy="369332"/>
          </a:xfrm>
          <a:prstGeom prst="rect">
            <a:avLst/>
          </a:prstGeom>
          <a:noFill/>
        </p:spPr>
        <p:txBody>
          <a:bodyPr wrap="none" lIns="91440" tIns="45720" rIns="91440" bIns="45720">
            <a:spAutoFit/>
          </a:bodyPr>
          <a:lstStyle/>
          <a:p>
            <a:pPr algn="ctr"/>
            <a:r>
              <a:rPr lang="en-US" altLang="ja-JP" sz="1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1" name="正方形/長方形 60"/>
          <p:cNvSpPr/>
          <p:nvPr/>
        </p:nvSpPr>
        <p:spPr>
          <a:xfrm>
            <a:off x="9874809" y="2635255"/>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6" name="正方形/長方形 65"/>
          <p:cNvSpPr/>
          <p:nvPr/>
        </p:nvSpPr>
        <p:spPr>
          <a:xfrm>
            <a:off x="11963041" y="3423156"/>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8" name="正方形/長方形 67"/>
          <p:cNvSpPr/>
          <p:nvPr/>
        </p:nvSpPr>
        <p:spPr>
          <a:xfrm>
            <a:off x="10522881" y="2776415"/>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1" name="正方形/長方形 70"/>
          <p:cNvSpPr/>
          <p:nvPr/>
        </p:nvSpPr>
        <p:spPr>
          <a:xfrm>
            <a:off x="12007175" y="4233246"/>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2" name="正方形/長方形 71"/>
          <p:cNvSpPr/>
          <p:nvPr/>
        </p:nvSpPr>
        <p:spPr>
          <a:xfrm>
            <a:off x="10522881" y="3495164"/>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9" name="正方形/長方形 78"/>
          <p:cNvSpPr/>
          <p:nvPr/>
        </p:nvSpPr>
        <p:spPr>
          <a:xfrm>
            <a:off x="12265047" y="4717402"/>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a:t>
            </a:r>
            <a:endParaRPr lang="ja-JP" alt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0" name="正方形/長方形 79"/>
          <p:cNvSpPr/>
          <p:nvPr/>
        </p:nvSpPr>
        <p:spPr>
          <a:xfrm>
            <a:off x="1011413" y="6591508"/>
            <a:ext cx="308098"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1" name="正方形/長方形 80"/>
          <p:cNvSpPr/>
          <p:nvPr/>
        </p:nvSpPr>
        <p:spPr>
          <a:xfrm>
            <a:off x="4755829" y="7968952"/>
            <a:ext cx="308098"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2" name="正方形/長方形 81"/>
          <p:cNvSpPr/>
          <p:nvPr/>
        </p:nvSpPr>
        <p:spPr>
          <a:xfrm>
            <a:off x="2104773" y="6591508"/>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3" name="正方形/長方形 82"/>
          <p:cNvSpPr/>
          <p:nvPr/>
        </p:nvSpPr>
        <p:spPr>
          <a:xfrm>
            <a:off x="5711999" y="7599620"/>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4" name="正方形/長方形 83"/>
          <p:cNvSpPr/>
          <p:nvPr/>
        </p:nvSpPr>
        <p:spPr>
          <a:xfrm>
            <a:off x="3724698" y="6567222"/>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5" name="正方形/長方形 84"/>
          <p:cNvSpPr/>
          <p:nvPr/>
        </p:nvSpPr>
        <p:spPr>
          <a:xfrm>
            <a:off x="5914369" y="8679740"/>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6" name="正方形/長方形 85"/>
          <p:cNvSpPr/>
          <p:nvPr/>
        </p:nvSpPr>
        <p:spPr>
          <a:xfrm>
            <a:off x="8880351" y="6456784"/>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7" name="正方形/長方形 86"/>
          <p:cNvSpPr/>
          <p:nvPr/>
        </p:nvSpPr>
        <p:spPr>
          <a:xfrm>
            <a:off x="10752559" y="7968952"/>
            <a:ext cx="301686" cy="369332"/>
          </a:xfrm>
          <a:prstGeom prst="rect">
            <a:avLst/>
          </a:prstGeom>
          <a:noFill/>
        </p:spPr>
        <p:txBody>
          <a:bodyPr wrap="none" lIns="91440" tIns="45720" rIns="91440" bIns="45720">
            <a:spAutoFit/>
          </a:bodyPr>
          <a:lstStyle/>
          <a:p>
            <a:pPr algn="ctr"/>
            <a:r>
              <a:rPr lang="en-US" altLang="ja-JP"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8" name="正方形/長方形 87"/>
          <p:cNvSpPr/>
          <p:nvPr/>
        </p:nvSpPr>
        <p:spPr>
          <a:xfrm>
            <a:off x="8363564" y="7197082"/>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9" name="正方形/長方形 88"/>
          <p:cNvSpPr/>
          <p:nvPr/>
        </p:nvSpPr>
        <p:spPr>
          <a:xfrm>
            <a:off x="9573123" y="7213994"/>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0" name="正方形/長方形 89"/>
          <p:cNvSpPr/>
          <p:nvPr/>
        </p:nvSpPr>
        <p:spPr>
          <a:xfrm>
            <a:off x="12048703" y="7534148"/>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1" name="正方形/長方形 90"/>
          <p:cNvSpPr/>
          <p:nvPr/>
        </p:nvSpPr>
        <p:spPr>
          <a:xfrm>
            <a:off x="12048703" y="8581020"/>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2" name="正方形/長方形 91"/>
          <p:cNvSpPr/>
          <p:nvPr/>
        </p:nvSpPr>
        <p:spPr>
          <a:xfrm>
            <a:off x="1796675" y="3216067"/>
            <a:ext cx="308098"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7" name="正方形/長方形 66"/>
          <p:cNvSpPr/>
          <p:nvPr/>
        </p:nvSpPr>
        <p:spPr>
          <a:xfrm>
            <a:off x="6798946" y="7608912"/>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3" name="正方形/長方形 92"/>
          <p:cNvSpPr/>
          <p:nvPr/>
        </p:nvSpPr>
        <p:spPr>
          <a:xfrm>
            <a:off x="5744100" y="8164848"/>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4" name="正方形/長方形 93"/>
          <p:cNvSpPr/>
          <p:nvPr/>
        </p:nvSpPr>
        <p:spPr>
          <a:xfrm>
            <a:off x="6813794" y="8112968"/>
            <a:ext cx="301686" cy="369332"/>
          </a:xfrm>
          <a:prstGeom prst="rect">
            <a:avLst/>
          </a:prstGeom>
          <a:noFill/>
        </p:spPr>
        <p:txBody>
          <a:bodyPr wrap="none" lIns="91440" tIns="45720" rIns="91440" bIns="45720">
            <a:spAutoFit/>
          </a:bodyPr>
          <a:lstStyle/>
          <a:p>
            <a:pPr algn="ctr"/>
            <a:r>
              <a:rPr lang="en-US" altLang="ja-JP"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ja-JP" altLang="en-US" sz="1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5" name="角丸四角形吹き出し 74"/>
          <p:cNvSpPr/>
          <p:nvPr/>
        </p:nvSpPr>
        <p:spPr>
          <a:xfrm>
            <a:off x="4674209" y="6312768"/>
            <a:ext cx="3166704" cy="792089"/>
          </a:xfrm>
          <a:prstGeom prst="wedgeRoundRectCallout">
            <a:avLst>
              <a:gd name="adj1" fmla="val -65168"/>
              <a:gd name="adj2" fmla="val 14827"/>
              <a:gd name="adj3" fmla="val 16667"/>
            </a:avLst>
          </a:prstGeom>
          <a:ln w="12700">
            <a:solidFill>
              <a:schemeClr val="accent2"/>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ターンエリア終了後に走行体がラインに復帰する必要がある</a:t>
            </a:r>
            <a:r>
              <a:rPr lang="en-US" altLang="ja-JP" sz="1050" u="sng" dirty="0" smtClean="0">
                <a:latin typeface="+mn-ea"/>
              </a:rPr>
              <a:t/>
            </a:r>
            <a:br>
              <a:rPr lang="en-US" altLang="ja-JP" sz="1050" u="sng" dirty="0" smtClean="0">
                <a:latin typeface="+mn-ea"/>
              </a:rPr>
            </a:br>
            <a:r>
              <a:rPr lang="ja-JP" altLang="en-US" sz="1050" dirty="0" smtClean="0">
                <a:latin typeface="+mn-ea"/>
              </a:rPr>
              <a:t>ラインへ斜めに進入しラインエッジを</a:t>
            </a:r>
            <a:r>
              <a:rPr lang="ja-JP" altLang="en-US" sz="1050" dirty="0" smtClean="0">
                <a:latin typeface="+mn-ea"/>
              </a:rPr>
              <a:t>検出後，</a:t>
            </a:r>
            <a:endParaRPr lang="en-US" altLang="ja-JP" sz="1050" dirty="0" smtClean="0">
              <a:latin typeface="+mn-ea"/>
            </a:endParaRPr>
          </a:p>
          <a:p>
            <a:r>
              <a:rPr lang="ja-JP" altLang="en-US" sz="1000" dirty="0" smtClean="0">
                <a:latin typeface="+mn-ea"/>
              </a:rPr>
              <a:t>輝度値</a:t>
            </a:r>
            <a:r>
              <a:rPr lang="en-US" altLang="ja-JP" sz="1000" dirty="0" smtClean="0">
                <a:latin typeface="+mn-ea"/>
              </a:rPr>
              <a:t>PID</a:t>
            </a:r>
            <a:r>
              <a:rPr lang="ja-JP" altLang="en-US" sz="1000" dirty="0" smtClean="0">
                <a:latin typeface="+mn-ea"/>
              </a:rPr>
              <a:t>制御に切り替えることでラインへ復帰</a:t>
            </a:r>
            <a:r>
              <a:rPr lang="en-US" altLang="ja-JP" sz="1000" dirty="0" smtClean="0">
                <a:latin typeface="+mn-ea"/>
              </a:rPr>
              <a:t>.</a:t>
            </a:r>
          </a:p>
        </p:txBody>
      </p:sp>
    </p:spTree>
    <p:extLst>
      <p:ext uri="{BB962C8B-B14F-4D97-AF65-F5344CB8AC3E}">
        <p14:creationId xmlns:p14="http://schemas.microsoft.com/office/powerpoint/2010/main" val="4168838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16654" y="8073562"/>
            <a:ext cx="1184009"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670" y="8049767"/>
            <a:ext cx="1212486" cy="1106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15" name="コンテンツ プレースホルダー 7"/>
          <p:cNvGraphicFramePr>
            <a:graphicFrameLocks/>
          </p:cNvGraphicFramePr>
          <p:nvPr>
            <p:extLst>
              <p:ext uri="{D42A27DB-BD31-4B8C-83A1-F6EECF244321}">
                <p14:modId xmlns:p14="http://schemas.microsoft.com/office/powerpoint/2010/main" val="148026896"/>
              </p:ext>
            </p:extLst>
          </p:nvPr>
        </p:nvGraphicFramePr>
        <p:xfrm>
          <a:off x="7041780" y="1816180"/>
          <a:ext cx="2034873" cy="1364346"/>
        </p:xfrm>
        <a:graphic>
          <a:graphicData uri="http://schemas.openxmlformats.org/drawingml/2006/chart">
            <c:chart xmlns:c="http://schemas.openxmlformats.org/drawingml/2006/chart" xmlns:r="http://schemas.openxmlformats.org/officeDocument/2006/relationships" r:id="rId3"/>
          </a:graphicData>
        </a:graphic>
      </p:graphicFrame>
      <p:cxnSp>
        <p:nvCxnSpPr>
          <p:cNvPr id="216" name="直線コネクタ 215"/>
          <p:cNvCxnSpPr/>
          <p:nvPr/>
        </p:nvCxnSpPr>
        <p:spPr>
          <a:xfrm>
            <a:off x="5009803" y="1196441"/>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2"/>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3"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0" y="5200200"/>
            <a:ext cx="4328547" cy="738664"/>
          </a:xfrm>
          <a:prstGeom prst="rect">
            <a:avLst/>
          </a:prstGeom>
          <a:noFill/>
        </p:spPr>
        <p:txBody>
          <a:bodyPr wrap="square" rtlCol="0">
            <a:spAutoFit/>
          </a:bodyPr>
          <a:lstStyle/>
          <a:p>
            <a:r>
              <a:rPr lang="ja-JP" altLang="en-US" sz="1050" dirty="0" smtClean="0">
                <a:latin typeface="+mn-ea"/>
                <a:cs typeface="メイリオ" pitchFamily="50" charset="-128"/>
              </a:rPr>
              <a:t>　高速走行中のカーブでは算出された左右のモータの</a:t>
            </a:r>
            <a:r>
              <a:rPr lang="en-US" altLang="ja-JP" sz="1050" dirty="0" smtClean="0">
                <a:latin typeface="+mn-ea"/>
                <a:cs typeface="メイリオ" pitchFamily="50" charset="-128"/>
              </a:rPr>
              <a:t>PWM</a:t>
            </a:r>
            <a:r>
              <a:rPr lang="ja-JP" altLang="en-US" sz="1050" dirty="0" smtClean="0">
                <a:latin typeface="+mn-ea"/>
                <a:cs typeface="メイリオ" pitchFamily="50" charset="-128"/>
              </a:rPr>
              <a:t>値が</a:t>
            </a:r>
            <a:r>
              <a:rPr lang="en-US" altLang="ja-JP" sz="1050" dirty="0" smtClean="0">
                <a:latin typeface="+mn-ea"/>
                <a:cs typeface="メイリオ" pitchFamily="50" charset="-128"/>
              </a:rPr>
              <a:t>API</a:t>
            </a:r>
            <a:r>
              <a:rPr lang="ja-JP" altLang="en-US" sz="1050" dirty="0" smtClean="0">
                <a:latin typeface="+mn-ea"/>
                <a:cs typeface="メイリオ" pitchFamily="50" charset="-128"/>
              </a:rPr>
              <a:t>の入力範囲</a:t>
            </a:r>
            <a:r>
              <a:rPr lang="ja-JP" altLang="en-US" sz="1050" dirty="0">
                <a:latin typeface="+mn-ea"/>
                <a:cs typeface="メイリオ" pitchFamily="50" charset="-128"/>
              </a:rPr>
              <a:t>を</a:t>
            </a:r>
            <a:r>
              <a:rPr lang="ja-JP" altLang="en-US" sz="1050" dirty="0" smtClean="0">
                <a:latin typeface="+mn-ea"/>
                <a:cs typeface="メイリオ" pitchFamily="50" charset="-128"/>
              </a:rPr>
              <a:t>超え，旋回量</a:t>
            </a:r>
            <a:r>
              <a:rPr lang="ja-JP" altLang="en-US" sz="1050" dirty="0">
                <a:latin typeface="+mn-ea"/>
                <a:cs typeface="メイリオ" pitchFamily="50" charset="-128"/>
              </a:rPr>
              <a:t>が</a:t>
            </a:r>
            <a:r>
              <a:rPr lang="ja-JP" altLang="en-US" sz="1050" dirty="0" smtClean="0">
                <a:latin typeface="+mn-ea"/>
                <a:cs typeface="メイリオ" pitchFamily="50" charset="-128"/>
              </a:rPr>
              <a:t>飽和し曲がり切れないことがある．そこで，</a:t>
            </a:r>
            <a:r>
              <a:rPr lang="en-US" altLang="ja-JP" sz="1050" dirty="0" smtClean="0">
                <a:latin typeface="+mn-ea"/>
                <a:cs typeface="メイリオ" pitchFamily="50" charset="-128"/>
              </a:rPr>
              <a:t>PWM</a:t>
            </a:r>
            <a:r>
              <a:rPr lang="ja-JP" altLang="en-US" sz="1050" dirty="0" smtClean="0">
                <a:latin typeface="+mn-ea"/>
                <a:cs typeface="メイリオ" pitchFamily="50" charset="-128"/>
              </a:rPr>
              <a:t>値が規定量を超えたら，それを反対側のモータの制御量に反映させることで高速走行における旋回制御を実現している．</a:t>
            </a:r>
            <a:endParaRPr kumimoji="1" lang="ja-JP" altLang="en-US" sz="1050" dirty="0">
              <a:latin typeface="+mn-ea"/>
              <a:cs typeface="メイリオ" pitchFamily="50" charset="-128"/>
            </a:endParaRPr>
          </a:p>
        </p:txBody>
      </p:sp>
      <p:sp>
        <p:nvSpPr>
          <p:cNvPr id="135" name="テキスト ボックス 134"/>
          <p:cNvSpPr txBox="1"/>
          <p:nvPr/>
        </p:nvSpPr>
        <p:spPr>
          <a:xfrm>
            <a:off x="9482530" y="3773914"/>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4"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7"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7"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7"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400"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走行体仰角</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4"/>
          </a:graphicData>
        </a:graphic>
      </p:graphicFrame>
      <p:sp>
        <p:nvSpPr>
          <p:cNvPr id="167" name="テキスト ボックス 166"/>
          <p:cNvSpPr txBox="1"/>
          <p:nvPr/>
        </p:nvSpPr>
        <p:spPr>
          <a:xfrm>
            <a:off x="9329490" y="5200198"/>
            <a:ext cx="4254748" cy="1061829"/>
          </a:xfrm>
          <a:prstGeom prst="rect">
            <a:avLst/>
          </a:prstGeom>
          <a:noFill/>
        </p:spPr>
        <p:txBody>
          <a:bodyPr wrap="square" rtlCol="0">
            <a:spAutoFit/>
          </a:bodyPr>
          <a:lstStyle/>
          <a:p>
            <a:r>
              <a:rPr lang="ja-JP" altLang="en-US" sz="1050" dirty="0">
                <a:latin typeface="+mn-ea"/>
                <a:cs typeface="メイリオ" pitchFamily="50" charset="-128"/>
              </a:rPr>
              <a:t>　</a:t>
            </a:r>
            <a:r>
              <a:rPr lang="ja-JP" altLang="en-US" sz="1050" dirty="0" smtClean="0">
                <a:latin typeface="+mn-ea"/>
                <a:cs typeface="メイリオ" pitchFamily="50" charset="-128"/>
              </a:rPr>
              <a:t>階段，シーソクリア後はラインを見失うことが</a:t>
            </a:r>
            <a:r>
              <a:rPr lang="ja-JP" altLang="en-US" sz="1050" dirty="0" smtClean="0">
                <a:latin typeface="+mn-ea"/>
                <a:cs typeface="メイリオ" pitchFamily="50" charset="-128"/>
              </a:rPr>
              <a:t>ある</a:t>
            </a:r>
            <a:r>
              <a:rPr lang="ja-JP" altLang="en-US" sz="1050" dirty="0">
                <a:latin typeface="+mn-ea"/>
                <a:cs typeface="メイリオ" pitchFamily="50" charset="-128"/>
              </a:rPr>
              <a:t>．</a:t>
            </a:r>
            <a:r>
              <a:rPr lang="ja-JP" altLang="en-US" sz="1050" dirty="0" smtClean="0">
                <a:latin typeface="+mn-ea"/>
                <a:cs typeface="メイリオ" pitchFamily="50" charset="-128"/>
              </a:rPr>
              <a:t>そこ</a:t>
            </a:r>
            <a:r>
              <a:rPr lang="ja-JP" altLang="en-US" sz="1050" dirty="0" smtClean="0">
                <a:latin typeface="+mn-ea"/>
                <a:cs typeface="メイリオ" pitchFamily="50" charset="-128"/>
              </a:rPr>
              <a:t>で，クリア後にラインを探し出しライントレースを再開</a:t>
            </a:r>
            <a:r>
              <a:rPr lang="ja-JP" altLang="en-US" sz="1050" dirty="0">
                <a:latin typeface="+mn-ea"/>
                <a:cs typeface="メイリオ" pitchFamily="50" charset="-128"/>
              </a:rPr>
              <a:t>する</a:t>
            </a:r>
            <a:r>
              <a:rPr lang="ja-JP" altLang="en-US" sz="1050" dirty="0" smtClean="0">
                <a:latin typeface="+mn-ea"/>
                <a:cs typeface="メイリオ" pitchFamily="50" charset="-128"/>
              </a:rPr>
              <a:t>必要がある．しかし，難所クリア後</a:t>
            </a:r>
            <a:r>
              <a:rPr lang="ja-JP" altLang="en-US" sz="1050" dirty="0">
                <a:latin typeface="+mn-ea"/>
                <a:cs typeface="メイリオ" pitchFamily="50" charset="-128"/>
              </a:rPr>
              <a:t>の走行</a:t>
            </a:r>
            <a:r>
              <a:rPr lang="ja-JP" altLang="en-US" sz="1050" dirty="0" smtClean="0">
                <a:latin typeface="+mn-ea"/>
                <a:cs typeface="メイリオ" pitchFamily="50" charset="-128"/>
              </a:rPr>
              <a:t>ログから自己位置推定をするには誤差が多く信頼できない．よって自己位置推定に頼らずラインの左右どちらに外れてしまっても復帰できるように</a:t>
            </a:r>
            <a:r>
              <a:rPr lang="ja-JP" altLang="en-US" sz="1050" dirty="0" smtClean="0">
                <a:latin typeface="+mn-ea"/>
                <a:cs typeface="メイリオ" pitchFamily="50" charset="-128"/>
              </a:rPr>
              <a:t>する</a:t>
            </a:r>
            <a:r>
              <a:rPr lang="ja-JP" altLang="en-US" sz="1050" dirty="0">
                <a:latin typeface="+mn-ea"/>
                <a:cs typeface="メイリオ" pitchFamily="50" charset="-128"/>
              </a:rPr>
              <a:t>．</a:t>
            </a:r>
            <a:r>
              <a:rPr lang="ja-JP" altLang="en-US" sz="1050" dirty="0" smtClean="0">
                <a:latin typeface="+mn-ea"/>
                <a:cs typeface="メイリオ" pitchFamily="50" charset="-128"/>
              </a:rPr>
              <a:t>なお</a:t>
            </a:r>
            <a:r>
              <a:rPr lang="ja-JP" altLang="en-US" sz="1050" dirty="0">
                <a:latin typeface="+mn-ea"/>
                <a:cs typeface="メイリオ" pitchFamily="50" charset="-128"/>
              </a:rPr>
              <a:t>，</a:t>
            </a:r>
            <a:r>
              <a:rPr lang="ja-JP" altLang="en-US" sz="1050" dirty="0" smtClean="0">
                <a:latin typeface="+mn-ea"/>
                <a:cs typeface="メイリオ" pitchFamily="50" charset="-128"/>
              </a:rPr>
              <a:t>必ず</a:t>
            </a:r>
            <a:r>
              <a:rPr lang="ja-JP" altLang="en-US" sz="1050" dirty="0" smtClean="0">
                <a:latin typeface="+mn-ea"/>
                <a:cs typeface="メイリオ" pitchFamily="50" charset="-128"/>
              </a:rPr>
              <a:t>右</a:t>
            </a:r>
            <a:r>
              <a:rPr lang="ja-JP" altLang="en-US" sz="1050" dirty="0">
                <a:latin typeface="+mn-ea"/>
                <a:cs typeface="メイリオ" pitchFamily="50" charset="-128"/>
              </a:rPr>
              <a:t>エッジに復帰するように設計</a:t>
            </a:r>
            <a:r>
              <a:rPr lang="ja-JP" altLang="en-US" sz="1050" dirty="0" smtClean="0">
                <a:latin typeface="+mn-ea"/>
                <a:cs typeface="メイリオ" pitchFamily="50" charset="-128"/>
              </a:rPr>
              <a:t>した．</a:t>
            </a:r>
            <a:endParaRPr lang="en-US" altLang="ja-JP" sz="1050" dirty="0" smtClean="0">
              <a:latin typeface="+mn-ea"/>
              <a:cs typeface="メイリオ" pitchFamily="50" charset="-128"/>
            </a:endParaRPr>
          </a:p>
        </p:txBody>
      </p:sp>
      <p:sp>
        <p:nvSpPr>
          <p:cNvPr id="203" name="テキスト ボックス 202"/>
          <p:cNvSpPr txBox="1"/>
          <p:nvPr/>
        </p:nvSpPr>
        <p:spPr>
          <a:xfrm>
            <a:off x="781581" y="2640362"/>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4"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8" y="1848272"/>
            <a:ext cx="1285711" cy="551960"/>
          </a:xfrm>
          <a:prstGeom prst="wedgeRoundRectCallout">
            <a:avLst>
              <a:gd name="adj1" fmla="val 82211"/>
              <a:gd name="adj2" fmla="val -36275"/>
              <a:gd name="adj3" fmla="val 16667"/>
            </a:avLst>
          </a:prstGeom>
          <a:solidFill>
            <a:srgbClr val="FFFFCC"/>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8" y="1699882"/>
            <a:ext cx="4086572"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01941" y="6384776"/>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06915" y="7993335"/>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733878"/>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3" y="7733880"/>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4" y="6442297"/>
            <a:ext cx="867332" cy="200349"/>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a:t>
            </a:r>
            <a:r>
              <a:rPr kumimoji="1" lang="ja-JP" altLang="en-US" sz="800" dirty="0" smtClean="0">
                <a:latin typeface="メイリオ" pitchFamily="50" charset="-128"/>
                <a:ea typeface="メイリオ" pitchFamily="50" charset="-128"/>
                <a:cs typeface="メイリオ" pitchFamily="50" charset="-128"/>
              </a:rPr>
              <a:t>変化</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351959" y="7654230"/>
            <a:ext cx="1080120"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ja-JP" altLang="en-US" sz="800" dirty="0" smtClean="0">
                <a:latin typeface="メイリオ" pitchFamily="50" charset="-128"/>
                <a:ea typeface="メイリオ" pitchFamily="50" charset="-128"/>
                <a:cs typeface="メイリオ" pitchFamily="50" charset="-128"/>
              </a:rPr>
              <a:t>車重がしっぽに集中し角度</a:t>
            </a:r>
            <a:r>
              <a:rPr kumimoji="1" lang="ja-JP" altLang="en-US" sz="800" dirty="0" smtClean="0">
                <a:latin typeface="メイリオ" pitchFamily="50" charset="-128"/>
                <a:ea typeface="メイリオ" pitchFamily="50" charset="-128"/>
                <a:cs typeface="メイリオ" pitchFamily="50" charset="-128"/>
              </a:rPr>
              <a:t>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2" y="6769199"/>
            <a:ext cx="1329293"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r>
              <a:rPr kumimoji="1" lang="ja-JP" altLang="en-US" sz="800" dirty="0" smtClean="0">
                <a:latin typeface="メイリオ" pitchFamily="50" charset="-128"/>
                <a:ea typeface="メイリオ" pitchFamily="50" charset="-128"/>
                <a:cs typeface="メイリオ" pitchFamily="50" charset="-128"/>
              </a:rPr>
              <a:t>急激な角度変化で角度</a:t>
            </a:r>
            <a:r>
              <a:rPr kumimoji="1" lang="ja-JP" altLang="en-US" sz="800" dirty="0" smtClean="0">
                <a:latin typeface="メイリオ" pitchFamily="50" charset="-128"/>
                <a:ea typeface="メイリオ" pitchFamily="50" charset="-128"/>
                <a:cs typeface="メイリオ" pitchFamily="50" charset="-128"/>
              </a:rPr>
              <a:t>が</a:t>
            </a:r>
            <a:r>
              <a:rPr kumimoji="1" lang="en-US" altLang="ja-JP" sz="800" dirty="0" smtClean="0">
                <a:latin typeface="メイリオ" pitchFamily="50" charset="-128"/>
                <a:ea typeface="メイリオ" pitchFamily="50" charset="-128"/>
                <a:cs typeface="メイリオ" pitchFamily="50" charset="-128"/>
              </a:rPr>
              <a:t/>
            </a:r>
            <a:br>
              <a:rPr kumimoji="1" lang="en-US" altLang="ja-JP" sz="800" dirty="0" smtClean="0">
                <a:latin typeface="メイリオ" pitchFamily="50" charset="-128"/>
                <a:ea typeface="メイリオ" pitchFamily="50" charset="-128"/>
                <a:cs typeface="メイリオ" pitchFamily="50" charset="-128"/>
              </a:rPr>
            </a:br>
            <a:r>
              <a:rPr kumimoji="1" lang="ja-JP" altLang="en-US" sz="800" dirty="0" smtClean="0">
                <a:latin typeface="メイリオ" pitchFamily="50" charset="-128"/>
                <a:ea typeface="メイリオ" pitchFamily="50" charset="-128"/>
                <a:cs typeface="メイリオ" pitchFamily="50" charset="-128"/>
              </a:rPr>
              <a:t>目標</a:t>
            </a:r>
            <a:r>
              <a:rPr kumimoji="1" lang="ja-JP" altLang="en-US" sz="800" dirty="0" smtClean="0">
                <a:latin typeface="メイリオ" pitchFamily="50" charset="-128"/>
                <a:ea typeface="メイリオ" pitchFamily="50" charset="-128"/>
                <a:cs typeface="メイリオ" pitchFamily="50" charset="-128"/>
              </a:rPr>
              <a:t>角度</a:t>
            </a:r>
            <a:r>
              <a:rPr kumimoji="1" lang="ja-JP" altLang="en-US" sz="800" dirty="0" smtClean="0">
                <a:latin typeface="メイリオ" pitchFamily="50" charset="-128"/>
                <a:ea typeface="メイリオ" pitchFamily="50" charset="-128"/>
                <a:cs typeface="メイリオ" pitchFamily="50" charset="-128"/>
              </a:rPr>
              <a:t>を大きく超えている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062737"/>
            <a:ext cx="1069615"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470329" y="9079879"/>
            <a:ext cx="1241177" cy="29163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ja-JP" altLang="en-US" sz="800" dirty="0" smtClean="0">
                <a:latin typeface="メイリオ" pitchFamily="50" charset="-128"/>
                <a:ea typeface="メイリオ" pitchFamily="50" charset="-128"/>
                <a:cs typeface="メイリオ" pitchFamily="50" charset="-128"/>
              </a:rPr>
              <a:t>走行体の</a:t>
            </a:r>
            <a:r>
              <a:rPr kumimoji="1" lang="ja-JP" altLang="en-US" sz="800" dirty="0" smtClean="0">
                <a:latin typeface="メイリオ" pitchFamily="50" charset="-128"/>
                <a:ea typeface="メイリオ" pitchFamily="50" charset="-128"/>
                <a:cs typeface="メイリオ" pitchFamily="50" charset="-128"/>
              </a:rPr>
              <a:t>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785423"/>
            <a:ext cx="825236"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xmlns="">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p:cNvSpPr txBox="1"/>
              <p:nvPr/>
            </p:nvSpPr>
            <p:spPr>
              <a:xfrm>
                <a:off x="5143861" y="3679926"/>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xmlns="">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9" name="テキスト ボックス 248"/>
              <p:cNvSpPr txBox="1"/>
              <p:nvPr/>
            </p:nvSpPr>
            <p:spPr>
              <a:xfrm>
                <a:off x="5143862"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xmlns="">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10"/>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6" y="2352329"/>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6" y="2908098"/>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6" y="3514349"/>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3"/>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xmlns:a14="http://schemas.microsoft.com/office/drawing/2010/main">
        <mc:Choice Requires="a14">
          <p:sp>
            <p:nvSpPr>
              <p:cNvPr id="254" name="正方形/長方形 253"/>
              <p:cNvSpPr/>
              <p:nvPr/>
            </p:nvSpPr>
            <p:spPr>
              <a:xfrm>
                <a:off x="7123042" y="4218382"/>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5" name="正方形/長方形 254"/>
              <p:cNvSpPr/>
              <p:nvPr/>
            </p:nvSpPr>
            <p:spPr>
              <a:xfrm>
                <a:off x="7123042" y="4434406"/>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6" name="テキスト ボックス 255"/>
              <p:cNvSpPr txBox="1"/>
              <p:nvPr/>
            </p:nvSpPr>
            <p:spPr>
              <a:xfrm>
                <a:off x="7123042"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xmlns="">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3"/>
                <a:stretch>
                  <a:fillRect l="-25067" t="-175000" b="-2513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7" name="テキスト ボックス 256"/>
              <p:cNvSpPr txBox="1"/>
              <p:nvPr/>
            </p:nvSpPr>
            <p:spPr>
              <a:xfrm>
                <a:off x="7123042"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xmlns="">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4"/>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7"/>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mc:AlternateContent xmlns:mc="http://schemas.openxmlformats.org/markup-compatibility/2006">
        <mc:Choice xmlns:a14="http://schemas.microsoft.com/office/drawing/2010/main" Requires="a14">
          <p:sp>
            <p:nvSpPr>
              <p:cNvPr id="1031" name="正方形/長方形 1030"/>
              <p:cNvSpPr/>
              <p:nvPr/>
            </p:nvSpPr>
            <p:spPr>
              <a:xfrm>
                <a:off x="5020867" y="5200201"/>
                <a:ext cx="4295847" cy="900246"/>
              </a:xfrm>
              <a:prstGeom prst="rect">
                <a:avLst/>
              </a:prstGeom>
            </p:spPr>
            <p:txBody>
              <a:bodyPr wrap="square">
                <a:spAutoFit/>
              </a:bodyPr>
              <a:lstStyle/>
              <a:p>
                <a:r>
                  <a:rPr lang="ja-JP" altLang="en-US" sz="1050" dirty="0" smtClean="0">
                    <a:latin typeface="+mn-ea"/>
                    <a:cs typeface="メイリオ" pitchFamily="50" charset="-128"/>
                  </a:rPr>
                  <a:t>ルックアップゲートを通過するためにはしっぽの角度を変化させ走行体を傾け，通過後</a:t>
                </a:r>
                <a:r>
                  <a:rPr lang="ja-JP" altLang="en-US" sz="1050" dirty="0">
                    <a:latin typeface="+mn-ea"/>
                    <a:cs typeface="メイリオ" pitchFamily="50" charset="-128"/>
                  </a:rPr>
                  <a:t>に元の角度に戻す必要が</a:t>
                </a:r>
                <a:r>
                  <a:rPr lang="ja-JP" altLang="en-US" sz="1050" dirty="0" smtClean="0">
                    <a:latin typeface="+mn-ea"/>
                    <a:cs typeface="メイリオ" pitchFamily="50" charset="-128"/>
                  </a:rPr>
                  <a:t>ある．しかし，しっぽ</a:t>
                </a:r>
                <a:r>
                  <a:rPr lang="ja-JP" altLang="en-US" sz="1050" dirty="0">
                    <a:latin typeface="+mn-ea"/>
                    <a:cs typeface="メイリオ" pitchFamily="50" charset="-128"/>
                  </a:rPr>
                  <a:t>の角度の急激な変化に</a:t>
                </a:r>
                <a:r>
                  <a:rPr lang="ja-JP" altLang="en-US" sz="1050" dirty="0" smtClean="0">
                    <a:latin typeface="+mn-ea"/>
                    <a:cs typeface="メイリオ" pitchFamily="50" charset="-128"/>
                  </a:rPr>
                  <a:t>よって走行体が</a:t>
                </a:r>
                <a:r>
                  <a:rPr lang="ja-JP" altLang="en-US" sz="1050" dirty="0">
                    <a:latin typeface="+mn-ea"/>
                    <a:cs typeface="メイリオ" pitchFamily="50" charset="-128"/>
                  </a:rPr>
                  <a:t>倒れてしまうなどの問題が</a:t>
                </a:r>
                <a:r>
                  <a:rPr lang="ja-JP" altLang="en-US" sz="1050" dirty="0" smtClean="0">
                    <a:latin typeface="+mn-ea"/>
                    <a:cs typeface="メイリオ" pitchFamily="50" charset="-128"/>
                  </a:rPr>
                  <a:t>あった</a:t>
                </a:r>
                <a:r>
                  <a:rPr lang="ja-JP" altLang="en-US" sz="1050" dirty="0" smtClean="0">
                    <a:latin typeface="+mn-ea"/>
                    <a:cs typeface="メイリオ" pitchFamily="50" charset="-128"/>
                  </a:rPr>
                  <a:t>．そこ</a:t>
                </a:r>
                <a:r>
                  <a:rPr lang="ja-JP" altLang="en-US" sz="1050" dirty="0" smtClean="0">
                    <a:latin typeface="+mn-ea"/>
                    <a:cs typeface="メイリオ" pitchFamily="50" charset="-128"/>
                  </a:rPr>
                  <a:t>で</a:t>
                </a:r>
                <a:r>
                  <a:rPr lang="ja-JP" altLang="en-US" sz="1050" dirty="0" smtClean="0">
                    <a:latin typeface="+mn-ea"/>
                    <a:cs typeface="メイリオ" pitchFamily="50" charset="-128"/>
                  </a:rPr>
                  <a:t>，目標とするしっぽ角度に到達するまで、目標角度自体を</a:t>
                </a:r>
                <a14:m>
                  <m:oMath xmlns:m="http://schemas.openxmlformats.org/officeDocument/2006/math">
                    <m:r>
                      <a:rPr lang="en-US" altLang="ja-JP" sz="1050" b="0" i="0" u="sng" smtClean="0">
                        <a:latin typeface="+mn-ea"/>
                        <a:cs typeface="メイリオ" pitchFamily="50" charset="-128"/>
                      </a:rPr>
                      <m:t>1</m:t>
                    </m:r>
                    <m:r>
                      <a:rPr lang="en-US" altLang="ja-JP" sz="1050" i="1" u="sng" smtClean="0">
                        <a:latin typeface="+mn-ea"/>
                        <a:cs typeface="メイリオ" pitchFamily="50" charset="-128"/>
                      </a:rPr>
                      <m:t>°</m:t>
                    </m:r>
                  </m:oMath>
                </a14:m>
                <a:r>
                  <a:rPr lang="ja-JP" altLang="en-US" sz="1050" u="sng" dirty="0" smtClean="0">
                    <a:latin typeface="+mn-ea"/>
                    <a:cs typeface="メイリオ" pitchFamily="50" charset="-128"/>
                  </a:rPr>
                  <a:t>ずつ</a:t>
                </a:r>
                <a:r>
                  <a:rPr lang="ja-JP" altLang="en-US" sz="1050" u="sng" dirty="0">
                    <a:latin typeface="+mn-ea"/>
                    <a:cs typeface="メイリオ" pitchFamily="50" charset="-128"/>
                  </a:rPr>
                  <a:t>変化させる</a:t>
                </a:r>
                <a:r>
                  <a:rPr lang="ja-JP" altLang="en-US" sz="1050" dirty="0" smtClean="0">
                    <a:latin typeface="+mn-ea"/>
                    <a:cs typeface="メイリオ" pitchFamily="50" charset="-128"/>
                  </a:rPr>
                  <a:t>こと</a:t>
                </a:r>
                <a:r>
                  <a:rPr lang="ja-JP" altLang="en-US" sz="1050" dirty="0" smtClean="0">
                    <a:latin typeface="+mn-ea"/>
                    <a:cs typeface="メイリオ" pitchFamily="50" charset="-128"/>
                  </a:rPr>
                  <a:t>で角度の急激な変化</a:t>
                </a:r>
                <a:r>
                  <a:rPr lang="ja-JP" altLang="en-US" sz="1050" dirty="0">
                    <a:latin typeface="+mn-ea"/>
                    <a:cs typeface="メイリオ" pitchFamily="50" charset="-128"/>
                  </a:rPr>
                  <a:t>を</a:t>
                </a:r>
                <a:r>
                  <a:rPr lang="ja-JP" altLang="en-US" sz="1050" dirty="0" smtClean="0">
                    <a:latin typeface="+mn-ea"/>
                    <a:cs typeface="メイリオ" pitchFamily="50" charset="-128"/>
                  </a:rPr>
                  <a:t>抑える．</a:t>
                </a:r>
                <a:endParaRPr lang="en-US" altLang="ja-JP" sz="1050" dirty="0">
                  <a:latin typeface="+mn-ea"/>
                  <a:cs typeface="メイリオ" pitchFamily="50" charset="-128"/>
                </a:endParaRPr>
              </a:p>
            </p:txBody>
          </p:sp>
        </mc:Choice>
        <mc:Fallback>
          <p:sp>
            <p:nvSpPr>
              <p:cNvPr id="1031" name="正方形/長方形 1030"/>
              <p:cNvSpPr>
                <a:spLocks noRot="1" noChangeAspect="1" noMove="1" noResize="1" noEditPoints="1" noAdjustHandles="1" noChangeArrowheads="1" noChangeShapeType="1" noTextEdit="1"/>
              </p:cNvSpPr>
              <p:nvPr/>
            </p:nvSpPr>
            <p:spPr>
              <a:xfrm>
                <a:off x="5020867" y="5200201"/>
                <a:ext cx="4295847" cy="900246"/>
              </a:xfrm>
              <a:prstGeom prst="rect">
                <a:avLst/>
              </a:prstGeom>
              <a:blipFill rotWithShape="1">
                <a:blip r:embed="rId15"/>
                <a:stretch>
                  <a:fillRect b="-3378"/>
                </a:stretch>
              </a:blipFill>
            </p:spPr>
            <p:txBody>
              <a:bodyPr/>
              <a:lstStyle/>
              <a:p>
                <a:r>
                  <a:rPr lang="ja-JP" altLang="en-US">
                    <a:noFill/>
                  </a:rPr>
                  <a:t> </a:t>
                </a:r>
              </a:p>
            </p:txBody>
          </p:sp>
        </mc:Fallback>
      </mc:AlternateContent>
      <p:sp>
        <p:nvSpPr>
          <p:cNvPr id="268" name="円弧 267"/>
          <p:cNvSpPr/>
          <p:nvPr/>
        </p:nvSpPr>
        <p:spPr>
          <a:xfrm rot="16200000">
            <a:off x="10344905" y="8339484"/>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0" name="円/楕円 269"/>
          <p:cNvSpPr/>
          <p:nvPr/>
        </p:nvSpPr>
        <p:spPr>
          <a:xfrm>
            <a:off x="12489815" y="8981017"/>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1522910" y="8649456"/>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592464">
            <a:off x="11528212" y="8615611"/>
            <a:ext cx="934303" cy="914400"/>
          </a:xfrm>
          <a:prstGeom prst="arc">
            <a:avLst>
              <a:gd name="adj1" fmla="val 21324979"/>
              <a:gd name="adj2" fmla="val 4027401"/>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p:nvPr/>
        </p:nvCxnSpPr>
        <p:spPr>
          <a:xfrm flipH="1" flipV="1">
            <a:off x="12264819" y="8487615"/>
            <a:ext cx="132640" cy="309068"/>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2264819" y="8162687"/>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10155999" y="8768673"/>
            <a:ext cx="144016" cy="164414"/>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9351520" y="8435976"/>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9391182" y="8413369"/>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10457364" y="8205845"/>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0" name="テキスト ボックス 279"/>
          <p:cNvSpPr txBox="1"/>
          <p:nvPr/>
        </p:nvSpPr>
        <p:spPr>
          <a:xfrm>
            <a:off x="9810670" y="8483984"/>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2167227" y="8918922"/>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9997342" y="8290505"/>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813382" y="8352623"/>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2852189" y="8536015"/>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10405418" y="8217585"/>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2198487" y="8071053"/>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grpSp>
        <p:nvGrpSpPr>
          <p:cNvPr id="4" name="グループ化 3"/>
          <p:cNvGrpSpPr/>
          <p:nvPr/>
        </p:nvGrpSpPr>
        <p:grpSpPr>
          <a:xfrm>
            <a:off x="9440423" y="9220212"/>
            <a:ext cx="976490" cy="307777"/>
            <a:chOff x="9502511" y="9118070"/>
            <a:chExt cx="976490" cy="307777"/>
          </a:xfrm>
        </p:grpSpPr>
        <p:sp>
          <p:nvSpPr>
            <p:cNvPr id="279" name="テキスト ボックス 278"/>
            <p:cNvSpPr txBox="1"/>
            <p:nvPr/>
          </p:nvSpPr>
          <p:spPr>
            <a:xfrm>
              <a:off x="9502511" y="9118070"/>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10334985" y="9184064"/>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grpSp>
      <p:sp>
        <p:nvSpPr>
          <p:cNvPr id="288" name="テキスト ボックス 287"/>
          <p:cNvSpPr txBox="1"/>
          <p:nvPr/>
        </p:nvSpPr>
        <p:spPr>
          <a:xfrm>
            <a:off x="9535742" y="6354926"/>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1454645" y="6354692"/>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9603540" y="6569174"/>
            <a:ext cx="1758012" cy="1408078"/>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へ９０度旋回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②エッジ検出回数が</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           </a:t>
            </a:r>
            <a:r>
              <a:rPr lang="en-US" altLang="ja-JP" sz="1050" dirty="0" smtClean="0">
                <a:latin typeface="メイリオ" pitchFamily="50" charset="-128"/>
                <a:ea typeface="メイリオ" pitchFamily="50" charset="-128"/>
                <a:cs typeface="メイリオ" pitchFamily="50" charset="-128"/>
              </a:rPr>
              <a:t>       </a:t>
            </a:r>
            <a:r>
              <a:rPr lang="ja-JP" altLang="en-US" sz="1050" dirty="0" smtClean="0">
                <a:latin typeface="メイリオ" pitchFamily="50" charset="-128"/>
                <a:ea typeface="メイリオ" pitchFamily="50" charset="-128"/>
                <a:cs typeface="メイリオ" pitchFamily="50" charset="-128"/>
              </a:rPr>
              <a:t>未満落下地点へ戻る</a:t>
            </a:r>
            <a:r>
              <a:rPr lang="en-US" altLang="ja-JP" sz="1050" dirty="0" smtClean="0">
                <a:latin typeface="メイリオ" pitchFamily="50" charset="-128"/>
                <a:ea typeface="メイリオ" pitchFamily="50" charset="-128"/>
                <a:cs typeface="メイリオ" pitchFamily="50" charset="-128"/>
              </a:rPr>
              <a:t>.</a:t>
            </a:r>
          </a:p>
          <a:p>
            <a:r>
              <a:rPr lang="ja-JP" altLang="en-US" sz="1050" dirty="0" smtClean="0">
                <a:latin typeface="メイリオ" pitchFamily="50" charset="-128"/>
                <a:ea typeface="メイリオ" pitchFamily="50" charset="-128"/>
                <a:cs typeface="メイリオ" pitchFamily="50" charset="-128"/>
              </a:rPr>
              <a:t>③右へ</a:t>
            </a:r>
            <a:r>
              <a:rPr lang="ja-JP" altLang="en-US" sz="1050" dirty="0" smtClean="0">
                <a:latin typeface="メイリオ" pitchFamily="50" charset="-128"/>
                <a:ea typeface="メイリオ" pitchFamily="50" charset="-128"/>
                <a:cs typeface="メイリオ" pitchFamily="50" charset="-128"/>
              </a:rPr>
              <a:t>旋回，エッジ</a:t>
            </a:r>
            <a:r>
              <a:rPr lang="ja-JP" altLang="en-US" sz="1050" dirty="0" smtClean="0">
                <a:latin typeface="メイリオ" pitchFamily="50" charset="-128"/>
                <a:ea typeface="メイリオ" pitchFamily="50" charset="-128"/>
                <a:cs typeface="メイリオ" pitchFamily="50" charset="-128"/>
              </a:rPr>
              <a:t>検出２回検目でライントレース再開</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10401410" y="8585985"/>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1408862" y="6559610"/>
            <a:ext cx="1885679" cy="1569660"/>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しエッジ</a:t>
            </a:r>
            <a:r>
              <a:rPr lang="ja-JP" altLang="en-US" sz="1050" dirty="0">
                <a:latin typeface="メイリオ" pitchFamily="50" charset="-128"/>
                <a:ea typeface="メイリオ" pitchFamily="50" charset="-128"/>
                <a:cs typeface="メイリオ" pitchFamily="50" charset="-128"/>
              </a:rPr>
              <a:t>を</a:t>
            </a:r>
            <a:r>
              <a:rPr lang="ja-JP" altLang="en-US" sz="1050" dirty="0" smtClean="0">
                <a:latin typeface="メイリオ" pitchFamily="50" charset="-128"/>
                <a:ea typeface="メイリオ" pitchFamily="50" charset="-128"/>
                <a:cs typeface="メイリオ" pitchFamily="50" charset="-128"/>
              </a:rPr>
              <a:t>２回検出</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a:latin typeface="メイリオ" pitchFamily="50" charset="-128"/>
                <a:ea typeface="メイリオ" pitchFamily="50" charset="-128"/>
                <a:cs typeface="メイリオ" pitchFamily="50" charset="-128"/>
              </a:rPr>
              <a:t>②右へ</a:t>
            </a:r>
            <a:r>
              <a:rPr lang="ja-JP" altLang="en-US" sz="1050" dirty="0" smtClean="0">
                <a:latin typeface="メイリオ" pitchFamily="50" charset="-128"/>
                <a:ea typeface="メイリオ" pitchFamily="50" charset="-128"/>
                <a:cs typeface="メイリオ" pitchFamily="50" charset="-128"/>
              </a:rPr>
              <a:t>旋回</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エッジを２回</a:t>
            </a:r>
            <a:r>
              <a:rPr lang="ja-JP" altLang="en-US" sz="1050" dirty="0" smtClean="0">
                <a:latin typeface="メイリオ" pitchFamily="50" charset="-128"/>
                <a:ea typeface="メイリオ" pitchFamily="50" charset="-128"/>
                <a:cs typeface="メイリオ" pitchFamily="50" charset="-128"/>
              </a:rPr>
              <a:t>検出後，さらに</a:t>
            </a:r>
            <a:r>
              <a:rPr lang="ja-JP" altLang="en-US" sz="1050" dirty="0" smtClean="0">
                <a:latin typeface="メイリオ" pitchFamily="50" charset="-128"/>
                <a:ea typeface="メイリオ" pitchFamily="50" charset="-128"/>
                <a:cs typeface="メイリオ" pitchFamily="50" charset="-128"/>
              </a:rPr>
              <a:t>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③ライン</a:t>
            </a:r>
            <a:r>
              <a:rPr lang="ja-JP" altLang="en-US" sz="1050" dirty="0">
                <a:latin typeface="メイリオ" pitchFamily="50" charset="-128"/>
                <a:ea typeface="メイリオ" pitchFamily="50" charset="-128"/>
                <a:cs typeface="メイリオ" pitchFamily="50" charset="-128"/>
              </a:rPr>
              <a:t>へ</a:t>
            </a:r>
            <a:r>
              <a:rPr lang="ja-JP" altLang="en-US" sz="1050" dirty="0" smtClean="0">
                <a:latin typeface="メイリオ" pitchFamily="50" charset="-128"/>
                <a:ea typeface="メイリオ" pitchFamily="50" charset="-128"/>
                <a:cs typeface="メイリオ" pitchFamily="50" charset="-128"/>
              </a:rPr>
              <a:t>直進，エッジ</a:t>
            </a:r>
            <a:r>
              <a:rPr lang="ja-JP" altLang="en-US" sz="1050" dirty="0" smtClean="0">
                <a:latin typeface="メイリオ" pitchFamily="50" charset="-128"/>
                <a:ea typeface="メイリオ" pitchFamily="50" charset="-128"/>
                <a:cs typeface="メイリオ" pitchFamily="50" charset="-128"/>
              </a:rPr>
              <a:t>検出後ライントレース再開</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1037" name="正方形/長方形 1036"/>
          <p:cNvSpPr/>
          <p:nvPr/>
        </p:nvSpPr>
        <p:spPr>
          <a:xfrm>
            <a:off x="796746" y="3263228"/>
            <a:ext cx="4095853" cy="1223412"/>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ja-JP" altLang="en-US" sz="1050" dirty="0" smtClean="0">
                <a:latin typeface="+mn-ea"/>
              </a:rPr>
              <a:t>．</a:t>
            </a:r>
            <a:endParaRPr lang="en-US" altLang="ja-JP" sz="1050" dirty="0" smtClean="0">
              <a:latin typeface="+mn-ea"/>
            </a:endParaRPr>
          </a:p>
          <a:p>
            <a:pPr indent="-182935"/>
            <a:r>
              <a:rPr lang="ja-JP" altLang="en-US" sz="1050" dirty="0" smtClean="0">
                <a:latin typeface="+mn-ea"/>
              </a:rPr>
              <a:t>曲率</a:t>
            </a:r>
            <a:r>
              <a:rPr lang="ja-JP" altLang="en-US" sz="1050" dirty="0">
                <a:latin typeface="+mn-ea"/>
              </a:rPr>
              <a:t>半径と移動距離算出を組み合わせることにより、仮想のラインをトレースすることも可能である</a:t>
            </a:r>
            <a:r>
              <a:rPr lang="ja-JP" altLang="en-US" sz="1050" dirty="0" smtClean="0">
                <a:latin typeface="+mn-ea"/>
              </a:rPr>
              <a:t>．</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a:latin typeface="+mn-ea"/>
              </a:rPr>
              <a:t>PID</a:t>
            </a:r>
            <a:r>
              <a:rPr lang="ja-JP" altLang="en-US" sz="1050" dirty="0">
                <a:latin typeface="+mn-ea"/>
              </a:rPr>
              <a:t>制御と組み合わせた</a:t>
            </a:r>
            <a:r>
              <a:rPr lang="ja-JP" altLang="en-US" sz="1050" u="sng" dirty="0">
                <a:latin typeface="+mn-ea"/>
              </a:rPr>
              <a:t>ハイブリッド</a:t>
            </a:r>
            <a:r>
              <a:rPr lang="en-US" altLang="ja-JP" sz="1050" u="sng" dirty="0">
                <a:latin typeface="+mn-ea"/>
              </a:rPr>
              <a:t>PID</a:t>
            </a:r>
            <a:r>
              <a:rPr lang="ja-JP" altLang="en-US" sz="1050" u="sng" dirty="0">
                <a:latin typeface="+mn-ea"/>
              </a:rPr>
              <a:t>制御</a:t>
            </a:r>
            <a:r>
              <a:rPr lang="ja-JP" altLang="en-US" sz="1050" dirty="0" smtClean="0">
                <a:latin typeface="+mn-ea"/>
              </a:rPr>
              <a:t>を実現</a:t>
            </a:r>
            <a:endParaRPr lang="en-US" altLang="ja-JP" sz="1050" dirty="0" smtClean="0">
              <a:latin typeface="+mn-ea"/>
            </a:endParaRPr>
          </a:p>
        </p:txBody>
      </p:sp>
      <p:sp>
        <p:nvSpPr>
          <p:cNvPr id="149" name="正方形/長方形 148"/>
          <p:cNvSpPr/>
          <p:nvPr/>
        </p:nvSpPr>
        <p:spPr>
          <a:xfrm>
            <a:off x="1232028"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テキスト ボックス 149"/>
          <p:cNvSpPr txBox="1"/>
          <p:nvPr/>
        </p:nvSpPr>
        <p:spPr>
          <a:xfrm>
            <a:off x="1049325" y="8618638"/>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1" name="テキスト ボックス 150"/>
          <p:cNvSpPr txBox="1"/>
          <p:nvPr/>
        </p:nvSpPr>
        <p:spPr>
          <a:xfrm>
            <a:off x="1767895" y="861655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2" name="正方形/長方形 151"/>
          <p:cNvSpPr/>
          <p:nvPr/>
        </p:nvSpPr>
        <p:spPr>
          <a:xfrm>
            <a:off x="1268031"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8" name="正方形/長方形 157"/>
          <p:cNvSpPr/>
          <p:nvPr/>
        </p:nvSpPr>
        <p:spPr>
          <a:xfrm>
            <a:off x="1268031"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0" name="正方形/長方形 159"/>
          <p:cNvSpPr/>
          <p:nvPr/>
        </p:nvSpPr>
        <p:spPr>
          <a:xfrm>
            <a:off x="1268031"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2" name="正方形/長方形 161"/>
          <p:cNvSpPr/>
          <p:nvPr/>
        </p:nvSpPr>
        <p:spPr>
          <a:xfrm>
            <a:off x="1268031"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3" name="正方形/長方形 162"/>
          <p:cNvSpPr/>
          <p:nvPr/>
        </p:nvSpPr>
        <p:spPr>
          <a:xfrm>
            <a:off x="1268031"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4" name="正方形/長方形 163"/>
          <p:cNvSpPr/>
          <p:nvPr/>
        </p:nvSpPr>
        <p:spPr>
          <a:xfrm>
            <a:off x="1268031"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5" name="正方形/長方形 164"/>
          <p:cNvSpPr/>
          <p:nvPr/>
        </p:nvSpPr>
        <p:spPr>
          <a:xfrm>
            <a:off x="1268031" y="741653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6" name="正方形/長方形 165"/>
          <p:cNvSpPr/>
          <p:nvPr/>
        </p:nvSpPr>
        <p:spPr>
          <a:xfrm>
            <a:off x="1268031" y="725217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8" name="正方形/長方形 167"/>
          <p:cNvSpPr/>
          <p:nvPr/>
        </p:nvSpPr>
        <p:spPr>
          <a:xfrm>
            <a:off x="1268031" y="7092437"/>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9" name="正方形/長方形 168"/>
          <p:cNvSpPr/>
          <p:nvPr/>
        </p:nvSpPr>
        <p:spPr>
          <a:xfrm>
            <a:off x="1268031" y="6914161"/>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0" name="正方形/長方形 169"/>
          <p:cNvSpPr/>
          <p:nvPr/>
        </p:nvSpPr>
        <p:spPr>
          <a:xfrm>
            <a:off x="1268031" y="6749795"/>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1" name="正方形/長方形 170"/>
          <p:cNvSpPr/>
          <p:nvPr/>
        </p:nvSpPr>
        <p:spPr>
          <a:xfrm>
            <a:off x="1859723"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正方形/長方形 171"/>
          <p:cNvSpPr/>
          <p:nvPr/>
        </p:nvSpPr>
        <p:spPr>
          <a:xfrm>
            <a:off x="1892869"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3" name="正方形/長方形 172"/>
          <p:cNvSpPr/>
          <p:nvPr/>
        </p:nvSpPr>
        <p:spPr>
          <a:xfrm>
            <a:off x="1890963" y="82366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4" name="正方形/長方形 173"/>
          <p:cNvSpPr/>
          <p:nvPr/>
        </p:nvSpPr>
        <p:spPr>
          <a:xfrm>
            <a:off x="1890963"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5" name="正方形/長方形 174"/>
          <p:cNvSpPr/>
          <p:nvPr/>
        </p:nvSpPr>
        <p:spPr>
          <a:xfrm>
            <a:off x="1890963"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6" name="正方形/長方形 175"/>
          <p:cNvSpPr/>
          <p:nvPr/>
        </p:nvSpPr>
        <p:spPr>
          <a:xfrm>
            <a:off x="1890963"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7" name="正方形/長方形 176"/>
          <p:cNvSpPr/>
          <p:nvPr/>
        </p:nvSpPr>
        <p:spPr>
          <a:xfrm>
            <a:off x="1890963"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8" name="テキスト ボックス 177"/>
          <p:cNvSpPr txBox="1"/>
          <p:nvPr/>
        </p:nvSpPr>
        <p:spPr>
          <a:xfrm>
            <a:off x="1571462" y="9100866"/>
            <a:ext cx="936104" cy="307777"/>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補正前</a:t>
            </a:r>
            <a:endParaRPr kumimoji="1" lang="ja-JP" altLang="en-US" sz="1400" b="1" dirty="0">
              <a:latin typeface="メイリオ" pitchFamily="50" charset="-128"/>
              <a:ea typeface="メイリオ" pitchFamily="50" charset="-128"/>
              <a:cs typeface="メイリオ" pitchFamily="50" charset="-128"/>
            </a:endParaRPr>
          </a:p>
        </p:txBody>
      </p:sp>
      <p:sp>
        <p:nvSpPr>
          <p:cNvPr id="179" name="正方形/長方形 178"/>
          <p:cNvSpPr/>
          <p:nvPr/>
        </p:nvSpPr>
        <p:spPr>
          <a:xfrm>
            <a:off x="3061322" y="7081618"/>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テキスト ボックス 179"/>
          <p:cNvSpPr txBox="1"/>
          <p:nvPr/>
        </p:nvSpPr>
        <p:spPr>
          <a:xfrm>
            <a:off x="2885529" y="8592762"/>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81" name="正方形/長方形 180"/>
          <p:cNvSpPr/>
          <p:nvPr/>
        </p:nvSpPr>
        <p:spPr>
          <a:xfrm>
            <a:off x="3097325" y="84018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2" name="正方形/長方形 181"/>
          <p:cNvSpPr/>
          <p:nvPr/>
        </p:nvSpPr>
        <p:spPr>
          <a:xfrm>
            <a:off x="3097325" y="823743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4" name="正方形/長方形 183"/>
          <p:cNvSpPr/>
          <p:nvPr/>
        </p:nvSpPr>
        <p:spPr>
          <a:xfrm>
            <a:off x="3097325" y="790870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5" name="正方形/長方形 184"/>
          <p:cNvSpPr/>
          <p:nvPr/>
        </p:nvSpPr>
        <p:spPr>
          <a:xfrm>
            <a:off x="3097325" y="775004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6" name="正方形/長方形 185"/>
          <p:cNvSpPr/>
          <p:nvPr/>
        </p:nvSpPr>
        <p:spPr>
          <a:xfrm>
            <a:off x="3097325" y="759104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7" name="正方形/長方形 186"/>
          <p:cNvSpPr/>
          <p:nvPr/>
        </p:nvSpPr>
        <p:spPr>
          <a:xfrm>
            <a:off x="3097325" y="742667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8" name="正方形/長方形 187"/>
          <p:cNvSpPr/>
          <p:nvPr/>
        </p:nvSpPr>
        <p:spPr>
          <a:xfrm>
            <a:off x="3097325" y="726230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9" name="正方形/長方形 188"/>
          <p:cNvSpPr/>
          <p:nvPr/>
        </p:nvSpPr>
        <p:spPr>
          <a:xfrm>
            <a:off x="3097325" y="710257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0" name="正方形/長方形 189"/>
          <p:cNvSpPr/>
          <p:nvPr/>
        </p:nvSpPr>
        <p:spPr>
          <a:xfrm>
            <a:off x="3702574"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3738577"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3663757" y="857288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94" name="テキスト ボックス 193"/>
          <p:cNvSpPr txBox="1"/>
          <p:nvPr/>
        </p:nvSpPr>
        <p:spPr>
          <a:xfrm>
            <a:off x="3201277" y="9091925"/>
            <a:ext cx="936104"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補正後</a:t>
            </a:r>
            <a:endParaRPr kumimoji="1" lang="ja-JP" altLang="en-US" sz="1400" b="1" dirty="0">
              <a:latin typeface="メイリオ" pitchFamily="50" charset="-128"/>
              <a:ea typeface="メイリオ" pitchFamily="50" charset="-128"/>
              <a:cs typeface="メイリオ" pitchFamily="50" charset="-128"/>
            </a:endParaRPr>
          </a:p>
        </p:txBody>
      </p:sp>
      <p:sp>
        <p:nvSpPr>
          <p:cNvPr id="195" name="テキスト ボックス 194"/>
          <p:cNvSpPr txBox="1"/>
          <p:nvPr/>
        </p:nvSpPr>
        <p:spPr>
          <a:xfrm>
            <a:off x="882712" y="6543390"/>
            <a:ext cx="1070843" cy="261610"/>
          </a:xfrm>
          <a:prstGeom prst="rect">
            <a:avLst/>
          </a:prstGeom>
          <a:noFill/>
        </p:spPr>
        <p:txBody>
          <a:bodyPr wrap="square" rtlCol="0">
            <a:spAutoFit/>
          </a:bodyPr>
          <a:lstStyle/>
          <a:p>
            <a:r>
              <a:rPr lang="ja-JP" altLang="en-US" sz="1100" b="1" dirty="0" smtClean="0">
                <a:solidFill>
                  <a:srgbClr val="FF0000"/>
                </a:solidFill>
                <a:latin typeface="メイリオ" pitchFamily="50" charset="-128"/>
                <a:ea typeface="メイリオ" pitchFamily="50" charset="-128"/>
                <a:cs typeface="メイリオ" pitchFamily="50" charset="-128"/>
              </a:rPr>
              <a:t>規定量超過分</a:t>
            </a:r>
            <a:endParaRPr kumimoji="1" lang="ja-JP" altLang="en-US" sz="1100" b="1" dirty="0">
              <a:solidFill>
                <a:srgbClr val="FF0000"/>
              </a:solidFill>
              <a:latin typeface="メイリオ" pitchFamily="50" charset="-128"/>
              <a:ea typeface="メイリオ" pitchFamily="50" charset="-128"/>
              <a:cs typeface="メイリオ" pitchFamily="50" charset="-128"/>
            </a:endParaRPr>
          </a:p>
        </p:txBody>
      </p:sp>
      <p:sp>
        <p:nvSpPr>
          <p:cNvPr id="196" name="下矢印 195"/>
          <p:cNvSpPr/>
          <p:nvPr/>
        </p:nvSpPr>
        <p:spPr>
          <a:xfrm rot="19769806">
            <a:off x="1088127" y="6768851"/>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cxnSp>
        <p:nvCxnSpPr>
          <p:cNvPr id="197" name="直線コネクタ 196"/>
          <p:cNvCxnSpPr/>
          <p:nvPr/>
        </p:nvCxnSpPr>
        <p:spPr>
          <a:xfrm flipV="1">
            <a:off x="1016869" y="7898771"/>
            <a:ext cx="3374261" cy="80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8" name="テキスト ボックス 197"/>
          <p:cNvSpPr txBox="1"/>
          <p:nvPr/>
        </p:nvSpPr>
        <p:spPr>
          <a:xfrm>
            <a:off x="2507567" y="6401093"/>
            <a:ext cx="818086" cy="430887"/>
          </a:xfrm>
          <a:prstGeom prst="rect">
            <a:avLst/>
          </a:prstGeom>
          <a:noFill/>
        </p:spPr>
        <p:txBody>
          <a:bodyPr wrap="square" rtlCol="0">
            <a:spAutoFit/>
          </a:bodyPr>
          <a:lstStyle/>
          <a:p>
            <a:r>
              <a:rPr kumimoji="1" lang="ja-JP" altLang="en-US" sz="1100" dirty="0" smtClean="0">
                <a:latin typeface="メイリオ" pitchFamily="50" charset="-128"/>
                <a:ea typeface="メイリオ" pitchFamily="50" charset="-128"/>
                <a:cs typeface="メイリオ" pitchFamily="50" charset="-128"/>
              </a:rPr>
              <a:t>規定値内に補正</a:t>
            </a:r>
            <a:endParaRPr kumimoji="1" lang="ja-JP" altLang="en-US" sz="1100" dirty="0">
              <a:latin typeface="メイリオ" pitchFamily="50" charset="-128"/>
              <a:ea typeface="メイリオ" pitchFamily="50" charset="-128"/>
              <a:cs typeface="メイリオ" pitchFamily="50" charset="-128"/>
            </a:endParaRPr>
          </a:p>
        </p:txBody>
      </p:sp>
      <p:sp>
        <p:nvSpPr>
          <p:cNvPr id="199" name="下矢印 198"/>
          <p:cNvSpPr/>
          <p:nvPr/>
        </p:nvSpPr>
        <p:spPr>
          <a:xfrm rot="16200000">
            <a:off x="2854749" y="6803010"/>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4176548" y="6849594"/>
            <a:ext cx="833656" cy="577081"/>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補正分を減少させる</a:t>
            </a:r>
            <a:endParaRPr kumimoji="1" lang="ja-JP" altLang="en-US" sz="1050" dirty="0">
              <a:latin typeface="メイリオ" pitchFamily="50" charset="-128"/>
              <a:ea typeface="メイリオ" pitchFamily="50" charset="-128"/>
              <a:cs typeface="メイリオ" pitchFamily="50" charset="-128"/>
            </a:endParaRPr>
          </a:p>
        </p:txBody>
      </p:sp>
      <p:sp>
        <p:nvSpPr>
          <p:cNvPr id="201" name="下矢印 200"/>
          <p:cNvSpPr/>
          <p:nvPr/>
        </p:nvSpPr>
        <p:spPr>
          <a:xfrm rot="2394140">
            <a:off x="4273705" y="7539233"/>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2" name="右矢印 201"/>
          <p:cNvSpPr/>
          <p:nvPr/>
        </p:nvSpPr>
        <p:spPr>
          <a:xfrm>
            <a:off x="2468725" y="7481514"/>
            <a:ext cx="493094" cy="290556"/>
          </a:xfrm>
          <a:prstGeom prst="rightArrow">
            <a:avLst/>
          </a:prstGeom>
          <a:solidFill>
            <a:schemeClr val="accent1"/>
          </a:solidFill>
          <a:ln>
            <a:solidFill>
              <a:schemeClr val="tx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11" name="正方形/長方形 210"/>
          <p:cNvSpPr/>
          <p:nvPr/>
        </p:nvSpPr>
        <p:spPr>
          <a:xfrm>
            <a:off x="3738577" y="7726303"/>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2" name="正方形/長方形 211"/>
          <p:cNvSpPr/>
          <p:nvPr/>
        </p:nvSpPr>
        <p:spPr>
          <a:xfrm>
            <a:off x="3738577" y="7551797"/>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3" name="正方形/長方形 212"/>
          <p:cNvSpPr/>
          <p:nvPr/>
        </p:nvSpPr>
        <p:spPr>
          <a:xfrm>
            <a:off x="3738577" y="791585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4" name="正方形/長方形 213"/>
          <p:cNvSpPr/>
          <p:nvPr/>
        </p:nvSpPr>
        <p:spPr>
          <a:xfrm>
            <a:off x="3738577" y="807787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8" name="正方形/長方形 217"/>
          <p:cNvSpPr/>
          <p:nvPr/>
        </p:nvSpPr>
        <p:spPr>
          <a:xfrm>
            <a:off x="3097325" y="6907309"/>
            <a:ext cx="432048" cy="164366"/>
          </a:xfrm>
          <a:prstGeom prst="rect">
            <a:avLst/>
          </a:prstGeom>
          <a:noFill/>
          <a:ln>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9" name="正方形/長方形 218"/>
          <p:cNvSpPr/>
          <p:nvPr/>
        </p:nvSpPr>
        <p:spPr>
          <a:xfrm>
            <a:off x="3097325" y="6734468"/>
            <a:ext cx="432048" cy="164366"/>
          </a:xfrm>
          <a:prstGeom prst="rect">
            <a:avLst/>
          </a:prstGeom>
          <a:noFill/>
          <a:ln w="12700">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925326" y="8424382"/>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1" name="テキスト ボックス 230"/>
          <p:cNvSpPr txBox="1"/>
          <p:nvPr/>
        </p:nvSpPr>
        <p:spPr>
          <a:xfrm>
            <a:off x="765550" y="7072743"/>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2" name="テキスト ボックス 231"/>
          <p:cNvSpPr txBox="1"/>
          <p:nvPr/>
        </p:nvSpPr>
        <p:spPr>
          <a:xfrm>
            <a:off x="2798121" y="8392978"/>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3" name="テキスト ボックス 232"/>
          <p:cNvSpPr txBox="1"/>
          <p:nvPr/>
        </p:nvSpPr>
        <p:spPr>
          <a:xfrm>
            <a:off x="2632833" y="7053954"/>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4" name="正方形/長方形 233"/>
          <p:cNvSpPr/>
          <p:nvPr/>
        </p:nvSpPr>
        <p:spPr>
          <a:xfrm>
            <a:off x="3097325" y="807152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5" name="正方形/長方形 234"/>
          <p:cNvSpPr/>
          <p:nvPr/>
        </p:nvSpPr>
        <p:spPr>
          <a:xfrm>
            <a:off x="3738577"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4999</TotalTime>
  <Words>1849</Words>
  <Application>Microsoft Office PowerPoint</Application>
  <PresentationFormat>ユーザー設定</PresentationFormat>
  <Paragraphs>299</Paragraphs>
  <Slides>6</Slides>
  <Notes>2</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PowerPoint プレゼンテーション</vt:lpstr>
      <vt:lpstr>■ 要求分析</vt:lpstr>
      <vt:lpstr>■ 構造</vt:lpstr>
      <vt:lpstr>■ 振る舞い</vt:lpstr>
      <vt:lpstr>■ 難所走行戦略</vt:lpstr>
      <vt:lpstr>■ 要素技術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HOMMA</cp:lastModifiedBy>
  <cp:revision>259</cp:revision>
  <cp:lastPrinted>2012-09-10T07:34:20Z</cp:lastPrinted>
  <dcterms:created xsi:type="dcterms:W3CDTF">2012-09-03T09:45:52Z</dcterms:created>
  <dcterms:modified xsi:type="dcterms:W3CDTF">2012-09-11T03:10:25Z</dcterms:modified>
</cp:coreProperties>
</file>