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00" autoAdjust="0"/>
    <p:restoredTop sz="98151" autoAdjust="0"/>
  </p:normalViewPr>
  <p:slideViewPr>
    <p:cSldViewPr>
      <p:cViewPr varScale="1">
        <p:scale>
          <a:sx n="85" d="100"/>
          <a:sy n="85" d="100"/>
        </p:scale>
        <p:origin x="-1752" y="-90"/>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80553664"/>
        <c:axId val="228730560"/>
      </c:scatterChart>
      <c:valAx>
        <c:axId val="80553664"/>
        <c:scaling>
          <c:orientation val="minMax"/>
        </c:scaling>
        <c:delete val="1"/>
        <c:axPos val="b"/>
        <c:numFmt formatCode="General" sourceLinked="1"/>
        <c:majorTickMark val="out"/>
        <c:minorTickMark val="none"/>
        <c:tickLblPos val="nextTo"/>
        <c:crossAx val="228730560"/>
        <c:crosses val="autoZero"/>
        <c:crossBetween val="midCat"/>
      </c:valAx>
      <c:valAx>
        <c:axId val="228730560"/>
        <c:scaling>
          <c:orientation val="minMax"/>
        </c:scaling>
        <c:delete val="1"/>
        <c:axPos val="l"/>
        <c:numFmt formatCode="General" sourceLinked="1"/>
        <c:majorTickMark val="out"/>
        <c:minorTickMark val="none"/>
        <c:tickLblPos val="nextTo"/>
        <c:crossAx val="8055366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230662144"/>
        <c:axId val="228735744"/>
      </c:lineChart>
      <c:catAx>
        <c:axId val="230662144"/>
        <c:scaling>
          <c:orientation val="minMax"/>
        </c:scaling>
        <c:delete val="1"/>
        <c:axPos val="b"/>
        <c:majorTickMark val="out"/>
        <c:minorTickMark val="none"/>
        <c:tickLblPos val="nextTo"/>
        <c:crossAx val="228735744"/>
        <c:crosses val="autoZero"/>
        <c:auto val="1"/>
        <c:lblAlgn val="ctr"/>
        <c:lblOffset val="100"/>
        <c:noMultiLvlLbl val="0"/>
      </c:catAx>
      <c:valAx>
        <c:axId val="228735744"/>
        <c:scaling>
          <c:orientation val="minMax"/>
        </c:scaling>
        <c:delete val="0"/>
        <c:axPos val="l"/>
        <c:majorGridlines/>
        <c:numFmt formatCode="General" sourceLinked="1"/>
        <c:majorTickMark val="out"/>
        <c:minorTickMark val="none"/>
        <c:tickLblPos val="nextTo"/>
        <c:crossAx val="230662144"/>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6400" cy="493713"/>
          </a:xfrm>
          <a:prstGeom prst="rect">
            <a:avLst/>
          </a:prstGeom>
        </p:spPr>
        <p:txBody>
          <a:bodyPr vert="horz" lIns="91435" tIns="45718" rIns="91435" bIns="4571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90" y="2"/>
            <a:ext cx="2946400" cy="493713"/>
          </a:xfrm>
          <a:prstGeom prst="rect">
            <a:avLst/>
          </a:prstGeom>
        </p:spPr>
        <p:txBody>
          <a:bodyPr vert="horz" lIns="91435" tIns="45718" rIns="91435" bIns="45718"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5" tIns="45718" rIns="91435" bIns="45718" rtlCol="0" anchor="ctr"/>
          <a:lstStyle/>
          <a:p>
            <a:endParaRPr lang="ja-JP" altLang="en-US"/>
          </a:p>
        </p:txBody>
      </p:sp>
      <p:sp>
        <p:nvSpPr>
          <p:cNvPr id="5" name="ノート プレースホルダー 4"/>
          <p:cNvSpPr>
            <a:spLocks noGrp="1"/>
          </p:cNvSpPr>
          <p:nvPr>
            <p:ph type="body" sz="quarter" idx="3"/>
          </p:nvPr>
        </p:nvSpPr>
        <p:spPr>
          <a:xfrm>
            <a:off x="679452" y="4689477"/>
            <a:ext cx="5438775" cy="4443413"/>
          </a:xfrm>
          <a:prstGeom prst="rect">
            <a:avLst/>
          </a:prstGeom>
        </p:spPr>
        <p:txBody>
          <a:bodyPr vert="horz" lIns="91435" tIns="45718" rIns="91435" bIns="4571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5" tIns="45718" rIns="91435" bIns="4571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90" y="9377363"/>
            <a:ext cx="2946400" cy="493712"/>
          </a:xfrm>
          <a:prstGeom prst="rect">
            <a:avLst/>
          </a:prstGeom>
        </p:spPr>
        <p:txBody>
          <a:bodyPr vert="horz" lIns="91435" tIns="45718" rIns="91435" bIns="45718"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6"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20" y="2982603"/>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9"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9"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7" y="206381"/>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9"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9"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500"/>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5" y="384500"/>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2" y="6169667"/>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2"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5"/>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8" y="2149165"/>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8"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7"/>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80"/>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8"/>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8"/>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8"/>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2" y="6"/>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9"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9"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6"/>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30" y="1920284"/>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9" y="1920285"/>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5"/>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2"/>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4"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7" y="6892071"/>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2"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4"/>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7" y="2424338"/>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1"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7"/>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7" y="1602631"/>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6"/>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2"/>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3" y="5498285"/>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4"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1" y="2873760"/>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2" y="1586522"/>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4"/>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2" y="2893050"/>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3"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2"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2"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9"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5"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9"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30"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3" y="6197279"/>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3"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6"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2" y="9049076"/>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9"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4"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4"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264352598"/>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2"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3"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8"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9"/>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8" y="7979989"/>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5" y="6168755"/>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8"/>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9"/>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5"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20"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316" y="3229940"/>
            <a:ext cx="2552991" cy="24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a:t>
            </a:r>
            <a:r>
              <a:rPr lang="en-US" altLang="ja-JP" sz="1000" dirty="0" smtClean="0">
                <a:latin typeface="+mn-ea"/>
              </a:rPr>
              <a:t>,</a:t>
            </a:r>
            <a:r>
              <a:rPr lang="ja-JP" altLang="en-US" sz="1000" dirty="0" smtClean="0">
                <a:latin typeface="+mn-ea"/>
              </a:rPr>
              <a:t>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0551" y="7608912"/>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kumimoji="1" lang="en-US" altLang="ja-JP" sz="1200" dirty="0" smtClean="0"/>
              <a:t>,</a:t>
            </a:r>
            <a:r>
              <a:rPr lang="ja-JP" altLang="en-US" sz="1200" dirty="0" smtClean="0"/>
              <a:t>傾斜を上り</a:t>
            </a:r>
            <a:r>
              <a:rPr lang="en-US" altLang="ja-JP" sz="1200" dirty="0" smtClean="0"/>
              <a:t>,</a:t>
            </a:r>
            <a:r>
              <a:rPr lang="ja-JP" altLang="en-US" sz="1200" dirty="0" smtClean="0"/>
              <a:t>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a:t>
            </a:r>
            <a:r>
              <a:rPr lang="en-US" altLang="ja-JP" sz="1000" dirty="0" smtClean="0">
                <a:latin typeface="+mn-ea"/>
              </a:rPr>
              <a:t>,</a:t>
            </a:r>
            <a:r>
              <a:rPr lang="ja-JP" altLang="en-US" sz="1000" dirty="0" smtClean="0">
                <a:latin typeface="+mn-ea"/>
              </a:rPr>
              <a:t>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213128"/>
            <a:ext cx="2231023" cy="427232"/>
          </a:xfrm>
          <a:prstGeom prst="wedgeRoundRectCallout">
            <a:avLst>
              <a:gd name="adj1" fmla="val -37137"/>
              <a:gd name="adj2" fmla="val 114460"/>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89507"/>
            <a:ext cx="2075275" cy="582035"/>
          </a:xfrm>
          <a:prstGeom prst="wedgeRoundRectCallout">
            <a:avLst>
              <a:gd name="adj1" fmla="val -83079"/>
              <a:gd name="adj2" fmla="val 70233"/>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6" y="3900500"/>
            <a:ext cx="2215211" cy="1404156"/>
          </a:xfrm>
          <a:prstGeom prst="wedgeRoundRectCallout">
            <a:avLst>
              <a:gd name="adj1" fmla="val 27131"/>
              <a:gd name="adj2" fmla="val -81891"/>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a:t>
            </a:r>
            <a:r>
              <a:rPr lang="en-US" altLang="ja-JP" sz="1000" dirty="0" smtClean="0">
                <a:latin typeface="+mn-ea"/>
              </a:rPr>
              <a:t>,</a:t>
            </a:r>
            <a:r>
              <a:rPr lang="ja-JP" altLang="en-US" sz="1000" dirty="0" smtClean="0">
                <a:latin typeface="+mn-ea"/>
              </a:rPr>
              <a:t>階段落下時と同様に</a:t>
            </a:r>
            <a:r>
              <a:rPr lang="en-US" altLang="ja-JP" sz="1000" dirty="0" smtClean="0">
                <a:latin typeface="+mn-ea"/>
              </a:rPr>
              <a:t>,</a:t>
            </a:r>
            <a:r>
              <a:rPr lang="ja-JP" altLang="en-US" sz="1000" dirty="0" smtClean="0">
                <a:latin typeface="+mn-ea"/>
              </a:rPr>
              <a:t>シーソーの降下に合わせて走行体を後傾させることによって</a:t>
            </a:r>
            <a:r>
              <a:rPr lang="en-US" altLang="ja-JP" sz="1000" dirty="0" smtClean="0">
                <a:latin typeface="+mn-ea"/>
              </a:rPr>
              <a:t>,</a:t>
            </a:r>
            <a:r>
              <a:rPr lang="ja-JP" altLang="en-US" sz="1000" dirty="0" smtClean="0">
                <a:latin typeface="+mn-ea"/>
              </a:rPr>
              <a:t>シーソー上での倒立制御の安定化を実現</a:t>
            </a:r>
            <a:r>
              <a:rPr lang="en-US" altLang="ja-JP" sz="1000" dirty="0" smtClean="0">
                <a:latin typeface="+mn-ea"/>
              </a:rPr>
              <a:t>.</a:t>
            </a: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a:t>
            </a:r>
            <a:r>
              <a:rPr lang="en-US" altLang="ja-JP" sz="1200" dirty="0" smtClean="0"/>
              <a:t>,</a:t>
            </a:r>
            <a:r>
              <a:rPr lang="ja-JP" altLang="en-US" sz="1200" dirty="0" smtClean="0"/>
              <a:t>ラインの無いエリアを走行する必要がある</a:t>
            </a:r>
            <a:r>
              <a:rPr lang="en-US" altLang="ja-JP" sz="1200" dirty="0" smtClean="0"/>
              <a:t>.</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その下を通過出来る角度まで走行体を傾け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600800"/>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4410"/>
              <a:gd name="adj2" fmla="val -29220"/>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a:t>
            </a:r>
            <a:r>
              <a:rPr lang="en-US" altLang="ja-JP" sz="1000" dirty="0" smtClean="0">
                <a:latin typeface="+mn-ea"/>
              </a:rPr>
              <a:t>,</a:t>
            </a:r>
            <a:r>
              <a:rPr lang="ja-JP" altLang="en-US" sz="1000" dirty="0" smtClean="0">
                <a:latin typeface="+mn-ea"/>
              </a:rPr>
              <a:t>安定した尻尾角度制御を実現</a:t>
            </a:r>
            <a:r>
              <a:rPr lang="en-US" altLang="ja-JP" sz="1000" dirty="0" smtClean="0">
                <a:latin typeface="+mn-ea"/>
              </a:rPr>
              <a:t>.</a:t>
            </a:r>
            <a:endParaRPr lang="en-US" altLang="ja-JP" sz="900" dirty="0" smtClean="0">
              <a:latin typeface="+mn-ea"/>
            </a:endParaRPr>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80320"/>
            <a:ext cx="3683415" cy="933698"/>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a:t>
            </a:r>
            <a:r>
              <a:rPr lang="en-US" altLang="ja-JP" sz="1000" dirty="0" smtClean="0">
                <a:latin typeface="+mn-ea"/>
              </a:rPr>
              <a:t>,</a:t>
            </a:r>
            <a:r>
              <a:rPr lang="ja-JP" altLang="en-US" sz="1000" dirty="0" smtClean="0">
                <a:latin typeface="+mn-ea"/>
              </a:rPr>
              <a:t>転回後にライントレースを</a:t>
            </a:r>
            <a:r>
              <a:rPr lang="ja-JP" altLang="en-US" sz="1000" dirty="0">
                <a:latin typeface="+mn-ea"/>
              </a:rPr>
              <a:t>継続</a:t>
            </a:r>
            <a:r>
              <a:rPr lang="ja-JP" altLang="en-US" sz="1000" dirty="0" smtClean="0">
                <a:latin typeface="+mn-ea"/>
              </a:rPr>
              <a:t>出来なくなる</a:t>
            </a:r>
            <a:r>
              <a:rPr lang="en-US" altLang="ja-JP" sz="1000" dirty="0" smtClean="0">
                <a:latin typeface="+mn-ea"/>
              </a:rPr>
              <a:t>.</a:t>
            </a:r>
            <a:r>
              <a:rPr lang="ja-JP" altLang="en-US" sz="1000" dirty="0">
                <a:latin typeface="+mn-ea"/>
              </a:rPr>
              <a:t>そこ</a:t>
            </a:r>
            <a:r>
              <a:rPr lang="ja-JP" altLang="en-US" sz="1000" dirty="0" smtClean="0">
                <a:latin typeface="+mn-ea"/>
              </a:rPr>
              <a:t>で</a:t>
            </a:r>
            <a:r>
              <a:rPr lang="en-US" altLang="ja-JP" sz="1000" dirty="0" smtClean="0">
                <a:latin typeface="+mn-ea"/>
              </a:rPr>
              <a:t>,</a:t>
            </a:r>
            <a:r>
              <a:rPr lang="ja-JP" altLang="en-US" sz="1000" dirty="0" smtClean="0">
                <a:latin typeface="+mn-ea"/>
              </a:rPr>
              <a:t>光センサの値の目標値を走行体が完全にラインを見失う前の値に設定することで</a:t>
            </a:r>
            <a:r>
              <a:rPr lang="en-US" altLang="ja-JP" sz="1000" dirty="0" smtClean="0">
                <a:latin typeface="+mn-ea"/>
              </a:rPr>
              <a:t>,</a:t>
            </a:r>
            <a:r>
              <a:rPr lang="ja-JP" altLang="en-US" sz="1000" dirty="0">
                <a:latin typeface="+mn-ea"/>
              </a:rPr>
              <a:t>転回</a:t>
            </a:r>
            <a:r>
              <a:rPr lang="ja-JP" altLang="en-US" sz="1000" dirty="0" smtClean="0">
                <a:latin typeface="+mn-ea"/>
              </a:rPr>
              <a:t>後のライントレース継続を実現</a:t>
            </a:r>
            <a:r>
              <a:rPr lang="en-US" altLang="ja-JP" sz="1000" dirty="0" smtClean="0">
                <a:latin typeface="+mn-ea"/>
              </a:rPr>
              <a:t>.</a:t>
            </a:r>
            <a:endParaRPr lang="ja-JP" altLang="en-US" sz="100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7" name="角丸四角形吹き出し 76"/>
          <p:cNvSpPr/>
          <p:nvPr/>
        </p:nvSpPr>
        <p:spPr>
          <a:xfrm>
            <a:off x="2396519" y="7479269"/>
            <a:ext cx="1515280"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a:solidFill>
                  <a:srgbClr val="FF0000"/>
                </a:solidFill>
                <a:latin typeface="+mn-ea"/>
              </a:rPr>
              <a:t>制御</a:t>
            </a:r>
            <a:r>
              <a:rPr lang="ja-JP" altLang="en-US" sz="1000" dirty="0">
                <a:latin typeface="+mn-ea"/>
              </a:rPr>
              <a:t>（</a:t>
            </a:r>
            <a:r>
              <a:rPr lang="en-US" altLang="ja-JP" sz="1000" dirty="0">
                <a:latin typeface="+mn-ea"/>
              </a:rPr>
              <a:t>p.5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 name="正方形/長方形 6"/>
          <p:cNvSpPr/>
          <p:nvPr/>
        </p:nvSpPr>
        <p:spPr>
          <a:xfrm>
            <a:off x="1100281" y="335114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4" name="正方形/長方形 43"/>
          <p:cNvSpPr/>
          <p:nvPr/>
        </p:nvSpPr>
        <p:spPr>
          <a:xfrm>
            <a:off x="5410313" y="357646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5" name="正方形/長方形 44"/>
          <p:cNvSpPr/>
          <p:nvPr/>
        </p:nvSpPr>
        <p:spPr>
          <a:xfrm>
            <a:off x="4199831" y="332485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6" name="正方形/長方形 45"/>
          <p:cNvSpPr/>
          <p:nvPr/>
        </p:nvSpPr>
        <p:spPr>
          <a:xfrm>
            <a:off x="5279951" y="509055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8" name="正方形/長方形 47"/>
          <p:cNvSpPr/>
          <p:nvPr/>
        </p:nvSpPr>
        <p:spPr>
          <a:xfrm>
            <a:off x="2975695" y="349516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9" name="正方形/長方形 48"/>
          <p:cNvSpPr/>
          <p:nvPr/>
        </p:nvSpPr>
        <p:spPr>
          <a:xfrm>
            <a:off x="6648103" y="4071228"/>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0" name="正方形/長方形 49"/>
          <p:cNvSpPr/>
          <p:nvPr/>
        </p:nvSpPr>
        <p:spPr>
          <a:xfrm>
            <a:off x="3119711" y="421524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2" name="正方形/長方形 51"/>
          <p:cNvSpPr/>
          <p:nvPr/>
        </p:nvSpPr>
        <p:spPr>
          <a:xfrm>
            <a:off x="6648103" y="444056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870" y="7131420"/>
            <a:ext cx="3395383" cy="243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2233" y="3512944"/>
            <a:ext cx="2550790" cy="207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正方形/長方形 56"/>
          <p:cNvSpPr/>
          <p:nvPr/>
        </p:nvSpPr>
        <p:spPr>
          <a:xfrm>
            <a:off x="8376295" y="277508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10802134" y="4152528"/>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9874809" y="263525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6" name="正方形/長方形 65"/>
          <p:cNvSpPr/>
          <p:nvPr/>
        </p:nvSpPr>
        <p:spPr>
          <a:xfrm>
            <a:off x="11963041" y="342315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8" name="正方形/長方形 67"/>
          <p:cNvSpPr/>
          <p:nvPr/>
        </p:nvSpPr>
        <p:spPr>
          <a:xfrm>
            <a:off x="10522881" y="277641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12007175" y="423324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10522881" y="349516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9" name="正方形/長方形 78"/>
          <p:cNvSpPr/>
          <p:nvPr/>
        </p:nvSpPr>
        <p:spPr>
          <a:xfrm>
            <a:off x="12265047" y="471740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0" name="正方形/長方形 79"/>
          <p:cNvSpPr/>
          <p:nvPr/>
        </p:nvSpPr>
        <p:spPr>
          <a:xfrm>
            <a:off x="1011413" y="659150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1" name="正方形/長方形 80"/>
          <p:cNvSpPr/>
          <p:nvPr/>
        </p:nvSpPr>
        <p:spPr>
          <a:xfrm>
            <a:off x="4755829" y="7968952"/>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2" name="正方形/長方形 81"/>
          <p:cNvSpPr/>
          <p:nvPr/>
        </p:nvSpPr>
        <p:spPr>
          <a:xfrm>
            <a:off x="2104773" y="659150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3" name="正方形/長方形 82"/>
          <p:cNvSpPr/>
          <p:nvPr/>
        </p:nvSpPr>
        <p:spPr>
          <a:xfrm>
            <a:off x="5711999" y="75996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4" name="正方形/長方形 83"/>
          <p:cNvSpPr/>
          <p:nvPr/>
        </p:nvSpPr>
        <p:spPr>
          <a:xfrm>
            <a:off x="3724698" y="656722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5" name="正方形/長方形 84"/>
          <p:cNvSpPr/>
          <p:nvPr/>
        </p:nvSpPr>
        <p:spPr>
          <a:xfrm>
            <a:off x="5914369" y="867974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6" name="正方形/長方形 85"/>
          <p:cNvSpPr/>
          <p:nvPr/>
        </p:nvSpPr>
        <p:spPr>
          <a:xfrm>
            <a:off x="8880351" y="645678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7" name="正方形/長方形 86"/>
          <p:cNvSpPr/>
          <p:nvPr/>
        </p:nvSpPr>
        <p:spPr>
          <a:xfrm>
            <a:off x="10752559" y="7968952"/>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8" name="正方形/長方形 87"/>
          <p:cNvSpPr/>
          <p:nvPr/>
        </p:nvSpPr>
        <p:spPr>
          <a:xfrm>
            <a:off x="8363564" y="719708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9" name="正方形/長方形 88"/>
          <p:cNvSpPr/>
          <p:nvPr/>
        </p:nvSpPr>
        <p:spPr>
          <a:xfrm>
            <a:off x="9573123" y="721399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0" name="正方形/長方形 89"/>
          <p:cNvSpPr/>
          <p:nvPr/>
        </p:nvSpPr>
        <p:spPr>
          <a:xfrm>
            <a:off x="12048703" y="75341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1" name="正方形/長方形 90"/>
          <p:cNvSpPr/>
          <p:nvPr/>
        </p:nvSpPr>
        <p:spPr>
          <a:xfrm>
            <a:off x="12048703" y="85810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2" name="正方形/長方形 91"/>
          <p:cNvSpPr/>
          <p:nvPr/>
        </p:nvSpPr>
        <p:spPr>
          <a:xfrm>
            <a:off x="1534606" y="3216424"/>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7" name="正方形/長方形 66"/>
          <p:cNvSpPr/>
          <p:nvPr/>
        </p:nvSpPr>
        <p:spPr>
          <a:xfrm>
            <a:off x="6798946" y="760891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3" name="正方形/長方形 92"/>
          <p:cNvSpPr/>
          <p:nvPr/>
        </p:nvSpPr>
        <p:spPr>
          <a:xfrm>
            <a:off x="5744100" y="81648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4" name="正方形/長方形 93"/>
          <p:cNvSpPr/>
          <p:nvPr/>
        </p:nvSpPr>
        <p:spPr>
          <a:xfrm>
            <a:off x="6813794" y="811296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5" name="角丸四角形吹き出し 74"/>
          <p:cNvSpPr/>
          <p:nvPr/>
        </p:nvSpPr>
        <p:spPr>
          <a:xfrm>
            <a:off x="4674209" y="6312768"/>
            <a:ext cx="3166704" cy="792089"/>
          </a:xfrm>
          <a:prstGeom prst="wedgeRoundRectCallout">
            <a:avLst>
              <a:gd name="adj1" fmla="val -68477"/>
              <a:gd name="adj2" fmla="val 13624"/>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r>
              <a:rPr lang="en-US" altLang="ja-JP" sz="1050" dirty="0" smtClean="0">
                <a:latin typeface="+mn-ea"/>
              </a:rPr>
              <a:t>,</a:t>
            </a: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1"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4"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1" y="5200201"/>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1"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5"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1"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階段、シーソークリア後はラインを見失うことがある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2" y="2640364"/>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5"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3"/>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4" y="7907887"/>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1"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378010" y="9245814"/>
            <a:ext cx="1333496" cy="29970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2" y="3679928"/>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3"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8"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8"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8" y="3514351"/>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5"/>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3" y="4218384"/>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8"/>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3"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9"/>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88783" y="4473043"/>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8" y="5200203"/>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ルックアップゲートを通過するためにはしっぽの角度を変化させることで走行体を傾け</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en-US" altLang="ja-JP" sz="1050" dirty="0" smtClean="0">
                    <a:latin typeface="メイリオ" pitchFamily="50" charset="-128"/>
                    <a:ea typeface="メイリオ" pitchFamily="50" charset="-128"/>
                    <a:cs typeface="メイリオ" pitchFamily="50" charset="-128"/>
                  </a:rPr>
                  <a:t>.</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en-US" altLang="ja-JP" sz="1050" dirty="0" smtClean="0">
                    <a:latin typeface="メイリオ" pitchFamily="50" charset="-128"/>
                    <a:ea typeface="メイリオ" pitchFamily="50" charset="-128"/>
                    <a:cs typeface="メイリオ" pitchFamily="50" charset="-128"/>
                  </a:rPr>
                  <a:t>,</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r>
                  <a:rPr lang="en-US" altLang="ja-JP" sz="1050" dirty="0" smtClean="0">
                    <a:latin typeface="メイリオ" pitchFamily="50" charset="-128"/>
                    <a:ea typeface="メイリオ" pitchFamily="50" charset="-128"/>
                    <a:cs typeface="メイリオ" pitchFamily="50" charset="-128"/>
                  </a:rPr>
                  <a:t>.</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8" y="5200203"/>
                <a:ext cx="4295847" cy="1061829"/>
              </a:xfrm>
              <a:prstGeom prst="rect">
                <a:avLst/>
              </a:prstGeom>
              <a:blipFill rotWithShape="1">
                <a:blip r:embed="rId14"/>
                <a:stretch>
                  <a:fillRect r="-1420"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7"/>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10"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8"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30" y="869860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4"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2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7"/>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8"/>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5" y="8158184"/>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6"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2" y="81461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7" y="821849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70"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8" y="6443430"/>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6"/>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40"/>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7" y="845553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288432"/>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を実装</a:t>
            </a:r>
            <a:endParaRPr lang="en-US" altLang="ja-JP" sz="1050" dirty="0">
              <a:latin typeface="+mn-ea"/>
            </a:endParaRPr>
          </a:p>
          <a:p>
            <a:pPr indent="-182935"/>
            <a:r>
              <a:rPr lang="ja-JP" altLang="en-US" sz="1050" dirty="0" smtClean="0">
                <a:latin typeface="+mn-ea"/>
              </a:rPr>
              <a:t>　曲率半径と移動距離算出を組み合わせることにより、仮想のラインをトレースすることも可能である</a:t>
            </a:r>
            <a:r>
              <a:rPr lang="ja-JP" altLang="en-US" sz="1050" dirty="0">
                <a:latin typeface="+mn-ea"/>
              </a:rPr>
              <a:t>．</a:t>
            </a:r>
            <a:endParaRPr lang="en-US" altLang="ja-JP" sz="1050" dirty="0">
              <a:latin typeface="+mn-ea"/>
            </a:endParaRPr>
          </a:p>
        </p:txBody>
      </p:sp>
      <p:sp>
        <p:nvSpPr>
          <p:cNvPr id="149" name="正方形/長方形 148"/>
          <p:cNvSpPr/>
          <p:nvPr/>
        </p:nvSpPr>
        <p:spPr>
          <a:xfrm>
            <a:off x="1232029"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4"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8"/>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3" y="7081620"/>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5"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7"/>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1"/>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70" y="7898773"/>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8"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5"/>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6"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7" y="8424384"/>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8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5" y="8991899"/>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3"/>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3"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5"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5094</TotalTime>
  <Words>1843</Words>
  <Application>Microsoft Office PowerPoint</Application>
  <PresentationFormat>ユーザー設定</PresentationFormat>
  <Paragraphs>317</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231</cp:revision>
  <cp:lastPrinted>2012-09-10T11:32:25Z</cp:lastPrinted>
  <dcterms:created xsi:type="dcterms:W3CDTF">2012-09-03T09:45:52Z</dcterms:created>
  <dcterms:modified xsi:type="dcterms:W3CDTF">2012-09-11T02:29:08Z</dcterms:modified>
</cp:coreProperties>
</file>