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67" r:id="rId3"/>
    <p:sldId id="266" r:id="rId4"/>
    <p:sldId id="263" r:id="rId5"/>
    <p:sldId id="271"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00" autoAdjust="0"/>
    <p:restoredTop sz="99664" autoAdjust="0"/>
  </p:normalViewPr>
  <p:slideViewPr>
    <p:cSldViewPr>
      <p:cViewPr>
        <p:scale>
          <a:sx n="66" d="100"/>
          <a:sy n="66" d="100"/>
        </p:scale>
        <p:origin x="-792" y="528"/>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09807872"/>
        <c:axId val="156977408"/>
      </c:scatterChart>
      <c:valAx>
        <c:axId val="109807872"/>
        <c:scaling>
          <c:orientation val="minMax"/>
        </c:scaling>
        <c:delete val="1"/>
        <c:axPos val="b"/>
        <c:numFmt formatCode="General" sourceLinked="1"/>
        <c:majorTickMark val="out"/>
        <c:minorTickMark val="none"/>
        <c:tickLblPos val="nextTo"/>
        <c:crossAx val="156977408"/>
        <c:crosses val="autoZero"/>
        <c:crossBetween val="midCat"/>
      </c:valAx>
      <c:valAx>
        <c:axId val="156977408"/>
        <c:scaling>
          <c:orientation val="minMax"/>
        </c:scaling>
        <c:delete val="1"/>
        <c:axPos val="l"/>
        <c:numFmt formatCode="General" sourceLinked="1"/>
        <c:majorTickMark val="out"/>
        <c:minorTickMark val="none"/>
        <c:tickLblPos val="nextTo"/>
        <c:crossAx val="109807872"/>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11052288"/>
        <c:axId val="111053824"/>
      </c:lineChart>
      <c:catAx>
        <c:axId val="111052288"/>
        <c:scaling>
          <c:orientation val="minMax"/>
        </c:scaling>
        <c:delete val="1"/>
        <c:axPos val="b"/>
        <c:majorTickMark val="out"/>
        <c:minorTickMark val="none"/>
        <c:tickLblPos val="nextTo"/>
        <c:crossAx val="111053824"/>
        <c:crosses val="autoZero"/>
        <c:auto val="1"/>
        <c:lblAlgn val="ctr"/>
        <c:lblOffset val="100"/>
        <c:noMultiLvlLbl val="0"/>
      </c:catAx>
      <c:valAx>
        <c:axId val="111053824"/>
        <c:scaling>
          <c:orientation val="minMax"/>
        </c:scaling>
        <c:delete val="0"/>
        <c:axPos val="l"/>
        <c:majorGridlines/>
        <c:numFmt formatCode="General" sourceLinked="1"/>
        <c:majorTickMark val="out"/>
        <c:minorTickMark val="none"/>
        <c:tickLblPos val="nextTo"/>
        <c:crossAx val="111052288"/>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46400" cy="493713"/>
          </a:xfrm>
          <a:prstGeom prst="rect">
            <a:avLst/>
          </a:prstGeom>
        </p:spPr>
        <p:txBody>
          <a:bodyPr vert="horz" lIns="91437" tIns="45719" rIns="91437" bIns="4571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9" y="1"/>
            <a:ext cx="2946400" cy="493713"/>
          </a:xfrm>
          <a:prstGeom prst="rect">
            <a:avLst/>
          </a:prstGeom>
        </p:spPr>
        <p:txBody>
          <a:bodyPr vert="horz" lIns="91437" tIns="45719" rIns="91437" bIns="45719" rtlCol="0"/>
          <a:lstStyle>
            <a:lvl1pPr algn="r">
              <a:defRPr sz="1200"/>
            </a:lvl1pPr>
          </a:lstStyle>
          <a:p>
            <a:fld id="{813C8227-C5FA-4F90-9691-3E218BF9FA91}" type="datetimeFigureOut">
              <a:rPr kumimoji="1" lang="ja-JP" altLang="en-US" smtClean="0"/>
              <a:t>2012/9/10</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7" tIns="45719" rIns="91437" bIns="45719" rtlCol="0" anchor="ctr"/>
          <a:lstStyle/>
          <a:p>
            <a:endParaRPr lang="ja-JP" altLang="en-US"/>
          </a:p>
        </p:txBody>
      </p:sp>
      <p:sp>
        <p:nvSpPr>
          <p:cNvPr id="5" name="ノート プレースホルダー 4"/>
          <p:cNvSpPr>
            <a:spLocks noGrp="1"/>
          </p:cNvSpPr>
          <p:nvPr>
            <p:ph type="body" sz="quarter" idx="3"/>
          </p:nvPr>
        </p:nvSpPr>
        <p:spPr>
          <a:xfrm>
            <a:off x="679451" y="4689476"/>
            <a:ext cx="5438775" cy="4443413"/>
          </a:xfrm>
          <a:prstGeom prst="rect">
            <a:avLst/>
          </a:prstGeom>
        </p:spPr>
        <p:txBody>
          <a:bodyPr vert="horz" lIns="91437" tIns="45719" rIns="91437" bIns="4571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7" tIns="45719" rIns="91437" bIns="4571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9" y="9377363"/>
            <a:ext cx="2946400" cy="493712"/>
          </a:xfrm>
          <a:prstGeom prst="rect">
            <a:avLst/>
          </a:prstGeom>
        </p:spPr>
        <p:txBody>
          <a:bodyPr vert="horz" lIns="91437" tIns="45719" rIns="91437" bIns="45719"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3</a:t>
            </a:fld>
            <a:endParaRPr kumimoji="1" lang="ja-JP" altLang="en-US"/>
          </a:p>
        </p:txBody>
      </p:sp>
    </p:spTree>
    <p:extLst>
      <p:ext uri="{BB962C8B-B14F-4D97-AF65-F5344CB8AC3E}">
        <p14:creationId xmlns:p14="http://schemas.microsoft.com/office/powerpoint/2010/main" val="3176452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8" name="タイトル 12"/>
          <p:cNvSpPr txBox="1">
            <a:spLocks/>
          </p:cNvSpPr>
          <p:nvPr userDrawn="1"/>
        </p:nvSpPr>
        <p:spPr>
          <a:xfrm>
            <a:off x="680400" y="1128192"/>
            <a:ext cx="12904941" cy="132286"/>
          </a:xfrm>
          <a:prstGeom prst="rect">
            <a:avLst/>
          </a:prstGeom>
          <a:solidFill>
            <a:schemeClr val="tx2"/>
          </a:solidFill>
          <a:ln>
            <a:noFill/>
          </a:ln>
        </p:spPr>
        <p:txBody>
          <a:bodyPr vert="horz" lIns="128016" tIns="64008" rIns="128016" bIns="64008" rtlCol="0" anchor="ctr">
            <a:normAutofit fontScale="25000" lnSpcReduction="20000"/>
          </a:bodyPr>
          <a:lst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a:lstStyle>
          <a:p>
            <a:endParaRPr lang="ja-JP" altLang="en-US" i="1" dirty="0"/>
          </a:p>
        </p:txBody>
      </p:sp>
      <p:sp>
        <p:nvSpPr>
          <p:cNvPr id="21" name="AutoShape 10"/>
          <p:cNvSpPr>
            <a:spLocks noChangeArrowheads="1"/>
          </p:cNvSpPr>
          <p:nvPr userDrawn="1"/>
        </p:nvSpPr>
        <p:spPr bwMode="auto">
          <a:xfrm flipH="1" flipV="1">
            <a:off x="6997701" y="1416224"/>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80400" y="1416226"/>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4.emf"/><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6.xml"/><Relationship Id="rId5" Type="http://schemas.openxmlformats.org/officeDocument/2006/relationships/image" Target="../media/image15.emf"/><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emf"/><Relationship Id="rId7" Type="http://schemas.openxmlformats.org/officeDocument/2006/relationships/image" Target="../media/image21.png"/><Relationship Id="rId2" Type="http://schemas.openxmlformats.org/officeDocument/2006/relationships/image" Target="../media/image16.emf"/><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emf"/><Relationship Id="rId9" Type="http://schemas.openxmlformats.org/officeDocument/2006/relationships/image" Target="../media/image23.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5.png"/><Relationship Id="rId15" Type="http://schemas.openxmlformats.org/officeDocument/2006/relationships/image" Target="../media/image27.png"/><Relationship Id="rId10" Type="http://schemas.openxmlformats.org/officeDocument/2006/relationships/image" Target="../media/image34.png"/><Relationship Id="rId4" Type="http://schemas.openxmlformats.org/officeDocument/2006/relationships/image" Target="../media/image24.png"/><Relationship Id="rId9" Type="http://schemas.openxmlformats.org/officeDocument/2006/relationships/image" Target="../media/image33.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1965" y="7580167"/>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8182" y="1533798"/>
            <a:ext cx="5756400"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400" b="1" dirty="0">
                <a:latin typeface="+mn-ea"/>
              </a:rPr>
              <a:t>☆モデルの</a:t>
            </a:r>
            <a:r>
              <a:rPr lang="ja-JP" altLang="en-US" sz="1400" b="1" dirty="0" smtClean="0">
                <a:latin typeface="+mn-ea"/>
              </a:rPr>
              <a:t>概要</a:t>
            </a:r>
            <a:endParaRPr lang="en-US" altLang="ja-JP" sz="1400" b="1" dirty="0" smtClean="0">
              <a:latin typeface="+mn-ea"/>
            </a:endParaRPr>
          </a:p>
          <a:p>
            <a:pPr marL="481013" indent="-481013" defTabSz="1279525">
              <a:lnSpc>
                <a:spcPct val="80000"/>
              </a:lnSpc>
              <a:spcBef>
                <a:spcPct val="20000"/>
              </a:spcBef>
            </a:pPr>
            <a:r>
              <a:rPr lang="en-US" altLang="ja-JP" sz="1200" dirty="0">
                <a:latin typeface="+mn-ea"/>
              </a:rPr>
              <a:t>	</a:t>
            </a:r>
            <a:r>
              <a:rPr lang="en-US" altLang="ja-JP" sz="1200" dirty="0" smtClean="0">
                <a:latin typeface="+mn-ea"/>
              </a:rPr>
              <a:t>UML</a:t>
            </a:r>
            <a:r>
              <a:rPr lang="ja-JP" altLang="en-US" sz="1200" dirty="0" smtClean="0">
                <a:latin typeface="+mn-ea"/>
              </a:rPr>
              <a:t>と</a:t>
            </a:r>
            <a:r>
              <a:rPr lang="en-US" altLang="ja-JP" sz="1200" dirty="0" err="1" smtClean="0">
                <a:latin typeface="+mn-ea"/>
              </a:rPr>
              <a:t>SysML</a:t>
            </a:r>
            <a:r>
              <a:rPr lang="ja-JP" altLang="en-US" sz="1200" dirty="0" smtClean="0">
                <a:latin typeface="+mn-ea"/>
              </a:rPr>
              <a:t>を用いてモデルを構成</a:t>
            </a:r>
            <a:r>
              <a:rPr lang="ja-JP" altLang="en-US" sz="1200" dirty="0" smtClean="0">
                <a:latin typeface="+mn-ea"/>
              </a:rPr>
              <a:t>しました．要求図を用いて，大会における目標を実現するための要求を定義しました．大会</a:t>
            </a:r>
            <a:r>
              <a:rPr lang="ja-JP" altLang="en-US" sz="1200" dirty="0" smtClean="0">
                <a:latin typeface="+mn-ea"/>
              </a:rPr>
              <a:t>における目標に</a:t>
            </a:r>
            <a:r>
              <a:rPr lang="ja-JP" altLang="en-US" sz="1200" dirty="0" smtClean="0">
                <a:latin typeface="+mn-ea"/>
              </a:rPr>
              <a:t>対し要求図</a:t>
            </a:r>
            <a:r>
              <a:rPr lang="ja-JP" altLang="en-US" sz="1200" dirty="0" smtClean="0">
                <a:latin typeface="+mn-ea"/>
              </a:rPr>
              <a:t>を</a:t>
            </a:r>
            <a:r>
              <a:rPr lang="ja-JP" altLang="en-US" sz="1200" dirty="0" smtClean="0">
                <a:latin typeface="+mn-ea"/>
              </a:rPr>
              <a:t>用いてシステムが実現すべき機能を</a:t>
            </a:r>
            <a:r>
              <a:rPr lang="ja-JP" altLang="en-US" sz="1200" dirty="0" smtClean="0">
                <a:latin typeface="+mn-ea"/>
              </a:rPr>
              <a:t>抽出</a:t>
            </a:r>
            <a:r>
              <a:rPr lang="ja-JP" altLang="en-US" sz="1200" dirty="0" smtClean="0">
                <a:latin typeface="+mn-ea"/>
              </a:rPr>
              <a:t>しました．（</a:t>
            </a:r>
            <a:r>
              <a:rPr lang="en-US" altLang="ja-JP" sz="1200" dirty="0" smtClean="0">
                <a:latin typeface="+mn-ea"/>
              </a:rPr>
              <a:t>P. 1</a:t>
            </a:r>
            <a:r>
              <a:rPr lang="ja-JP" altLang="en-US" sz="1200" dirty="0" smtClean="0">
                <a:latin typeface="+mn-ea"/>
              </a:rPr>
              <a:t>要求分析を参照）区間を中心に据えた動作要件を満たす為，下図</a:t>
            </a:r>
            <a:r>
              <a:rPr lang="ja-JP" altLang="en-US" sz="1200" dirty="0" smtClean="0">
                <a:latin typeface="+mn-ea"/>
              </a:rPr>
              <a:t>のパッケージ</a:t>
            </a:r>
            <a:r>
              <a:rPr lang="ja-JP" altLang="en-US" sz="1200" dirty="0" smtClean="0">
                <a:latin typeface="+mn-ea"/>
              </a:rPr>
              <a:t>構成を導きだし，構造</a:t>
            </a:r>
            <a:r>
              <a:rPr lang="ja-JP" altLang="en-US" sz="1200" dirty="0" smtClean="0">
                <a:latin typeface="+mn-ea"/>
              </a:rPr>
              <a:t>を</a:t>
            </a:r>
            <a:r>
              <a:rPr lang="ja-JP" altLang="en-US" sz="1200" dirty="0" smtClean="0">
                <a:latin typeface="+mn-ea"/>
              </a:rPr>
              <a:t>分析</a:t>
            </a:r>
            <a:r>
              <a:rPr lang="ja-JP" altLang="en-US" sz="1200" dirty="0">
                <a:latin typeface="+mn-ea"/>
              </a:rPr>
              <a:t>しました</a:t>
            </a:r>
            <a:r>
              <a:rPr lang="ja-JP" altLang="en-US" sz="1200" dirty="0" smtClean="0">
                <a:latin typeface="+mn-ea"/>
              </a:rPr>
              <a:t>．（→区間を含む構造分析</a:t>
            </a:r>
            <a:r>
              <a:rPr lang="ja-JP" altLang="en-US" sz="1200" dirty="0">
                <a:latin typeface="+mn-ea"/>
              </a:rPr>
              <a:t>の詳細は</a:t>
            </a:r>
            <a:r>
              <a:rPr lang="en-US" altLang="ja-JP" sz="1200" dirty="0">
                <a:latin typeface="+mn-ea"/>
              </a:rPr>
              <a:t>P. 2</a:t>
            </a:r>
            <a:r>
              <a:rPr lang="ja-JP" altLang="en-US" sz="1200" dirty="0">
                <a:latin typeface="+mn-ea"/>
              </a:rPr>
              <a:t>構造を参照</a:t>
            </a:r>
            <a:r>
              <a:rPr lang="ja-JP" altLang="en-US" sz="1200" dirty="0" smtClean="0">
                <a:latin typeface="+mn-ea"/>
              </a:rPr>
              <a:t>）</a:t>
            </a:r>
            <a:r>
              <a:rPr lang="en-US" altLang="ja-JP" sz="1200" dirty="0" smtClean="0">
                <a:latin typeface="+mn-ea"/>
              </a:rPr>
              <a:t>P. 3</a:t>
            </a:r>
            <a:r>
              <a:rPr lang="ja-JP" altLang="en-US" sz="1200" dirty="0" smtClean="0">
                <a:latin typeface="+mn-ea"/>
              </a:rPr>
              <a:t>では</a:t>
            </a:r>
            <a:r>
              <a:rPr lang="ja-JP" altLang="en-US" sz="1200" dirty="0" smtClean="0">
                <a:latin typeface="+mn-ea"/>
              </a:rPr>
              <a:t>区間切替と</a:t>
            </a:r>
            <a:r>
              <a:rPr lang="ja-JP" altLang="en-US" sz="1200" dirty="0" smtClean="0">
                <a:latin typeface="+mn-ea"/>
              </a:rPr>
              <a:t>駆動の振る舞いに</a:t>
            </a:r>
            <a:r>
              <a:rPr lang="ja-JP" altLang="en-US" sz="1200" dirty="0" smtClean="0">
                <a:latin typeface="+mn-ea"/>
              </a:rPr>
              <a:t>ついて，並行性</a:t>
            </a:r>
            <a:r>
              <a:rPr lang="ja-JP" altLang="en-US" sz="1200" dirty="0" smtClean="0">
                <a:latin typeface="+mn-ea"/>
              </a:rPr>
              <a:t>設計を踏まえながら分析を行うことで実現可能性を検証</a:t>
            </a:r>
            <a:r>
              <a:rPr lang="ja-JP" altLang="en-US" sz="1200" dirty="0" smtClean="0">
                <a:latin typeface="+mn-ea"/>
              </a:rPr>
              <a:t>しました．各難所での戦略を</a:t>
            </a:r>
            <a:r>
              <a:rPr lang="en-US" altLang="ja-JP" sz="1200" dirty="0" smtClean="0">
                <a:latin typeface="+mn-ea"/>
              </a:rPr>
              <a:t>P</a:t>
            </a:r>
            <a:r>
              <a:rPr lang="en-US" altLang="ja-JP" sz="1200" dirty="0" smtClean="0">
                <a:latin typeface="+mn-ea"/>
              </a:rPr>
              <a:t>. 4</a:t>
            </a:r>
            <a:r>
              <a:rPr lang="ja-JP" altLang="en-US" sz="1200" dirty="0" smtClean="0">
                <a:latin typeface="+mn-ea"/>
              </a:rPr>
              <a:t>に示し，走行を通し使用される主要な技術について</a:t>
            </a:r>
            <a:r>
              <a:rPr lang="en-US" altLang="ja-JP" sz="1200" dirty="0" smtClean="0">
                <a:latin typeface="+mn-ea"/>
              </a:rPr>
              <a:t>P</a:t>
            </a:r>
            <a:r>
              <a:rPr lang="en-US" altLang="ja-JP" sz="1200" dirty="0" smtClean="0">
                <a:latin typeface="+mn-ea"/>
              </a:rPr>
              <a:t>. 5</a:t>
            </a:r>
            <a:r>
              <a:rPr lang="ja-JP" altLang="en-US" sz="1200" dirty="0" smtClean="0">
                <a:latin typeface="+mn-ea"/>
              </a:rPr>
              <a:t>要素</a:t>
            </a:r>
            <a:r>
              <a:rPr lang="ja-JP" altLang="en-US" sz="1200" dirty="0" smtClean="0">
                <a:latin typeface="+mn-ea"/>
              </a:rPr>
              <a:t>技術で</a:t>
            </a:r>
            <a:r>
              <a:rPr lang="ja-JP" altLang="en-US" sz="1200" dirty="0" smtClean="0">
                <a:latin typeface="+mn-ea"/>
              </a:rPr>
              <a:t>示しています．</a:t>
            </a: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設計</a:t>
            </a:r>
            <a:r>
              <a:rPr lang="ja-JP" altLang="en-US" sz="1400" b="1" dirty="0" smtClean="0">
                <a:latin typeface="+mn-ea"/>
              </a:rPr>
              <a:t>思想</a:t>
            </a:r>
            <a:endParaRPr lang="en-US" altLang="ja-JP" sz="1400" b="1" dirty="0">
              <a:latin typeface="+mn-ea"/>
            </a:endParaRPr>
          </a:p>
          <a:p>
            <a:pPr marL="481013" indent="-481013" defTabSz="1279525">
              <a:lnSpc>
                <a:spcPct val="80000"/>
              </a:lnSpc>
              <a:spcBef>
                <a:spcPct val="20000"/>
              </a:spcBef>
            </a:pPr>
            <a:r>
              <a:rPr lang="en-US" altLang="ja-JP" sz="1600" b="1" dirty="0">
                <a:latin typeface="+mn-ea"/>
              </a:rPr>
              <a:t>	</a:t>
            </a:r>
            <a:r>
              <a:rPr lang="ja-JP" altLang="en-US" sz="1200" dirty="0" smtClean="0">
                <a:latin typeface="+mn-ea"/>
              </a:rPr>
              <a:t>パッケージの分割を</a:t>
            </a:r>
            <a:r>
              <a:rPr lang="ja-JP" altLang="en-US" sz="1200" dirty="0" smtClean="0">
                <a:latin typeface="+mn-ea"/>
              </a:rPr>
              <a:t>開発の初期に</a:t>
            </a:r>
            <a:r>
              <a:rPr lang="ja-JP" altLang="en-US" sz="1200" dirty="0" smtClean="0">
                <a:latin typeface="+mn-ea"/>
              </a:rPr>
              <a:t>行い，パッケージ毎の責務</a:t>
            </a:r>
            <a:r>
              <a:rPr lang="ja-JP" altLang="en-US" sz="1200" dirty="0" smtClean="0">
                <a:latin typeface="+mn-ea"/>
              </a:rPr>
              <a:t>が分散しない</a:t>
            </a:r>
            <a:r>
              <a:rPr lang="ja-JP" altLang="en-US" sz="1200" dirty="0" smtClean="0">
                <a:latin typeface="+mn-ea"/>
              </a:rPr>
              <a:t>よう意識</a:t>
            </a:r>
            <a:r>
              <a:rPr lang="ja-JP" altLang="en-US" sz="1200" dirty="0" smtClean="0">
                <a:latin typeface="+mn-ea"/>
              </a:rPr>
              <a:t>する</a:t>
            </a:r>
            <a:r>
              <a:rPr lang="ja-JP" altLang="en-US" sz="1200" dirty="0" smtClean="0">
                <a:latin typeface="+mn-ea"/>
              </a:rPr>
              <a:t>こと</a:t>
            </a:r>
            <a:r>
              <a:rPr lang="ja-JP" altLang="en-US" sz="1200" dirty="0">
                <a:latin typeface="+mn-ea"/>
              </a:rPr>
              <a:t>で</a:t>
            </a:r>
            <a:r>
              <a:rPr lang="ja-JP" altLang="en-US" sz="1200" dirty="0" smtClean="0">
                <a:latin typeface="+mn-ea"/>
              </a:rPr>
              <a:t>，モデル</a:t>
            </a:r>
            <a:r>
              <a:rPr lang="ja-JP" altLang="en-US" sz="1200" dirty="0" smtClean="0">
                <a:latin typeface="+mn-ea"/>
              </a:rPr>
              <a:t>に</a:t>
            </a:r>
            <a:r>
              <a:rPr lang="ja-JP" altLang="en-US" sz="1200" dirty="0">
                <a:latin typeface="+mn-ea"/>
              </a:rPr>
              <a:t>一貫性を</a:t>
            </a:r>
            <a:r>
              <a:rPr lang="ja-JP" altLang="en-US" sz="1200" dirty="0" smtClean="0">
                <a:latin typeface="+mn-ea"/>
              </a:rPr>
              <a:t>持たせました．双方向の関連を禁止した上で，区間</a:t>
            </a:r>
            <a:r>
              <a:rPr lang="ja-JP" altLang="en-US" sz="1200" dirty="0" smtClean="0">
                <a:latin typeface="+mn-ea"/>
              </a:rPr>
              <a:t>の切り替え通知</a:t>
            </a:r>
            <a:r>
              <a:rPr lang="ja-JP" altLang="en-US" sz="1200" dirty="0" smtClean="0">
                <a:latin typeface="+mn-ea"/>
              </a:rPr>
              <a:t>は，デザインパターン</a:t>
            </a:r>
            <a:r>
              <a:rPr lang="ja-JP" altLang="en-US" sz="1200" dirty="0" smtClean="0">
                <a:latin typeface="+mn-ea"/>
              </a:rPr>
              <a:t>である</a:t>
            </a:r>
            <a:r>
              <a:rPr lang="en-US" altLang="ja-JP" sz="1200" dirty="0" smtClean="0">
                <a:latin typeface="+mn-ea"/>
              </a:rPr>
              <a:t>Observer</a:t>
            </a:r>
            <a:r>
              <a:rPr lang="ja-JP" altLang="en-US" sz="1200" dirty="0" smtClean="0">
                <a:latin typeface="+mn-ea"/>
              </a:rPr>
              <a:t>パターンを拡張した構成を用いることで双方向の</a:t>
            </a:r>
            <a:r>
              <a:rPr lang="ja-JP" altLang="en-US" sz="1200" dirty="0" smtClean="0">
                <a:latin typeface="+mn-ea"/>
              </a:rPr>
              <a:t>関連の使用を避けました．</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モデルのここに注目</a:t>
            </a:r>
            <a:r>
              <a:rPr lang="ja-JP" altLang="en-US" sz="1400" b="1" dirty="0" smtClean="0">
                <a:latin typeface="+mn-ea"/>
              </a:rPr>
              <a:t>！</a:t>
            </a:r>
          </a:p>
          <a:p>
            <a:pPr marL="481013" indent="-481013" defTabSz="1279525">
              <a:lnSpc>
                <a:spcPct val="80000"/>
              </a:lnSpc>
              <a:spcBef>
                <a:spcPct val="20000"/>
              </a:spcBef>
            </a:pPr>
            <a:r>
              <a:rPr lang="ja-JP" altLang="en-US" sz="1200" dirty="0">
                <a:latin typeface="+mn-ea"/>
              </a:rPr>
              <a:t>	</a:t>
            </a:r>
            <a:r>
              <a:rPr lang="ja-JP" altLang="en-US" sz="1200" dirty="0" smtClean="0">
                <a:latin typeface="+mn-ea"/>
              </a:rPr>
              <a:t>コースを，短い「区間」の集合と定義し，それぞれの区間</a:t>
            </a:r>
            <a:r>
              <a:rPr lang="ja-JP" altLang="en-US" sz="1200" dirty="0">
                <a:latin typeface="+mn-ea"/>
              </a:rPr>
              <a:t>に</a:t>
            </a:r>
            <a:r>
              <a:rPr lang="ja-JP" altLang="en-US" sz="1200" dirty="0" smtClean="0">
                <a:latin typeface="+mn-ea"/>
              </a:rPr>
              <a:t>応じた走行パラメータ</a:t>
            </a:r>
            <a:r>
              <a:rPr lang="ja-JP" altLang="en-US" sz="1200" dirty="0" smtClean="0">
                <a:latin typeface="+mn-ea"/>
              </a:rPr>
              <a:t>と区間切替条件を</a:t>
            </a:r>
            <a:r>
              <a:rPr lang="ja-JP" altLang="en-US" sz="1200" dirty="0">
                <a:latin typeface="+mn-ea"/>
              </a:rPr>
              <a:t>設計すれば</a:t>
            </a:r>
            <a:r>
              <a:rPr lang="ja-JP" altLang="en-US" sz="1200" dirty="0" smtClean="0">
                <a:latin typeface="+mn-ea"/>
              </a:rPr>
              <a:t>完走できる</a:t>
            </a:r>
            <a:r>
              <a:rPr lang="ja-JP" altLang="en-US" sz="1200" dirty="0" smtClean="0">
                <a:latin typeface="+mn-ea"/>
              </a:rPr>
              <a:t>ことをコンセプトにモデルを設計しました</a:t>
            </a:r>
            <a:r>
              <a:rPr lang="ja-JP" altLang="en-US" sz="1200" dirty="0" smtClean="0">
                <a:latin typeface="+mn-ea"/>
              </a:rPr>
              <a:t>．そして，責務</a:t>
            </a:r>
            <a:r>
              <a:rPr lang="ja-JP" altLang="en-US" sz="1200" dirty="0" smtClean="0">
                <a:latin typeface="+mn-ea"/>
              </a:rPr>
              <a:t>が明確に別れた単方向・疎結合な構造にご注目</a:t>
            </a:r>
            <a:r>
              <a:rPr lang="ja-JP" altLang="en-US" sz="1200" dirty="0" smtClean="0">
                <a:latin typeface="+mn-ea"/>
              </a:rPr>
              <a:t>ください．</a:t>
            </a:r>
            <a:r>
              <a:rPr lang="en-US" altLang="ja-JP" sz="1200" dirty="0" smtClean="0">
                <a:latin typeface="+mn-ea"/>
              </a:rPr>
              <a:t/>
            </a:r>
            <a:br>
              <a:rPr lang="en-US" altLang="ja-JP" sz="1200" dirty="0" smtClean="0">
                <a:latin typeface="+mn-ea"/>
              </a:rPr>
            </a:br>
            <a:r>
              <a:rPr lang="ja-JP" altLang="en-US" sz="1200" dirty="0" smtClean="0">
                <a:latin typeface="+mn-ea"/>
              </a:rPr>
              <a:t>また，</a:t>
            </a:r>
            <a:r>
              <a:rPr lang="ja-JP" altLang="en-US" sz="1200" dirty="0" smtClean="0">
                <a:latin typeface="+mn-ea"/>
              </a:rPr>
              <a:t>各区間</a:t>
            </a:r>
            <a:r>
              <a:rPr lang="ja-JP" altLang="en-US" sz="1200" dirty="0">
                <a:latin typeface="+mn-ea"/>
              </a:rPr>
              <a:t>をチームで分担し，並行して開発することで開発スピードの向上が狙えます</a:t>
            </a:r>
            <a:r>
              <a:rPr lang="ja-JP" altLang="en-US" sz="1200" dirty="0" smtClean="0">
                <a:latin typeface="+mn-ea"/>
              </a:rPr>
              <a:t>．それぞれ</a:t>
            </a:r>
            <a:r>
              <a:rPr lang="ja-JP" altLang="en-US" sz="1200" dirty="0">
                <a:latin typeface="+mn-ea"/>
              </a:rPr>
              <a:t>開発した区間をつなげるだけで容易</a:t>
            </a:r>
            <a:r>
              <a:rPr lang="ja-JP" altLang="en-US" sz="1200" dirty="0" smtClean="0">
                <a:latin typeface="+mn-ea"/>
              </a:rPr>
              <a:t>に結合が行えます．</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追加課題への</a:t>
            </a:r>
            <a:r>
              <a:rPr lang="ja-JP" altLang="en-US" sz="1400" b="1" dirty="0" smtClean="0">
                <a:latin typeface="+mn-ea"/>
              </a:rPr>
              <a:t>取り組み</a:t>
            </a:r>
            <a:endParaRPr lang="en-US" altLang="ja-JP" sz="14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並行性</a:t>
            </a:r>
            <a:r>
              <a:rPr lang="ja-JP" altLang="en-US" sz="1600" dirty="0" smtClean="0">
                <a:latin typeface="+mn-ea"/>
              </a:rPr>
              <a:t>設計・要求モデルについて</a:t>
            </a:r>
            <a:r>
              <a:rPr lang="ja-JP" altLang="en-US" sz="1600" dirty="0" smtClean="0">
                <a:latin typeface="+mn-ea"/>
              </a:rPr>
              <a:t>取り組みました．</a:t>
            </a:r>
            <a:r>
              <a:rPr lang="en-US" altLang="ja-JP" sz="1600" dirty="0" smtClean="0">
                <a:latin typeface="+mn-ea"/>
              </a:rPr>
              <a:t/>
            </a:r>
            <a:br>
              <a:rPr lang="en-US" altLang="ja-JP" sz="1600" dirty="0" smtClean="0">
                <a:latin typeface="+mn-ea"/>
              </a:rPr>
            </a:br>
            <a:r>
              <a:rPr lang="ja-JP" altLang="en-US" sz="1600" b="1" dirty="0" smtClean="0">
                <a:latin typeface="+mn-ea"/>
              </a:rPr>
              <a:t>・</a:t>
            </a:r>
            <a:r>
              <a:rPr lang="ja-JP" altLang="en-US" sz="1400" dirty="0" smtClean="0">
                <a:latin typeface="+mn-ea"/>
              </a:rPr>
              <a:t>並行性設計に</a:t>
            </a:r>
            <a:r>
              <a:rPr lang="ja-JP" altLang="en-US" sz="1400" dirty="0" smtClean="0">
                <a:latin typeface="+mn-ea"/>
              </a:rPr>
              <a:t>ついて</a:t>
            </a:r>
            <a:r>
              <a:rPr lang="en-US" altLang="ja-JP" sz="1400" dirty="0" smtClean="0">
                <a:latin typeface="+mn-ea"/>
              </a:rPr>
              <a:t/>
            </a:r>
            <a:br>
              <a:rPr lang="en-US" altLang="ja-JP" sz="1400" dirty="0" smtClean="0">
                <a:latin typeface="+mn-ea"/>
              </a:rPr>
            </a:br>
            <a:r>
              <a:rPr lang="ja-JP" altLang="en-US" sz="1200" dirty="0" smtClean="0">
                <a:latin typeface="+mn-ea"/>
                <a:cs typeface="メイリオ" pitchFamily="50" charset="-128"/>
              </a:rPr>
              <a:t>並行性設計の必要性</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最優先すべき処理は</a:t>
            </a:r>
            <a:r>
              <a:rPr lang="ja-JP" altLang="en-US" sz="1200" dirty="0" smtClean="0">
                <a:latin typeface="+mn-ea"/>
                <a:cs typeface="メイリオ" pitchFamily="50" charset="-128"/>
              </a:rPr>
              <a:t>走行体</a:t>
            </a:r>
            <a:r>
              <a:rPr lang="ja-JP" altLang="en-US" sz="1200" dirty="0" smtClean="0">
                <a:latin typeface="+mn-ea"/>
                <a:cs typeface="メイリオ" pitchFamily="50" charset="-128"/>
              </a:rPr>
              <a:t>の</a:t>
            </a:r>
            <a:r>
              <a:rPr lang="ja-JP" altLang="en-US" sz="1200" dirty="0" smtClean="0">
                <a:latin typeface="+mn-ea"/>
                <a:cs typeface="メイリオ" pitchFamily="50" charset="-128"/>
              </a:rPr>
              <a:t>バランス</a:t>
            </a:r>
            <a:r>
              <a:rPr lang="ja-JP" altLang="en-US" sz="1200" dirty="0">
                <a:latin typeface="+mn-ea"/>
                <a:cs typeface="メイリオ" pitchFamily="50" charset="-128"/>
              </a:rPr>
              <a:t>制御</a:t>
            </a:r>
            <a:r>
              <a:rPr lang="ja-JP" altLang="en-US" sz="1200" dirty="0" smtClean="0">
                <a:latin typeface="+mn-ea"/>
                <a:cs typeface="メイリオ" pitchFamily="50" charset="-128"/>
              </a:rPr>
              <a:t>など</a:t>
            </a:r>
            <a:r>
              <a:rPr lang="ja-JP" altLang="en-US" sz="1200" dirty="0" smtClean="0">
                <a:latin typeface="+mn-ea"/>
                <a:cs typeface="メイリオ" pitchFamily="50" charset="-128"/>
              </a:rPr>
              <a:t>にかかせない</a:t>
            </a:r>
            <a:r>
              <a:rPr lang="ja-JP" altLang="en-US" sz="1200" dirty="0" smtClean="0">
                <a:latin typeface="+mn-ea"/>
                <a:cs typeface="メイリオ" pitchFamily="50" charset="-128"/>
              </a:rPr>
              <a:t>モータ駆動です．一方で，区間切替はより長い周期</a:t>
            </a:r>
            <a:r>
              <a:rPr lang="ja-JP" altLang="en-US" sz="1200" dirty="0" smtClean="0">
                <a:latin typeface="+mn-ea"/>
                <a:cs typeface="メイリオ" pitchFamily="50" charset="-128"/>
              </a:rPr>
              <a:t>でも十分</a:t>
            </a:r>
            <a:r>
              <a:rPr lang="ja-JP" altLang="en-US" sz="1200" dirty="0" smtClean="0">
                <a:latin typeface="+mn-ea"/>
                <a:cs typeface="メイリオ" pitchFamily="50" charset="-128"/>
              </a:rPr>
              <a:t>に動作要件を満たすと考えました．（→詳細</a:t>
            </a:r>
            <a:r>
              <a:rPr lang="ja-JP" altLang="en-US" sz="1200" dirty="0" smtClean="0">
                <a:latin typeface="+mn-ea"/>
                <a:cs typeface="メイリオ" pitchFamily="50" charset="-128"/>
              </a:rPr>
              <a:t>は</a:t>
            </a:r>
            <a:r>
              <a:rPr lang="en-US" altLang="ja-JP" sz="1200" dirty="0" smtClean="0">
                <a:latin typeface="+mn-ea"/>
                <a:cs typeface="メイリオ" pitchFamily="50" charset="-128"/>
              </a:rPr>
              <a:t>P. 3</a:t>
            </a:r>
            <a:r>
              <a:rPr lang="ja-JP" altLang="en-US" sz="1200" dirty="0" smtClean="0">
                <a:latin typeface="+mn-ea"/>
                <a:cs typeface="メイリオ" pitchFamily="50" charset="-128"/>
              </a:rPr>
              <a:t>振る舞い参照）駆動関連のタスクを最優先とし，それ以外のタスクの優先度を駆動よりも低く設定する</a:t>
            </a:r>
            <a:r>
              <a:rPr lang="ja-JP" altLang="en-US" sz="1200" dirty="0" smtClean="0">
                <a:latin typeface="+mn-ea"/>
                <a:cs typeface="メイリオ" pitchFamily="50" charset="-128"/>
              </a:rPr>
              <a:t>こと</a:t>
            </a:r>
            <a:r>
              <a:rPr lang="ja-JP" altLang="en-US" sz="1200" dirty="0" smtClean="0">
                <a:latin typeface="+mn-ea"/>
                <a:cs typeface="メイリオ" pitchFamily="50" charset="-128"/>
              </a:rPr>
              <a:t>で，駆動</a:t>
            </a:r>
            <a:r>
              <a:rPr lang="ja-JP" altLang="en-US" sz="1200" dirty="0">
                <a:latin typeface="+mn-ea"/>
                <a:cs typeface="メイリオ" pitchFamily="50" charset="-128"/>
              </a:rPr>
              <a:t>が求められる</a:t>
            </a:r>
            <a:r>
              <a:rPr lang="ja-JP" altLang="en-US" sz="1200" dirty="0" smtClean="0">
                <a:latin typeface="+mn-ea"/>
                <a:cs typeface="メイリオ" pitchFamily="50" charset="-128"/>
              </a:rPr>
              <a:t>周期で確実に行われるように設計</a:t>
            </a:r>
            <a:r>
              <a:rPr lang="ja-JP" altLang="en-US" sz="1200" dirty="0" smtClean="0">
                <a:latin typeface="+mn-ea"/>
                <a:cs typeface="メイリオ" pitchFamily="50" charset="-128"/>
              </a:rPr>
              <a:t>しました．</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タスク</a:t>
            </a:r>
            <a:r>
              <a:rPr lang="ja-JP" altLang="en-US" sz="1200" dirty="0" smtClean="0">
                <a:latin typeface="+mn-ea"/>
                <a:cs typeface="メイリオ" pitchFamily="50" charset="-128"/>
              </a:rPr>
              <a:t>の構造を示すために２つのステレオタイプを</a:t>
            </a:r>
            <a:r>
              <a:rPr lang="ja-JP" altLang="en-US" sz="1200" dirty="0" smtClean="0">
                <a:latin typeface="+mn-ea"/>
                <a:cs typeface="メイリオ" pitchFamily="50" charset="-128"/>
              </a:rPr>
              <a:t>用いました．採用</a:t>
            </a:r>
            <a:r>
              <a:rPr lang="ja-JP" altLang="en-US" sz="1200" dirty="0" smtClean="0">
                <a:latin typeface="+mn-ea"/>
                <a:cs typeface="メイリオ" pitchFamily="50" charset="-128"/>
              </a:rPr>
              <a:t>する</a:t>
            </a:r>
            <a:r>
              <a:rPr lang="en-US" altLang="ja-JP" sz="1200" dirty="0" smtClean="0">
                <a:latin typeface="+mn-ea"/>
                <a:cs typeface="メイリオ" pitchFamily="50" charset="-128"/>
              </a:rPr>
              <a:t>RTOS</a:t>
            </a:r>
            <a:r>
              <a:rPr lang="ja-JP" altLang="en-US" sz="1200" dirty="0" err="1">
                <a:latin typeface="+mn-ea"/>
                <a:cs typeface="メイリオ" pitchFamily="50" charset="-128"/>
              </a:rPr>
              <a:t>が</a:t>
            </a:r>
            <a:r>
              <a:rPr lang="ja-JP" altLang="en-US" sz="1200" dirty="0" err="1" smtClean="0">
                <a:latin typeface="+mn-ea"/>
                <a:cs typeface="メイリオ" pitchFamily="50" charset="-128"/>
              </a:rPr>
              <a:t>提</a:t>
            </a:r>
            <a:r>
              <a:rPr lang="ja-JP" altLang="en-US" sz="1200" dirty="0" smtClean="0">
                <a:latin typeface="+mn-ea"/>
                <a:cs typeface="メイリオ" pitchFamily="50" charset="-128"/>
              </a:rPr>
              <a:t>供する機能を</a:t>
            </a:r>
            <a:r>
              <a:rPr lang="en-US" altLang="ja-JP" sz="1200" dirty="0" err="1" smtClean="0">
                <a:latin typeface="+mn-ea"/>
                <a:cs typeface="メイリオ" pitchFamily="50" charset="-128"/>
              </a:rPr>
              <a:t>nxtOSEK</a:t>
            </a:r>
            <a:r>
              <a:rPr lang="ja-JP" altLang="en-US" sz="1200" dirty="0" err="1" smtClean="0">
                <a:latin typeface="+mn-ea"/>
                <a:cs typeface="メイリオ" pitchFamily="50" charset="-128"/>
              </a:rPr>
              <a:t>，</a:t>
            </a:r>
            <a:r>
              <a:rPr lang="ja-JP" altLang="en-US" sz="1200" dirty="0" smtClean="0">
                <a:latin typeface="+mn-ea"/>
                <a:cs typeface="メイリオ" pitchFamily="50" charset="-128"/>
              </a:rPr>
              <a:t>タスク</a:t>
            </a:r>
            <a:r>
              <a:rPr lang="ja-JP" altLang="en-US" sz="1200" dirty="0" smtClean="0">
                <a:latin typeface="+mn-ea"/>
                <a:cs typeface="メイリオ" pitchFamily="50" charset="-128"/>
              </a:rPr>
              <a:t>を</a:t>
            </a:r>
            <a:r>
              <a:rPr lang="en-US" altLang="ja-JP" sz="1200" dirty="0" smtClean="0">
                <a:latin typeface="+mn-ea"/>
                <a:cs typeface="メイリオ" pitchFamily="50" charset="-128"/>
              </a:rPr>
              <a:t>TASK</a:t>
            </a:r>
            <a:r>
              <a:rPr lang="ja-JP" altLang="en-US" sz="1200" dirty="0" smtClean="0">
                <a:latin typeface="+mn-ea"/>
                <a:cs typeface="メイリオ" pitchFamily="50" charset="-128"/>
              </a:rPr>
              <a:t>とします．</a:t>
            </a: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ja-JP" altLang="en-US" sz="1200" dirty="0" smtClean="0">
                <a:latin typeface="+mn-ea"/>
                <a:cs typeface="メイリオ" pitchFamily="50" charset="-128"/>
              </a:rPr>
              <a:t>・</a:t>
            </a:r>
            <a:r>
              <a:rPr lang="ja-JP" altLang="en-US" sz="1400" dirty="0" smtClean="0">
                <a:latin typeface="+mn-ea"/>
                <a:cs typeface="メイリオ" pitchFamily="50" charset="-128"/>
              </a:rPr>
              <a:t>要求モデルに</a:t>
            </a:r>
            <a:r>
              <a:rPr lang="ja-JP" altLang="en-US" sz="1400" dirty="0" smtClean="0">
                <a:latin typeface="+mn-ea"/>
                <a:cs typeface="メイリオ" pitchFamily="50" charset="-128"/>
              </a:rPr>
              <a:t>ついて</a:t>
            </a:r>
            <a:r>
              <a:rPr lang="en-US" altLang="ja-JP" sz="1400" dirty="0" smtClean="0">
                <a:latin typeface="+mn-ea"/>
                <a:cs typeface="メイリオ" pitchFamily="50" charset="-128"/>
              </a:rPr>
              <a:t/>
            </a:r>
            <a:br>
              <a:rPr lang="en-US" altLang="ja-JP" sz="1400" dirty="0" smtClean="0">
                <a:latin typeface="+mn-ea"/>
                <a:cs typeface="メイリオ" pitchFamily="50" charset="-128"/>
              </a:rPr>
            </a:br>
            <a:r>
              <a:rPr lang="ja-JP" altLang="en-US" sz="1200" dirty="0" smtClean="0">
                <a:latin typeface="+mn-ea"/>
                <a:cs typeface="メイリオ" pitchFamily="50" charset="-128"/>
              </a:rPr>
              <a:t>前述の通り，</a:t>
            </a:r>
            <a:r>
              <a:rPr lang="ja-JP" altLang="en-US" sz="1200" dirty="0" smtClean="0">
                <a:latin typeface="+mn-ea"/>
                <a:cs typeface="メイリオ" pitchFamily="50" charset="-128"/>
              </a:rPr>
              <a:t>大会</a:t>
            </a:r>
            <a:r>
              <a:rPr lang="ja-JP" altLang="en-US" sz="1200" dirty="0" smtClean="0">
                <a:latin typeface="+mn-ea"/>
                <a:cs typeface="メイリオ" pitchFamily="50" charset="-128"/>
              </a:rPr>
              <a:t>における目標について</a:t>
            </a:r>
            <a:r>
              <a:rPr lang="en-US" altLang="ja-JP" sz="1200" dirty="0" err="1" smtClean="0">
                <a:latin typeface="+mn-ea"/>
                <a:cs typeface="メイリオ" pitchFamily="50" charset="-128"/>
              </a:rPr>
              <a:t>SysML</a:t>
            </a:r>
            <a:r>
              <a:rPr lang="ja-JP" altLang="en-US" sz="1200" dirty="0" smtClean="0">
                <a:latin typeface="+mn-ea"/>
                <a:cs typeface="メイリオ" pitchFamily="50" charset="-128"/>
              </a:rPr>
              <a:t>の</a:t>
            </a:r>
            <a:r>
              <a:rPr lang="ja-JP" altLang="en-US" sz="1200" dirty="0" smtClean="0">
                <a:latin typeface="+mn-ea"/>
                <a:cs typeface="メイリオ" pitchFamily="50" charset="-128"/>
              </a:rPr>
              <a:t>要求図を用いて</a:t>
            </a:r>
            <a:r>
              <a:rPr lang="ja-JP" altLang="en-US" sz="1200" dirty="0" smtClean="0">
                <a:latin typeface="+mn-ea"/>
                <a:cs typeface="メイリオ" pitchFamily="50" charset="-128"/>
              </a:rPr>
              <a:t>分析</a:t>
            </a:r>
            <a:r>
              <a:rPr lang="ja-JP" altLang="en-US" sz="1200" dirty="0" smtClean="0">
                <a:latin typeface="+mn-ea"/>
                <a:cs typeface="メイリオ" pitchFamily="50" charset="-128"/>
              </a:rPr>
              <a:t>しました．そこ</a:t>
            </a:r>
            <a:r>
              <a:rPr lang="ja-JP" altLang="en-US" sz="1200" dirty="0" smtClean="0">
                <a:latin typeface="+mn-ea"/>
                <a:cs typeface="メイリオ" pitchFamily="50" charset="-128"/>
              </a:rPr>
              <a:t>から機能</a:t>
            </a:r>
            <a:r>
              <a:rPr lang="ja-JP" altLang="en-US" sz="1200" dirty="0" smtClean="0">
                <a:latin typeface="+mn-ea"/>
                <a:cs typeface="メイリオ" pitchFamily="50" charset="-128"/>
              </a:rPr>
              <a:t>要件，非機能</a:t>
            </a:r>
            <a:r>
              <a:rPr lang="ja-JP" altLang="en-US" sz="1200" dirty="0" smtClean="0">
                <a:latin typeface="+mn-ea"/>
                <a:cs typeface="メイリオ" pitchFamily="50" charset="-128"/>
              </a:rPr>
              <a:t>要件を</a:t>
            </a:r>
            <a:r>
              <a:rPr lang="ja-JP" altLang="en-US" sz="1200" dirty="0" smtClean="0">
                <a:latin typeface="+mn-ea"/>
                <a:cs typeface="メイリオ" pitchFamily="50" charset="-128"/>
              </a:rPr>
              <a:t>洗い出し，構造，振る舞い，走行</a:t>
            </a:r>
            <a:r>
              <a:rPr lang="ja-JP" altLang="en-US" sz="1200" dirty="0" smtClean="0">
                <a:latin typeface="+mn-ea"/>
                <a:cs typeface="メイリオ" pitchFamily="50" charset="-128"/>
              </a:rPr>
              <a:t>戦略で使われる技術要素を</a:t>
            </a:r>
            <a:r>
              <a:rPr lang="ja-JP" altLang="en-US" sz="1200" dirty="0" smtClean="0">
                <a:latin typeface="+mn-ea"/>
                <a:cs typeface="メイリオ" pitchFamily="50" charset="-128"/>
              </a:rPr>
              <a:t>導きだしました．</a:t>
            </a:r>
            <a:endParaRPr lang="en-US" altLang="ja-JP" sz="1200" dirty="0" smtClean="0">
              <a:latin typeface="+mn-ea"/>
              <a:cs typeface="メイリオ" pitchFamily="50" charset="-128"/>
            </a:endParaRPr>
          </a:p>
        </p:txBody>
      </p:sp>
      <p:sp>
        <p:nvSpPr>
          <p:cNvPr id="26" name="Rectangle 3"/>
          <p:cNvSpPr>
            <a:spLocks noChangeArrowheads="1"/>
          </p:cNvSpPr>
          <p:nvPr/>
        </p:nvSpPr>
        <p:spPr bwMode="auto">
          <a:xfrm>
            <a:off x="993490"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latin typeface="+mn-ea"/>
              </a:rPr>
              <a:t>☆</a:t>
            </a:r>
            <a:r>
              <a:rPr lang="ja-JP" altLang="en-US" sz="2000" b="1" dirty="0">
                <a:latin typeface="+mn-ea"/>
              </a:rPr>
              <a:t>チーム</a:t>
            </a:r>
            <a:r>
              <a:rPr lang="ja-JP" altLang="en-US" sz="2000" b="1" dirty="0" smtClean="0">
                <a:latin typeface="+mn-ea"/>
              </a:rPr>
              <a:t>紹介</a:t>
            </a:r>
            <a:endParaRPr lang="en-US" altLang="ja-JP" sz="1800" b="1" dirty="0">
              <a:latin typeface="+mn-ea"/>
            </a:endParaRPr>
          </a:p>
          <a:p>
            <a:pPr marL="481013" indent="-481013" defTabSz="1279525">
              <a:lnSpc>
                <a:spcPct val="80000"/>
              </a:lnSpc>
              <a:spcBef>
                <a:spcPct val="20000"/>
              </a:spcBef>
            </a:pPr>
            <a:r>
              <a:rPr lang="en-US" altLang="ja-JP" sz="1600" dirty="0">
                <a:latin typeface="+mn-ea"/>
              </a:rPr>
              <a:t>	</a:t>
            </a:r>
            <a:r>
              <a:rPr lang="ja-JP" altLang="en-US" sz="1600" dirty="0" smtClean="0">
                <a:latin typeface="+mn-ea"/>
              </a:rPr>
              <a:t>高専</a:t>
            </a:r>
            <a:r>
              <a:rPr lang="en-US" altLang="ja-JP" sz="1600" dirty="0">
                <a:latin typeface="+mn-ea"/>
              </a:rPr>
              <a:t>3</a:t>
            </a:r>
            <a:r>
              <a:rPr lang="ja-JP" altLang="en-US" sz="1600" dirty="0" smtClean="0">
                <a:latin typeface="+mn-ea"/>
              </a:rPr>
              <a:t>年から</a:t>
            </a:r>
            <a:r>
              <a:rPr lang="en-US" altLang="ja-JP" sz="1600" dirty="0" smtClean="0">
                <a:latin typeface="+mn-ea"/>
              </a:rPr>
              <a:t>7</a:t>
            </a:r>
            <a:r>
              <a:rPr lang="ja-JP" altLang="en-US" sz="1600" dirty="0" smtClean="0">
                <a:latin typeface="+mn-ea"/>
              </a:rPr>
              <a:t>年（専攻科</a:t>
            </a:r>
            <a:r>
              <a:rPr lang="en-US" altLang="ja-JP" sz="1600" dirty="0" smtClean="0">
                <a:latin typeface="+mn-ea"/>
              </a:rPr>
              <a:t>2</a:t>
            </a:r>
            <a:r>
              <a:rPr lang="ja-JP" altLang="en-US" sz="1600" dirty="0" smtClean="0">
                <a:latin typeface="+mn-ea"/>
              </a:rPr>
              <a:t>年）まで</a:t>
            </a:r>
            <a:r>
              <a:rPr lang="en-US" altLang="ja-JP" sz="1600" dirty="0" smtClean="0">
                <a:latin typeface="+mn-ea"/>
              </a:rPr>
              <a:t>7</a:t>
            </a:r>
            <a:r>
              <a:rPr lang="ja-JP" altLang="en-US" sz="1600" dirty="0" smtClean="0">
                <a:latin typeface="+mn-ea"/>
              </a:rPr>
              <a:t>名</a:t>
            </a:r>
            <a:r>
              <a:rPr lang="ja-JP" altLang="en-US" sz="1600" dirty="0" smtClean="0">
                <a:latin typeface="+mn-ea"/>
              </a:rPr>
              <a:t>で</a:t>
            </a:r>
            <a:r>
              <a:rPr lang="ja-JP" altLang="en-US" sz="1600" dirty="0" smtClean="0">
                <a:latin typeface="+mn-ea"/>
              </a:rPr>
              <a:t>構成される幅広い</a:t>
            </a:r>
            <a:r>
              <a:rPr lang="ja-JP" altLang="en-US" sz="1600" dirty="0" smtClean="0">
                <a:latin typeface="+mn-ea"/>
              </a:rPr>
              <a:t>年代のチーム</a:t>
            </a:r>
            <a:r>
              <a:rPr lang="ja-JP" altLang="en-US" sz="1600" dirty="0" smtClean="0">
                <a:latin typeface="+mn-ea"/>
              </a:rPr>
              <a:t>です</a:t>
            </a:r>
            <a:r>
              <a:rPr lang="ja-JP" altLang="en-US" sz="1600" dirty="0" smtClean="0">
                <a:latin typeface="+mn-ea"/>
              </a:rPr>
              <a:t>．</a:t>
            </a:r>
            <a:r>
              <a:rPr lang="ja-JP" altLang="en-US" sz="1600" dirty="0" smtClean="0">
                <a:latin typeface="+mn-ea"/>
              </a:rPr>
              <a:t>所属</a:t>
            </a:r>
            <a:r>
              <a:rPr lang="ja-JP" altLang="en-US" sz="1600" dirty="0" smtClean="0">
                <a:latin typeface="+mn-ea"/>
              </a:rPr>
              <a:t>学科もバラバラ</a:t>
            </a:r>
            <a:r>
              <a:rPr lang="ja-JP" altLang="en-US" sz="1600" dirty="0" smtClean="0">
                <a:latin typeface="+mn-ea"/>
              </a:rPr>
              <a:t>で，異なる</a:t>
            </a:r>
            <a:r>
              <a:rPr lang="ja-JP" altLang="en-US" sz="1600" dirty="0" smtClean="0">
                <a:latin typeface="+mn-ea"/>
              </a:rPr>
              <a:t>バックグランドを持ったメンバーがお互いに</a:t>
            </a:r>
            <a:r>
              <a:rPr lang="ja-JP" altLang="en-US" sz="1600" dirty="0" smtClean="0">
                <a:latin typeface="+mn-ea"/>
              </a:rPr>
              <a:t>補い合いながら，大会に向けて取り組んできました</a:t>
            </a:r>
            <a:r>
              <a:rPr lang="ja-JP" altLang="en-US" sz="1600" dirty="0" smtClean="0">
                <a:latin typeface="+mn-ea"/>
              </a:rPr>
              <a:t>．</a:t>
            </a:r>
            <a:r>
              <a:rPr lang="ja-JP" altLang="en-US" sz="1600" dirty="0" smtClean="0">
                <a:latin typeface="+mn-ea"/>
              </a:rPr>
              <a:t>昨年度</a:t>
            </a:r>
            <a:r>
              <a:rPr lang="ja-JP" altLang="en-US" sz="1600" dirty="0">
                <a:latin typeface="+mn-ea"/>
              </a:rPr>
              <a:t>の</a:t>
            </a:r>
            <a:r>
              <a:rPr lang="ja-JP" altLang="en-US" sz="1600" dirty="0" smtClean="0">
                <a:latin typeface="+mn-ea"/>
              </a:rPr>
              <a:t>経験を</a:t>
            </a:r>
            <a:r>
              <a:rPr lang="ja-JP" altLang="en-US" sz="1600" dirty="0" smtClean="0">
                <a:latin typeface="+mn-ea"/>
              </a:rPr>
              <a:t>活かし，モデル・走行</a:t>
            </a:r>
            <a:r>
              <a:rPr lang="ja-JP" altLang="en-US" sz="1600" dirty="0" smtClean="0">
                <a:latin typeface="+mn-ea"/>
              </a:rPr>
              <a:t>共に</a:t>
            </a:r>
            <a:r>
              <a:rPr lang="ja-JP" altLang="en-US" sz="1600" dirty="0" smtClean="0">
                <a:latin typeface="+mn-ea"/>
              </a:rPr>
              <a:t>パワーアップ</a:t>
            </a:r>
            <a:r>
              <a:rPr lang="ja-JP" altLang="en-US" sz="1600" dirty="0">
                <a:latin typeface="+mn-ea"/>
              </a:rPr>
              <a:t>し</a:t>
            </a:r>
            <a:r>
              <a:rPr lang="ja-JP" altLang="en-US" sz="1600" dirty="0" smtClean="0">
                <a:latin typeface="+mn-ea"/>
              </a:rPr>
              <a:t>た良いこんぶです！</a:t>
            </a:r>
            <a:endParaRPr lang="en-US" altLang="ja-JP" sz="1600" dirty="0">
              <a:latin typeface="+mn-ea"/>
            </a:endParaRPr>
          </a:p>
          <a:p>
            <a:pPr marL="481013" indent="-481013" defTabSz="1279525">
              <a:lnSpc>
                <a:spcPct val="80000"/>
              </a:lnSpc>
              <a:spcBef>
                <a:spcPct val="20000"/>
              </a:spcBef>
            </a:pPr>
            <a:endParaRPr lang="en-US" altLang="ja-JP" sz="1800" dirty="0" smtClean="0">
              <a:latin typeface="+mn-ea"/>
            </a:endParaRPr>
          </a:p>
          <a:p>
            <a:pPr marL="481013" indent="-481013" defTabSz="1279525">
              <a:lnSpc>
                <a:spcPct val="80000"/>
              </a:lnSpc>
              <a:spcBef>
                <a:spcPct val="20000"/>
              </a:spcBef>
            </a:pPr>
            <a:r>
              <a:rPr lang="ja-JP" altLang="en-US" sz="1800" b="1" dirty="0" smtClean="0">
                <a:latin typeface="+mn-ea"/>
              </a:rPr>
              <a:t>☆</a:t>
            </a:r>
            <a:r>
              <a:rPr lang="ja-JP" altLang="en-US" sz="1800" b="1" dirty="0" smtClean="0">
                <a:latin typeface="+mn-ea"/>
              </a:rPr>
              <a:t>組込み，そして</a:t>
            </a:r>
            <a:r>
              <a:rPr lang="ja-JP" altLang="en-US" sz="1800" b="1" dirty="0">
                <a:latin typeface="+mn-ea"/>
              </a:rPr>
              <a:t>モデリングの未来へ一言</a:t>
            </a:r>
          </a:p>
          <a:p>
            <a:pPr marL="481013" indent="-481013" defTabSz="1279525">
              <a:lnSpc>
                <a:spcPct val="80000"/>
              </a:lnSpc>
              <a:spcBef>
                <a:spcPct val="20000"/>
              </a:spcBef>
            </a:pPr>
            <a:r>
              <a:rPr lang="en-US" altLang="ja-JP" sz="1600" dirty="0">
                <a:latin typeface="+mn-ea"/>
              </a:rPr>
              <a:t>	</a:t>
            </a:r>
            <a:r>
              <a:rPr lang="ja-JP" altLang="en-US" sz="1600" dirty="0" smtClean="0">
                <a:latin typeface="+mn-ea"/>
              </a:rPr>
              <a:t>モデリング</a:t>
            </a:r>
            <a:r>
              <a:rPr lang="ja-JP" altLang="en-US" sz="1600" dirty="0" smtClean="0">
                <a:latin typeface="+mn-ea"/>
              </a:rPr>
              <a:t>の根底に流れる重要な考え方のひとつは「抽象化思考」</a:t>
            </a:r>
            <a:r>
              <a:rPr lang="ja-JP" altLang="en-US" sz="1600" dirty="0" smtClean="0">
                <a:latin typeface="+mn-ea"/>
              </a:rPr>
              <a:t>です．これは，新技術</a:t>
            </a:r>
            <a:r>
              <a:rPr lang="ja-JP" altLang="en-US" sz="1600" dirty="0" smtClean="0">
                <a:latin typeface="+mn-ea"/>
              </a:rPr>
              <a:t>がどんどん登場</a:t>
            </a:r>
            <a:r>
              <a:rPr lang="ja-JP" altLang="en-US" sz="1600" dirty="0" smtClean="0">
                <a:latin typeface="+mn-ea"/>
              </a:rPr>
              <a:t>し</a:t>
            </a:r>
            <a:r>
              <a:rPr lang="ja-JP" altLang="en-US" sz="1600" dirty="0">
                <a:latin typeface="+mn-ea"/>
              </a:rPr>
              <a:t>ようと</a:t>
            </a:r>
            <a:r>
              <a:rPr lang="ja-JP" altLang="en-US" sz="1600" dirty="0" smtClean="0">
                <a:latin typeface="+mn-ea"/>
              </a:rPr>
              <a:t>廃れる</a:t>
            </a:r>
            <a:r>
              <a:rPr lang="ja-JP" altLang="en-US" sz="1600" dirty="0" smtClean="0">
                <a:latin typeface="+mn-ea"/>
              </a:rPr>
              <a:t>ことなく常に通用する技術</a:t>
            </a:r>
            <a:r>
              <a:rPr lang="ja-JP" altLang="en-US" sz="1600" dirty="0" smtClean="0">
                <a:latin typeface="+mn-ea"/>
              </a:rPr>
              <a:t>です．組込み</a:t>
            </a:r>
            <a:r>
              <a:rPr lang="ja-JP" altLang="en-US" sz="1600" dirty="0" smtClean="0">
                <a:latin typeface="+mn-ea"/>
              </a:rPr>
              <a:t>システム</a:t>
            </a:r>
            <a:r>
              <a:rPr lang="ja-JP" altLang="en-US" sz="1600" dirty="0">
                <a:latin typeface="+mn-ea"/>
              </a:rPr>
              <a:t>が肥大化する</a:t>
            </a:r>
            <a:r>
              <a:rPr lang="ja-JP" altLang="en-US" sz="1600" dirty="0" smtClean="0">
                <a:latin typeface="+mn-ea"/>
              </a:rPr>
              <a:t>昨今，この</a:t>
            </a:r>
            <a:r>
              <a:rPr lang="ja-JP" altLang="en-US" sz="1600" dirty="0" smtClean="0">
                <a:latin typeface="+mn-ea"/>
              </a:rPr>
              <a:t>技術を手に入れること</a:t>
            </a:r>
            <a:r>
              <a:rPr lang="ja-JP" altLang="en-US" sz="1600" dirty="0" smtClean="0">
                <a:latin typeface="+mn-ea"/>
              </a:rPr>
              <a:t>は，当然</a:t>
            </a:r>
            <a:r>
              <a:rPr lang="ja-JP" altLang="en-US" sz="1600" dirty="0" smtClean="0">
                <a:latin typeface="+mn-ea"/>
              </a:rPr>
              <a:t>の流れと</a:t>
            </a:r>
            <a:r>
              <a:rPr lang="ja-JP" altLang="en-US" sz="1600" dirty="0" smtClean="0">
                <a:latin typeface="+mn-ea"/>
              </a:rPr>
              <a:t>言えます．若手</a:t>
            </a:r>
            <a:r>
              <a:rPr lang="ja-JP" altLang="en-US" sz="1600" dirty="0" smtClean="0">
                <a:latin typeface="+mn-ea"/>
              </a:rPr>
              <a:t>社会人や学生が参加するこのコンテストを</a:t>
            </a:r>
            <a:r>
              <a:rPr lang="ja-JP" altLang="en-US" sz="1600" dirty="0" smtClean="0">
                <a:latin typeface="+mn-ea"/>
              </a:rPr>
              <a:t>通して，この</a:t>
            </a:r>
            <a:r>
              <a:rPr lang="ja-JP" altLang="en-US" sz="1600" dirty="0" smtClean="0">
                <a:latin typeface="+mn-ea"/>
              </a:rPr>
              <a:t>武器が広く日本に普及</a:t>
            </a:r>
            <a:r>
              <a:rPr lang="ja-JP" altLang="en-US" sz="1600" dirty="0" smtClean="0">
                <a:latin typeface="+mn-ea"/>
              </a:rPr>
              <a:t>すれば，組み込み</a:t>
            </a:r>
            <a:r>
              <a:rPr lang="ja-JP" altLang="en-US" sz="1600" dirty="0" smtClean="0">
                <a:latin typeface="+mn-ea"/>
              </a:rPr>
              <a:t>業界だけ</a:t>
            </a:r>
            <a:r>
              <a:rPr lang="ja-JP" altLang="en-US" sz="1600" dirty="0">
                <a:latin typeface="+mn-ea"/>
              </a:rPr>
              <a:t>で</a:t>
            </a:r>
            <a:r>
              <a:rPr lang="ja-JP" altLang="en-US" sz="1600" dirty="0" smtClean="0">
                <a:latin typeface="+mn-ea"/>
              </a:rPr>
              <a:t>なく，すべて</a:t>
            </a:r>
            <a:r>
              <a:rPr lang="ja-JP" altLang="en-US" sz="1600" dirty="0">
                <a:latin typeface="+mn-ea"/>
              </a:rPr>
              <a:t>のエンジニアが</a:t>
            </a:r>
            <a:r>
              <a:rPr lang="ja-JP" altLang="en-US" sz="1600" dirty="0" smtClean="0">
                <a:latin typeface="+mn-ea"/>
              </a:rPr>
              <a:t>ハッピーになれる</a:t>
            </a:r>
            <a:r>
              <a:rPr lang="ja-JP" altLang="en-US" sz="1600" dirty="0">
                <a:latin typeface="+mn-ea"/>
              </a:rPr>
              <a:t>未来</a:t>
            </a:r>
            <a:r>
              <a:rPr lang="ja-JP" altLang="en-US" sz="1600" dirty="0" smtClean="0">
                <a:latin typeface="+mn-ea"/>
              </a:rPr>
              <a:t>が待っている</a:t>
            </a:r>
            <a:r>
              <a:rPr lang="ja-JP" altLang="en-US" sz="1600" dirty="0">
                <a:latin typeface="+mn-ea"/>
              </a:rPr>
              <a:t>はず</a:t>
            </a:r>
            <a:r>
              <a:rPr lang="ja-JP" altLang="en-US" sz="1600" dirty="0" smtClean="0">
                <a:latin typeface="+mn-ea"/>
              </a:rPr>
              <a:t>です．</a:t>
            </a:r>
            <a:endParaRPr lang="en-US" altLang="ja-JP" sz="1600" dirty="0" smtClean="0">
              <a:latin typeface="+mn-ea"/>
            </a:endParaRPr>
          </a:p>
          <a:p>
            <a:pPr marL="481013" indent="-481013" defTabSz="1279525">
              <a:lnSpc>
                <a:spcPct val="80000"/>
              </a:lnSpc>
              <a:spcBef>
                <a:spcPct val="20000"/>
              </a:spcBef>
            </a:pPr>
            <a:endParaRPr lang="ja-JP" altLang="en-US" sz="1600" dirty="0">
              <a:latin typeface="+mn-ea"/>
            </a:endParaRPr>
          </a:p>
          <a:p>
            <a:pPr marL="481013" indent="-481013" defTabSz="1279525">
              <a:lnSpc>
                <a:spcPct val="80000"/>
              </a:lnSpc>
              <a:spcBef>
                <a:spcPct val="20000"/>
              </a:spcBef>
            </a:pPr>
            <a:r>
              <a:rPr lang="ja-JP" altLang="en-US" sz="1800" b="1" dirty="0">
                <a:latin typeface="+mn-ea"/>
              </a:rPr>
              <a:t>☆コンテストにかける</a:t>
            </a:r>
            <a:r>
              <a:rPr lang="ja-JP" altLang="en-US" sz="1800" b="1" dirty="0" smtClean="0">
                <a:latin typeface="+mn-ea"/>
              </a:rPr>
              <a:t>意気込み，アピール</a:t>
            </a:r>
            <a:endParaRPr lang="en-US" altLang="ja-JP" sz="18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昨年果たせなかった，悲願の全国大会出場･･･</a:t>
            </a:r>
            <a:r>
              <a:rPr lang="en-US" altLang="ja-JP" sz="1600" dirty="0" smtClean="0">
                <a:latin typeface="+mn-ea"/>
              </a:rPr>
              <a:t/>
            </a:r>
            <a:br>
              <a:rPr lang="en-US" altLang="ja-JP" sz="1600" dirty="0" smtClean="0">
                <a:latin typeface="+mn-ea"/>
              </a:rPr>
            </a:br>
            <a:r>
              <a:rPr lang="ja-JP" altLang="en-US" sz="1600" dirty="0" smtClean="0">
                <a:latin typeface="+mn-ea"/>
              </a:rPr>
              <a:t>高専生</a:t>
            </a:r>
            <a:r>
              <a:rPr lang="ja-JP" altLang="en-US" sz="1600" dirty="0">
                <a:latin typeface="+mn-ea"/>
              </a:rPr>
              <a:t>の</a:t>
            </a:r>
            <a:r>
              <a:rPr lang="ja-JP" altLang="en-US" sz="1600" dirty="0" smtClean="0">
                <a:latin typeface="+mn-ea"/>
              </a:rPr>
              <a:t>実力お見せします！</a:t>
            </a:r>
            <a:r>
              <a:rPr lang="en-US" altLang="ja-JP" sz="1600" dirty="0">
                <a:latin typeface="+mn-ea"/>
              </a:rPr>
              <a:t/>
            </a:r>
            <a:br>
              <a:rPr lang="en-US" altLang="ja-JP" sz="1600" dirty="0">
                <a:latin typeface="+mn-ea"/>
              </a:rPr>
            </a:br>
            <a:r>
              <a:rPr lang="en-US" altLang="ja-JP" sz="1600" dirty="0" smtClean="0">
                <a:latin typeface="+mn-ea"/>
              </a:rPr>
              <a:t/>
            </a:r>
            <a:br>
              <a:rPr lang="en-US" altLang="ja-JP" sz="1600" dirty="0" smtClean="0">
                <a:latin typeface="+mn-ea"/>
              </a:rPr>
            </a:br>
            <a:r>
              <a:rPr lang="ja-JP" altLang="en-US" sz="1600" dirty="0" smtClean="0">
                <a:latin typeface="あくあフォント" pitchFamily="1" charset="-128"/>
                <a:ea typeface="あくあフォント" pitchFamily="1" charset="-128"/>
              </a:rPr>
              <a:t>こん</a:t>
            </a:r>
            <a:r>
              <a:rPr lang="ja-JP" altLang="en-US" sz="1600" dirty="0" err="1" smtClean="0">
                <a:latin typeface="あくあフォント" pitchFamily="1" charset="-128"/>
                <a:ea typeface="あくあフォント" pitchFamily="1" charset="-128"/>
              </a:rPr>
              <a:t>ぶは</a:t>
            </a:r>
            <a:r>
              <a:rPr lang="ja-JP" altLang="en-US" sz="1600" dirty="0" smtClean="0">
                <a:latin typeface="あくあフォント" pitchFamily="1" charset="-128"/>
                <a:ea typeface="あくあフォント" pitchFamily="1" charset="-128"/>
              </a:rPr>
              <a:t>頭の栄養！いいこんぶ！！</a:t>
            </a:r>
            <a:endParaRPr lang="en-US" altLang="ja-JP" sz="1600" dirty="0" smtClean="0">
              <a:latin typeface="あくあフォント" pitchFamily="1" charset="-128"/>
              <a:ea typeface="あくあフォント" pitchFamily="1" charset="-128"/>
            </a:endParaRP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5149" y="2784376"/>
            <a:ext cx="1851347" cy="117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940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flipH="1">
            <a:off x="8808343" y="6383042"/>
            <a:ext cx="1" cy="321816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1377984684"/>
              </p:ext>
            </p:extLst>
          </p:nvPr>
        </p:nvGraphicFramePr>
        <p:xfrm>
          <a:off x="4703887" y="6888832"/>
          <a:ext cx="4067659" cy="2520280"/>
        </p:xfrm>
        <a:graphic>
          <a:graphicData uri="http://schemas.openxmlformats.org/drawingml/2006/table">
            <a:tbl>
              <a:tblPr firstRow="1" bandCol="1">
                <a:tableStyleId>{93296810-A885-4BE3-A3E7-6D5BEEA58F35}</a:tableStyleId>
              </a:tblPr>
              <a:tblGrid>
                <a:gridCol w="1080120"/>
                <a:gridCol w="2987539"/>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smtClean="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smtClean="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smtClean="0">
                          <a:effectLst/>
                        </a:rPr>
                        <a:t>3．</a:t>
                      </a:r>
                      <a:r>
                        <a:rPr lang="ja-JP" sz="1050" kern="100" dirty="0" smtClean="0">
                          <a:effectLst/>
                        </a:rPr>
                        <a:t>走行体</a:t>
                      </a:r>
                      <a:r>
                        <a:rPr lang="ja-JP" sz="1050" kern="100" dirty="0">
                          <a:effectLst/>
                        </a:rPr>
                        <a:t>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smtClean="0">
                          <a:effectLst/>
                        </a:rPr>
                        <a:t>4．</a:t>
                      </a:r>
                      <a:r>
                        <a:rPr lang="ja-JP" sz="1050" kern="100" dirty="0" smtClean="0">
                          <a:effectLst/>
                        </a:rPr>
                        <a:t>走行体</a:t>
                      </a:r>
                      <a:r>
                        <a:rPr lang="ja-JP" sz="1050" kern="100" dirty="0">
                          <a:effectLst/>
                        </a:rPr>
                        <a:t>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6344485"/>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19907" y="4080520"/>
            <a:ext cx="1542654" cy="864096"/>
          </a:xfrm>
          <a:prstGeom prst="wedgeRoundRectCallout">
            <a:avLst>
              <a:gd name="adj1" fmla="val 39564"/>
              <a:gd name="adj2" fmla="val 84875"/>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要求から導かれた要素</a:t>
            </a:r>
            <a:r>
              <a:rPr lang="ja-JP" altLang="en-US" sz="1050" dirty="0" smtClean="0">
                <a:latin typeface="メイリオ" pitchFamily="50" charset="-128"/>
                <a:ea typeface="メイリオ" pitchFamily="50" charset="-128"/>
                <a:cs typeface="メイリオ" pitchFamily="50" charset="-128"/>
              </a:rPr>
              <a:t>技術．</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a:t>
            </a:r>
            <a:r>
              <a:rPr lang="en-US" altLang="ja-JP" sz="1050" dirty="0" smtClean="0">
                <a:latin typeface="メイリオ" pitchFamily="50" charset="-128"/>
                <a:ea typeface="メイリオ" pitchFamily="50" charset="-128"/>
                <a:cs typeface="メイリオ" pitchFamily="50" charset="-128"/>
              </a:rPr>
              <a:t>. </a:t>
            </a:r>
            <a:r>
              <a:rPr lang="en-US" altLang="ja-JP" sz="1050" dirty="0" smtClean="0">
                <a:latin typeface="メイリオ" pitchFamily="50" charset="-128"/>
                <a:ea typeface="メイリオ" pitchFamily="50" charset="-128"/>
                <a:cs typeface="メイリオ" pitchFamily="50" charset="-128"/>
              </a:rPr>
              <a:t>5</a:t>
            </a:r>
            <a:r>
              <a:rPr lang="ja-JP" altLang="en-US" sz="1050" dirty="0" smtClean="0">
                <a:latin typeface="メイリオ" pitchFamily="50" charset="-128"/>
                <a:ea typeface="メイリオ" pitchFamily="50" charset="-128"/>
                <a:cs typeface="メイリオ" pitchFamily="50" charset="-128"/>
              </a:rPr>
              <a:t>でいくつかの詳細について</a:t>
            </a:r>
            <a:r>
              <a:rPr lang="ja-JP" altLang="en-US" sz="1050" dirty="0" smtClean="0">
                <a:latin typeface="メイリオ" pitchFamily="50" charset="-128"/>
                <a:ea typeface="メイリオ" pitchFamily="50" charset="-128"/>
                <a:cs typeface="メイリオ" pitchFamily="50" charset="-128"/>
              </a:rPr>
              <a:t>説明．</a:t>
            </a:r>
            <a:endParaRPr lang="ja-JP" altLang="en-US" sz="105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744595"/>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60896593"/>
              </p:ext>
            </p:extLst>
          </p:nvPr>
        </p:nvGraphicFramePr>
        <p:xfrm>
          <a:off x="8935914" y="7377625"/>
          <a:ext cx="4520753" cy="1959479"/>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車体を安定して前後方向に傾ける</a:t>
                      </a:r>
                      <a:endParaRPr kumimoji="1" lang="ja-JP" altLang="en-US" sz="1100" dirty="0"/>
                    </a:p>
                  </a:txBody>
                  <a:tcPr/>
                </a:tc>
                <a:tc>
                  <a:txBody>
                    <a:bodyPr/>
                    <a:lstStyle/>
                    <a:p>
                      <a:r>
                        <a:rPr kumimoji="1" lang="ja-JP" altLang="en-US" sz="1100" dirty="0" smtClean="0"/>
                        <a:t>しっぽの制御が車体の安定に悪影響を与える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車体仰角制御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6344485"/>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a:t>
            </a:r>
            <a:r>
              <a:rPr lang="ja-JP" altLang="en-US" sz="1200" dirty="0" smtClean="0">
                <a:latin typeface="メイリオ" pitchFamily="50" charset="-128"/>
                <a:ea typeface="メイリオ" pitchFamily="50" charset="-128"/>
                <a:cs typeface="メイリオ" pitchFamily="50" charset="-128"/>
              </a:rPr>
              <a:t>ため</a:t>
            </a:r>
            <a:r>
              <a:rPr lang="ja-JP" altLang="en-US" sz="1200" dirty="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a:t>
            </a:r>
            <a:r>
              <a:rPr lang="ja-JP" altLang="en-US" sz="1200" dirty="0" smtClean="0">
                <a:latin typeface="メイリオ" pitchFamily="50" charset="-128"/>
                <a:ea typeface="メイリオ" pitchFamily="50" charset="-128"/>
                <a:cs typeface="メイリオ" pitchFamily="50" charset="-128"/>
              </a:rPr>
              <a:t>を</a:t>
            </a:r>
            <a:r>
              <a:rPr lang="ja-JP" altLang="en-US" sz="1200" dirty="0">
                <a:latin typeface="メイリオ" pitchFamily="50" charset="-128"/>
                <a:ea typeface="メイリオ" pitchFamily="50" charset="-128"/>
                <a:cs typeface="メイリオ" pitchFamily="50" charset="-128"/>
              </a:rPr>
              <a:t>用いて</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sp>
        <p:nvSpPr>
          <p:cNvPr id="5" name="正方形/長方形 4"/>
          <p:cNvSpPr/>
          <p:nvPr/>
        </p:nvSpPr>
        <p:spPr>
          <a:xfrm>
            <a:off x="8808343" y="6739298"/>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a:t>
            </a:r>
            <a:r>
              <a:rPr lang="ja-JP" altLang="en-US" sz="1200" dirty="0" smtClean="0">
                <a:latin typeface="メイリオ" pitchFamily="50" charset="-128"/>
                <a:ea typeface="メイリオ" pitchFamily="50" charset="-128"/>
                <a:cs typeface="メイリオ" pitchFamily="50" charset="-128"/>
              </a:rPr>
              <a:t>や，性</a:t>
            </a:r>
            <a:r>
              <a:rPr lang="ja-JP" altLang="en-US" sz="1200" dirty="0">
                <a:latin typeface="メイリオ" pitchFamily="50" charset="-128"/>
                <a:ea typeface="メイリオ" pitchFamily="50" charset="-128"/>
                <a:cs typeface="メイリオ" pitchFamily="50" charset="-128"/>
              </a:rPr>
              <a:t>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0694" y="2096938"/>
            <a:ext cx="11633544" cy="4143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881" y="7200382"/>
            <a:ext cx="4028097" cy="189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47" y="5083084"/>
            <a:ext cx="12775624" cy="4326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4" name="直線コネクタ 133"/>
          <p:cNvCxnSpPr/>
          <p:nvPr/>
        </p:nvCxnSpPr>
        <p:spPr>
          <a:xfrm flipH="1">
            <a:off x="9846905" y="4584576"/>
            <a:ext cx="3212" cy="187220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9850117" y="6456784"/>
            <a:ext cx="3734122"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8165320" y="1195200"/>
            <a:ext cx="225" cy="338937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1437577" y="2876507"/>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96" name="テキスト ボックス 95"/>
          <p:cNvSpPr txBox="1"/>
          <p:nvPr/>
        </p:nvSpPr>
        <p:spPr>
          <a:xfrm>
            <a:off x="8165321" y="1586521"/>
            <a:ext cx="5418917" cy="1061829"/>
          </a:xfrm>
          <a:prstGeom prst="rect">
            <a:avLst/>
          </a:prstGeom>
          <a:noFill/>
        </p:spPr>
        <p:txBody>
          <a:bodyPr wrap="square" rtlCol="0">
            <a:spAutoFit/>
          </a:bodyPr>
          <a:lstStyle/>
          <a:p>
            <a:r>
              <a:rPr lang="ja-JP" altLang="en-US" sz="1050" dirty="0" smtClean="0">
                <a:latin typeface="+mn-ea"/>
                <a:cs typeface="メイリオ" pitchFamily="50" charset="-128"/>
              </a:rPr>
              <a:t>区間に応じた走行を実現する</a:t>
            </a:r>
            <a:r>
              <a:rPr lang="ja-JP" altLang="en-US" sz="1050" dirty="0" smtClean="0">
                <a:latin typeface="+mn-ea"/>
                <a:cs typeface="メイリオ" pitchFamily="50" charset="-128"/>
              </a:rPr>
              <a:t>ため，下図</a:t>
            </a:r>
            <a:r>
              <a:rPr lang="ja-JP" altLang="en-US" sz="1050" dirty="0" smtClean="0">
                <a:latin typeface="+mn-ea"/>
                <a:cs typeface="メイリオ" pitchFamily="50" charset="-128"/>
              </a:rPr>
              <a:t>のパッケージ構成を考案</a:t>
            </a:r>
            <a:r>
              <a:rPr lang="ja-JP" altLang="en-US" sz="1050" dirty="0" smtClean="0">
                <a:latin typeface="+mn-ea"/>
                <a:cs typeface="メイリオ" pitchFamily="50" charset="-128"/>
              </a:rPr>
              <a:t>した．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指令部を除く各パッケージは互いを</a:t>
            </a:r>
            <a:r>
              <a:rPr lang="ja-JP" altLang="en-US" sz="1050" dirty="0" smtClean="0">
                <a:latin typeface="+mn-ea"/>
                <a:cs typeface="メイリオ" pitchFamily="50" charset="-128"/>
              </a:rPr>
              <a:t>知らず，与えられた</a:t>
            </a:r>
            <a:r>
              <a:rPr lang="ja-JP" altLang="en-US" sz="1050" dirty="0" smtClean="0">
                <a:latin typeface="+mn-ea"/>
                <a:cs typeface="メイリオ" pitchFamily="50" charset="-128"/>
              </a:rPr>
              <a:t>責務を実行</a:t>
            </a:r>
            <a:r>
              <a:rPr lang="ja-JP" altLang="en-US" sz="1050" dirty="0" smtClean="0">
                <a:latin typeface="+mn-ea"/>
                <a:cs typeface="メイリオ" pitchFamily="50" charset="-128"/>
              </a:rPr>
              <a:t>し続ける．この</a:t>
            </a:r>
            <a:r>
              <a:rPr lang="ja-JP" altLang="en-US" sz="1050" dirty="0" smtClean="0">
                <a:latin typeface="+mn-ea"/>
                <a:cs typeface="メイリオ" pitchFamily="50" charset="-128"/>
              </a:rPr>
              <a:t>構成に</a:t>
            </a:r>
            <a:r>
              <a:rPr lang="ja-JP" altLang="en-US" sz="1050" dirty="0" smtClean="0">
                <a:latin typeface="+mn-ea"/>
                <a:cs typeface="メイリオ" pitchFamily="50" charset="-128"/>
              </a:rPr>
              <a:t>より，開発者</a:t>
            </a:r>
            <a:r>
              <a:rPr lang="ja-JP" altLang="en-US" sz="1050" dirty="0" smtClean="0">
                <a:latin typeface="+mn-ea"/>
                <a:cs typeface="メイリオ" pitchFamily="50" charset="-128"/>
              </a:rPr>
              <a:t>は区間の情報を設計することに専念</a:t>
            </a:r>
            <a:r>
              <a:rPr lang="ja-JP" altLang="en-US" sz="1050" dirty="0" smtClean="0">
                <a:latin typeface="+mn-ea"/>
                <a:cs typeface="メイリオ" pitchFamily="50" charset="-128"/>
              </a:rPr>
              <a:t>でき，かつ，それら</a:t>
            </a:r>
            <a:r>
              <a:rPr lang="ja-JP" altLang="en-US" sz="1050" dirty="0" smtClean="0">
                <a:latin typeface="+mn-ea"/>
                <a:cs typeface="メイリオ" pitchFamily="50" charset="-128"/>
              </a:rPr>
              <a:t>は他の</a:t>
            </a:r>
            <a:r>
              <a:rPr lang="ja-JP" altLang="en-US" sz="1050" dirty="0">
                <a:latin typeface="+mn-ea"/>
                <a:cs typeface="メイリオ" pitchFamily="50" charset="-128"/>
              </a:rPr>
              <a:t>要素</a:t>
            </a:r>
            <a:r>
              <a:rPr lang="ja-JP" altLang="en-US" sz="1050" dirty="0" smtClean="0">
                <a:latin typeface="+mn-ea"/>
                <a:cs typeface="メイリオ" pitchFamily="50" charset="-128"/>
              </a:rPr>
              <a:t>に影響を及ぼさないのでチームでの開発が</a:t>
            </a:r>
            <a:r>
              <a:rPr lang="ja-JP" altLang="en-US" sz="1050" dirty="0">
                <a:latin typeface="+mn-ea"/>
                <a:cs typeface="メイリオ" pitchFamily="50" charset="-128"/>
              </a:rPr>
              <a:t>容易</a:t>
            </a:r>
            <a:r>
              <a:rPr lang="ja-JP" altLang="en-US" sz="1050" dirty="0" smtClean="0">
                <a:latin typeface="+mn-ea"/>
                <a:cs typeface="メイリオ" pitchFamily="50" charset="-128"/>
              </a:rPr>
              <a:t>に</a:t>
            </a:r>
            <a:r>
              <a:rPr lang="ja-JP" altLang="en-US" sz="1050" dirty="0" smtClean="0">
                <a:latin typeface="+mn-ea"/>
                <a:cs typeface="メイリオ" pitchFamily="50" charset="-128"/>
              </a:rPr>
              <a:t>なった．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来年度以降について</a:t>
            </a:r>
            <a:r>
              <a:rPr lang="ja-JP" altLang="en-US" sz="1050" dirty="0" smtClean="0">
                <a:latin typeface="+mn-ea"/>
                <a:cs typeface="メイリオ" pitchFamily="50" charset="-128"/>
              </a:rPr>
              <a:t>も，戦略部</a:t>
            </a:r>
            <a:r>
              <a:rPr lang="ja-JP" altLang="en-US" sz="1050" dirty="0" smtClean="0">
                <a:latin typeface="+mn-ea"/>
                <a:cs typeface="メイリオ" pitchFamily="50" charset="-128"/>
              </a:rPr>
              <a:t>の区間情報のみを再構成する事で新規約に容易に対応することが可能</a:t>
            </a:r>
            <a:r>
              <a:rPr lang="ja-JP" altLang="en-US" sz="1050" dirty="0">
                <a:latin typeface="+mn-ea"/>
                <a:cs typeface="メイリオ" pitchFamily="50" charset="-128"/>
              </a:rPr>
              <a:t>で</a:t>
            </a:r>
            <a:r>
              <a:rPr lang="ja-JP" altLang="en-US" sz="1050" dirty="0" smtClean="0">
                <a:latin typeface="+mn-ea"/>
                <a:cs typeface="メイリオ" pitchFamily="50" charset="-128"/>
              </a:rPr>
              <a:t>ある．</a:t>
            </a:r>
            <a:endParaRPr lang="en-US" altLang="ja-JP" sz="1050" dirty="0" smtClean="0">
              <a:latin typeface="+mn-ea"/>
            </a:endParaRPr>
          </a:p>
        </p:txBody>
      </p:sp>
      <p:sp>
        <p:nvSpPr>
          <p:cNvPr id="103" name="テキスト ボックス 102"/>
          <p:cNvSpPr txBox="1"/>
          <p:nvPr/>
        </p:nvSpPr>
        <p:spPr>
          <a:xfrm>
            <a:off x="674050" y="1592102"/>
            <a:ext cx="7491270" cy="900246"/>
          </a:xfrm>
          <a:prstGeom prst="rect">
            <a:avLst/>
          </a:prstGeom>
          <a:noFill/>
        </p:spPr>
        <p:txBody>
          <a:bodyPr wrap="square" rtlCol="0">
            <a:spAutoFit/>
          </a:bodyPr>
          <a:lstStyle/>
          <a:p>
            <a:r>
              <a:rPr lang="ja-JP" altLang="en-US" sz="1050" dirty="0" smtClean="0">
                <a:latin typeface="+mn-ea"/>
                <a:cs typeface="メイリオ" pitchFamily="50" charset="-128"/>
              </a:rPr>
              <a:t>コース</a:t>
            </a:r>
            <a:r>
              <a:rPr lang="ja-JP" altLang="en-US" sz="1050" dirty="0" smtClean="0">
                <a:latin typeface="+mn-ea"/>
                <a:cs typeface="メイリオ" pitchFamily="50" charset="-128"/>
              </a:rPr>
              <a:t>は，細かく</a:t>
            </a:r>
            <a:r>
              <a:rPr lang="ja-JP" altLang="en-US" sz="1050" dirty="0" smtClean="0">
                <a:latin typeface="+mn-ea"/>
                <a:cs typeface="メイリオ" pitchFamily="50" charset="-128"/>
              </a:rPr>
              <a:t>分割された</a:t>
            </a:r>
            <a:r>
              <a:rPr lang="ja-JP" altLang="en-US" sz="1050" u="sng" dirty="0" smtClean="0">
                <a:latin typeface="+mn-ea"/>
                <a:cs typeface="メイリオ" pitchFamily="50" charset="-128"/>
              </a:rPr>
              <a:t>区間の連続</a:t>
            </a:r>
            <a:r>
              <a:rPr lang="ja-JP" altLang="en-US" sz="1050" dirty="0" smtClean="0">
                <a:latin typeface="+mn-ea"/>
                <a:cs typeface="メイリオ" pitchFamily="50" charset="-128"/>
              </a:rPr>
              <a:t>によって構成されるものと分析</a:t>
            </a:r>
            <a:r>
              <a:rPr lang="ja-JP" altLang="en-US" sz="1050" dirty="0" smtClean="0">
                <a:latin typeface="+mn-ea"/>
                <a:cs typeface="メイリオ" pitchFamily="50" charset="-128"/>
              </a:rPr>
              <a:t>した．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各区間に</a:t>
            </a:r>
            <a:r>
              <a:rPr lang="ja-JP" altLang="en-US" sz="1050" dirty="0" smtClean="0">
                <a:latin typeface="+mn-ea"/>
                <a:cs typeface="メイリオ" pitchFamily="50" charset="-128"/>
              </a:rPr>
              <a:t>は，最適</a:t>
            </a:r>
            <a:r>
              <a:rPr lang="ja-JP" altLang="en-US" sz="1050" dirty="0" smtClean="0">
                <a:latin typeface="+mn-ea"/>
                <a:cs typeface="メイリオ" pitchFamily="50" charset="-128"/>
              </a:rPr>
              <a:t>な前進量などの</a:t>
            </a:r>
            <a:r>
              <a:rPr lang="ja-JP" altLang="en-US" sz="1050" u="sng" dirty="0" smtClean="0">
                <a:latin typeface="+mn-ea"/>
                <a:cs typeface="メイリオ" pitchFamily="50" charset="-128"/>
              </a:rPr>
              <a:t>目標駆動パラメータ</a:t>
            </a:r>
            <a:r>
              <a:rPr lang="ja-JP" altLang="en-US" sz="1050" dirty="0" smtClean="0">
                <a:latin typeface="+mn-ea"/>
                <a:cs typeface="メイリオ" pitchFamily="50" charset="-128"/>
              </a:rPr>
              <a:t>と</a:t>
            </a:r>
            <a:r>
              <a:rPr lang="ja-JP" altLang="en-US" sz="1050" u="sng" dirty="0" smtClean="0">
                <a:latin typeface="+mn-ea"/>
                <a:cs typeface="メイリオ" pitchFamily="50" charset="-128"/>
              </a:rPr>
              <a:t>区間の切替条件</a:t>
            </a:r>
            <a:r>
              <a:rPr lang="ja-JP" altLang="en-US" sz="1050" dirty="0">
                <a:latin typeface="+mn-ea"/>
                <a:cs typeface="メイリオ" pitchFamily="50" charset="-128"/>
              </a:rPr>
              <a:t>が</a:t>
            </a:r>
            <a:r>
              <a:rPr lang="ja-JP" altLang="en-US" sz="1050" dirty="0" smtClean="0">
                <a:latin typeface="+mn-ea"/>
                <a:cs typeface="メイリオ" pitchFamily="50" charset="-128"/>
              </a:rPr>
              <a:t>ある．走行体</a:t>
            </a:r>
            <a:r>
              <a:rPr lang="ja-JP" altLang="en-US" sz="1050" dirty="0" smtClean="0">
                <a:latin typeface="+mn-ea"/>
                <a:cs typeface="メイリオ" pitchFamily="50" charset="-128"/>
              </a:rPr>
              <a:t>は区間が切り替わるまで同一のパラメータを用いて走行</a:t>
            </a:r>
            <a:r>
              <a:rPr lang="ja-JP" altLang="en-US" sz="1050" dirty="0" smtClean="0">
                <a:latin typeface="+mn-ea"/>
                <a:cs typeface="メイリオ" pitchFamily="50" charset="-128"/>
              </a:rPr>
              <a:t>する．区間</a:t>
            </a:r>
            <a:r>
              <a:rPr lang="ja-JP" altLang="en-US" sz="1050" dirty="0" smtClean="0">
                <a:latin typeface="+mn-ea"/>
                <a:cs typeface="メイリオ" pitchFamily="50" charset="-128"/>
              </a:rPr>
              <a:t>切替に用いる情報をトリガーと</a:t>
            </a:r>
            <a:r>
              <a:rPr lang="ja-JP" altLang="en-US" sz="1050" dirty="0" smtClean="0">
                <a:latin typeface="+mn-ea"/>
                <a:cs typeface="メイリオ" pitchFamily="50" charset="-128"/>
              </a:rPr>
              <a:t>称する．各区間</a:t>
            </a:r>
            <a:r>
              <a:rPr lang="ja-JP" altLang="en-US" sz="1050" dirty="0">
                <a:latin typeface="+mn-ea"/>
                <a:cs typeface="メイリオ" pitchFamily="50" charset="-128"/>
              </a:rPr>
              <a:t>クラス</a:t>
            </a:r>
            <a:r>
              <a:rPr lang="ja-JP" altLang="en-US" sz="1050" dirty="0" smtClean="0">
                <a:latin typeface="+mn-ea"/>
                <a:cs typeface="メイリオ" pitchFamily="50" charset="-128"/>
              </a:rPr>
              <a:t>はトリガーの集合を区間</a:t>
            </a:r>
            <a:r>
              <a:rPr lang="ja-JP" altLang="en-US" sz="1050" dirty="0">
                <a:latin typeface="+mn-ea"/>
                <a:cs typeface="メイリオ" pitchFamily="50" charset="-128"/>
              </a:rPr>
              <a:t>切替</a:t>
            </a:r>
            <a:r>
              <a:rPr lang="ja-JP" altLang="en-US" sz="1050" dirty="0" smtClean="0">
                <a:latin typeface="+mn-ea"/>
                <a:cs typeface="メイリオ" pitchFamily="50" charset="-128"/>
              </a:rPr>
              <a:t>条件</a:t>
            </a:r>
            <a:r>
              <a:rPr lang="ja-JP" altLang="en-US" sz="1050" dirty="0">
                <a:latin typeface="+mn-ea"/>
                <a:cs typeface="メイリオ" pitchFamily="50" charset="-128"/>
              </a:rPr>
              <a:t>と</a:t>
            </a:r>
            <a:r>
              <a:rPr lang="ja-JP" altLang="en-US" sz="1050" dirty="0" smtClean="0">
                <a:latin typeface="+mn-ea"/>
                <a:cs typeface="メイリオ" pitchFamily="50" charset="-128"/>
              </a:rPr>
              <a:t>して</a:t>
            </a:r>
            <a:r>
              <a:rPr lang="ja-JP" altLang="en-US" sz="1050" dirty="0" smtClean="0">
                <a:latin typeface="+mn-ea"/>
                <a:cs typeface="メイリオ" pitchFamily="50" charset="-128"/>
              </a:rPr>
              <a:t>持つ．</a:t>
            </a:r>
            <a:r>
              <a:rPr lang="ja-JP" altLang="en-US" sz="1050" dirty="0" smtClean="0">
                <a:latin typeface="+mn-ea"/>
              </a:rPr>
              <a:t>難所</a:t>
            </a:r>
            <a:r>
              <a:rPr lang="ja-JP" altLang="en-US" sz="1050" dirty="0" smtClean="0">
                <a:latin typeface="+mn-ea"/>
              </a:rPr>
              <a:t>エリアには図示されているより詳細な区間</a:t>
            </a:r>
            <a:r>
              <a:rPr lang="ja-JP" altLang="en-US" sz="1050" dirty="0">
                <a:latin typeface="+mn-ea"/>
              </a:rPr>
              <a:t>が</a:t>
            </a:r>
            <a:r>
              <a:rPr lang="ja-JP" altLang="en-US" sz="1050" dirty="0" smtClean="0">
                <a:latin typeface="+mn-ea"/>
              </a:rPr>
              <a:t>存在</a:t>
            </a:r>
            <a:r>
              <a:rPr lang="ja-JP" altLang="en-US" sz="1050" dirty="0" smtClean="0">
                <a:latin typeface="+mn-ea"/>
              </a:rPr>
              <a:t>する．</a:t>
            </a:r>
            <a:r>
              <a:rPr lang="en-US" altLang="ja-JP" sz="1050" dirty="0" smtClean="0">
                <a:latin typeface="+mn-ea"/>
              </a:rPr>
              <a:t/>
            </a:r>
            <a:br>
              <a:rPr lang="en-US" altLang="ja-JP" sz="1050" dirty="0" smtClean="0">
                <a:latin typeface="+mn-ea"/>
              </a:rPr>
            </a:br>
            <a:r>
              <a:rPr lang="ja-JP" altLang="en-US" sz="1050" dirty="0" smtClean="0">
                <a:latin typeface="+mn-ea"/>
              </a:rPr>
              <a:t>→ボーナス・ステージ各難所での</a:t>
            </a:r>
            <a:r>
              <a:rPr lang="ja-JP" altLang="en-US" sz="1050" dirty="0">
                <a:latin typeface="+mn-ea"/>
              </a:rPr>
              <a:t>動作</a:t>
            </a:r>
            <a:r>
              <a:rPr lang="ja-JP" altLang="en-US" sz="1050" dirty="0" smtClean="0">
                <a:latin typeface="+mn-ea"/>
              </a:rPr>
              <a:t>は</a:t>
            </a:r>
            <a:r>
              <a:rPr lang="en-US" altLang="ja-JP" sz="1050" dirty="0" smtClean="0">
                <a:latin typeface="+mn-ea"/>
              </a:rPr>
              <a:t>P. 4</a:t>
            </a:r>
            <a:r>
              <a:rPr lang="ja-JP" altLang="en-US" sz="1050" dirty="0" smtClean="0">
                <a:latin typeface="+mn-ea"/>
              </a:rPr>
              <a:t>走行</a:t>
            </a:r>
            <a:r>
              <a:rPr lang="ja-JP" altLang="en-US" sz="1050" dirty="0" smtClean="0">
                <a:latin typeface="+mn-ea"/>
              </a:rPr>
              <a:t>戦略を</a:t>
            </a:r>
            <a:r>
              <a:rPr lang="ja-JP" altLang="en-US" sz="1050" dirty="0" smtClean="0">
                <a:latin typeface="+mn-ea"/>
              </a:rPr>
              <a:t>参照．</a:t>
            </a:r>
            <a:endParaRPr lang="ja-JP" altLang="en-US" sz="1050" dirty="0">
              <a:latin typeface="+mn-ea"/>
            </a:endParaRPr>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0751" y="2749032"/>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角丸四角形吹き出し 96"/>
          <p:cNvSpPr/>
          <p:nvPr/>
        </p:nvSpPr>
        <p:spPr>
          <a:xfrm>
            <a:off x="7080151" y="8984435"/>
            <a:ext cx="1224136" cy="535945"/>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走行モードは</a:t>
            </a:r>
            <a:r>
              <a:rPr lang="en-US" altLang="ja-JP" sz="800" dirty="0" smtClean="0"/>
              <a:t/>
            </a:r>
            <a:br>
              <a:rPr lang="en-US" altLang="ja-JP" sz="800" dirty="0" smtClean="0"/>
            </a:br>
            <a:r>
              <a:rPr lang="ja-JP" altLang="en-US" sz="800" dirty="0" smtClean="0"/>
              <a:t>倒立走行・尻尾走行を表す</a:t>
            </a:r>
            <a:endParaRPr lang="ja-JP" altLang="en-US" sz="800" dirty="0"/>
          </a:p>
        </p:txBody>
      </p:sp>
      <p:cxnSp>
        <p:nvCxnSpPr>
          <p:cNvPr id="7" name="直線コネクタ 6"/>
          <p:cNvCxnSpPr>
            <a:stCxn id="97" idx="0"/>
          </p:cNvCxnSpPr>
          <p:nvPr/>
        </p:nvCxnSpPr>
        <p:spPr>
          <a:xfrm flipV="1">
            <a:off x="7692219" y="7752928"/>
            <a:ext cx="756084" cy="1231507"/>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10176495" y="8899109"/>
            <a:ext cx="1275529"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曲率を用いた旋回量算出を</a:t>
            </a:r>
            <a:r>
              <a:rPr lang="ja-JP" altLang="en-US" sz="800" dirty="0" smtClean="0"/>
              <a:t>行う．</a:t>
            </a:r>
            <a:r>
              <a:rPr lang="en-US" altLang="ja-JP" sz="800" dirty="0" smtClean="0"/>
              <a:t/>
            </a:r>
            <a:br>
              <a:rPr lang="en-US" altLang="ja-JP" sz="800" dirty="0" smtClean="0"/>
            </a:br>
            <a:r>
              <a:rPr lang="ja-JP" altLang="en-US" sz="800" dirty="0"/>
              <a:t>→ </a:t>
            </a:r>
            <a:r>
              <a:rPr lang="en-US" altLang="ja-JP" sz="800" dirty="0" smtClean="0"/>
              <a:t>P. 5</a:t>
            </a:r>
            <a:r>
              <a:rPr lang="ja-JP" altLang="en-US" sz="800" dirty="0" smtClean="0"/>
              <a:t>要素技術を参照</a:t>
            </a:r>
            <a:endParaRPr lang="ja-JP" altLang="en-US" sz="800" dirty="0"/>
          </a:p>
        </p:txBody>
      </p:sp>
      <p:cxnSp>
        <p:nvCxnSpPr>
          <p:cNvPr id="192" name="直線コネクタ 191"/>
          <p:cNvCxnSpPr>
            <a:stCxn id="191" idx="4"/>
          </p:cNvCxnSpPr>
          <p:nvPr/>
        </p:nvCxnSpPr>
        <p:spPr>
          <a:xfrm>
            <a:off x="8358293" y="6136416"/>
            <a:ext cx="162018" cy="104044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6046612" y="5083083"/>
            <a:ext cx="2473699" cy="2525827"/>
            <a:chOff x="6462528" y="7188381"/>
            <a:chExt cx="2473699" cy="2762770"/>
          </a:xfrm>
          <a:solidFill>
            <a:srgbClr val="FFFFCC"/>
          </a:solidFill>
        </p:grpSpPr>
        <p:sp>
          <p:nvSpPr>
            <p:cNvPr id="195" name="角丸四角形吹き出し 194"/>
            <p:cNvSpPr/>
            <p:nvPr/>
          </p:nvSpPr>
          <p:spPr>
            <a:xfrm>
              <a:off x="6462528" y="7188381"/>
              <a:ext cx="2041651" cy="856314"/>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目標制</a:t>
              </a:r>
              <a:r>
                <a:rPr lang="ja-JP" altLang="en-US" sz="800" dirty="0"/>
                <a:t>御</a:t>
              </a:r>
              <a:r>
                <a:rPr lang="ja-JP" altLang="en-US" sz="800" dirty="0" smtClean="0"/>
                <a:t>方式（輝度値</a:t>
              </a:r>
              <a:r>
                <a:rPr lang="en-US" altLang="ja-JP" sz="800" dirty="0" smtClean="0"/>
                <a:t>PID</a:t>
              </a:r>
              <a:r>
                <a:rPr lang="ja-JP" altLang="en-US" sz="800" dirty="0" smtClean="0"/>
                <a:t>制御</a:t>
              </a:r>
              <a:r>
                <a:rPr lang="ja-JP" altLang="en-US" sz="800" dirty="0" smtClean="0"/>
                <a:t>のみ，もしく</a:t>
              </a:r>
              <a:r>
                <a:rPr lang="ja-JP" altLang="en-US" sz="800" dirty="0" smtClean="0"/>
                <a:t>は輝度値</a:t>
              </a:r>
              <a:r>
                <a:rPr lang="ja-JP" altLang="en-US" sz="800" dirty="0"/>
                <a:t>＋</a:t>
              </a:r>
              <a:r>
                <a:rPr lang="ja-JP" altLang="en-US" sz="800" dirty="0" smtClean="0"/>
                <a:t>曲率</a:t>
              </a:r>
              <a:r>
                <a:rPr lang="en-US" altLang="ja-JP" sz="800" dirty="0" smtClean="0"/>
                <a:t>PID</a:t>
              </a:r>
              <a:r>
                <a:rPr lang="ja-JP" altLang="en-US" sz="800" dirty="0" smtClean="0"/>
                <a:t>）にもとづいて旋回量を算出</a:t>
              </a:r>
              <a:r>
                <a:rPr lang="ja-JP" altLang="en-US" sz="800" dirty="0" smtClean="0"/>
                <a:t>する．同時</a:t>
              </a:r>
              <a:r>
                <a:rPr lang="ja-JP" altLang="en-US" sz="800" dirty="0" smtClean="0"/>
                <a:t>に高速走行時</a:t>
              </a:r>
              <a:r>
                <a:rPr lang="ja-JP" altLang="en-US" sz="800" dirty="0"/>
                <a:t>の</a:t>
              </a:r>
              <a:r>
                <a:rPr lang="ja-JP" altLang="en-US" sz="800" dirty="0" smtClean="0"/>
                <a:t>旋回量の確保も行なって</a:t>
              </a:r>
              <a:r>
                <a:rPr lang="ja-JP" altLang="en-US" sz="800" dirty="0" smtClean="0"/>
                <a:t>いる．</a:t>
              </a:r>
              <a:r>
                <a:rPr lang="en-US" altLang="ja-JP" sz="800" dirty="0" smtClean="0"/>
                <a:t/>
              </a:r>
              <a:br>
                <a:rPr lang="en-US" altLang="ja-JP" sz="800" dirty="0" smtClean="0"/>
              </a:br>
              <a:r>
                <a:rPr lang="ja-JP" altLang="en-US" sz="800" dirty="0"/>
                <a:t>→ </a:t>
              </a:r>
              <a:r>
                <a:rPr lang="en-US" altLang="ja-JP" sz="800" dirty="0" smtClean="0"/>
                <a:t>P. 5</a:t>
              </a:r>
              <a:r>
                <a:rPr lang="ja-JP" altLang="en-US" sz="800" dirty="0" smtClean="0"/>
                <a:t>要素技術を参照</a:t>
              </a:r>
              <a:endParaRPr lang="ja-JP" altLang="en-US" sz="800" dirty="0"/>
            </a:p>
          </p:txBody>
        </p:sp>
        <p:cxnSp>
          <p:nvCxnSpPr>
            <p:cNvPr id="196" name="直線コネクタ 195"/>
            <p:cNvCxnSpPr>
              <a:stCxn id="195" idx="2"/>
            </p:cNvCxnSpPr>
            <p:nvPr/>
          </p:nvCxnSpPr>
          <p:spPr>
            <a:xfrm>
              <a:off x="7483354" y="8044695"/>
              <a:ext cx="1452873" cy="190645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1" name="角丸四角形吹き出し 190"/>
          <p:cNvSpPr/>
          <p:nvPr/>
        </p:nvSpPr>
        <p:spPr>
          <a:xfrm>
            <a:off x="7728223" y="5592688"/>
            <a:ext cx="2016223"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a:t>
            </a:r>
            <a:r>
              <a:rPr lang="ja-JP" altLang="en-US" sz="800" dirty="0"/>
              <a:t>駆動パラメータの設定</a:t>
            </a:r>
            <a:r>
              <a:rPr lang="ja-JP" altLang="en-US" sz="800" dirty="0" smtClean="0"/>
              <a:t>は</a:t>
            </a:r>
            <a:r>
              <a:rPr lang="en-US" altLang="ja-JP" sz="800" dirty="0" smtClean="0"/>
              <a:t/>
            </a:r>
            <a:br>
              <a:rPr lang="en-US" altLang="ja-JP" sz="800" dirty="0" smtClean="0"/>
            </a:br>
            <a:r>
              <a:rPr lang="ja-JP" altLang="en-US" sz="800" dirty="0" smtClean="0"/>
              <a:t>区間</a:t>
            </a:r>
            <a:r>
              <a:rPr lang="ja-JP" altLang="en-US" sz="800" dirty="0"/>
              <a:t>が切り替わった時のみに</a:t>
            </a:r>
            <a:r>
              <a:rPr lang="ja-JP" altLang="en-US" sz="800" dirty="0" smtClean="0"/>
              <a:t>行われる．</a:t>
            </a:r>
            <a:r>
              <a:rPr lang="en-US" altLang="ja-JP" sz="800" dirty="0" smtClean="0"/>
              <a:t/>
            </a:r>
            <a:br>
              <a:rPr lang="en-US" altLang="ja-JP" sz="800" dirty="0" smtClean="0"/>
            </a:br>
            <a:r>
              <a:rPr lang="ja-JP" altLang="en-US" sz="800" dirty="0" smtClean="0"/>
              <a:t>→</a:t>
            </a:r>
            <a:r>
              <a:rPr lang="en-US" altLang="ja-JP" sz="800" dirty="0" smtClean="0"/>
              <a:t>P. 3</a:t>
            </a:r>
            <a:r>
              <a:rPr lang="ja-JP" altLang="en-US" sz="800" dirty="0" smtClean="0"/>
              <a:t>振る舞いを参照</a:t>
            </a:r>
            <a:endParaRPr lang="ja-JP" altLang="en-US" sz="800" dirty="0"/>
          </a:p>
        </p:txBody>
      </p:sp>
      <p:sp>
        <p:nvSpPr>
          <p:cNvPr id="197" name="角丸四角形吹き出し 196"/>
          <p:cNvSpPr/>
          <p:nvPr/>
        </p:nvSpPr>
        <p:spPr>
          <a:xfrm>
            <a:off x="811523" y="8833048"/>
            <a:ext cx="1884250" cy="648072"/>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通知器は設定</a:t>
            </a:r>
            <a:r>
              <a:rPr lang="ja-JP" altLang="en-US" sz="800" dirty="0"/>
              <a:t>された区間切替条件を元</a:t>
            </a:r>
            <a:r>
              <a:rPr lang="ja-JP" altLang="en-US" sz="800" dirty="0" smtClean="0"/>
              <a:t>に，区間</a:t>
            </a:r>
            <a:r>
              <a:rPr lang="ja-JP" altLang="en-US" sz="800" dirty="0"/>
              <a:t>の切替を判断し通知</a:t>
            </a:r>
            <a:r>
              <a:rPr lang="ja-JP" altLang="en-US" sz="800" dirty="0" smtClean="0"/>
              <a:t>する．</a:t>
            </a:r>
            <a:r>
              <a:rPr lang="en-US" altLang="ja-JP" sz="800" dirty="0" smtClean="0"/>
              <a:t/>
            </a:r>
            <a:br>
              <a:rPr lang="en-US" altLang="ja-JP" sz="800" dirty="0" smtClean="0"/>
            </a:br>
            <a:r>
              <a:rPr lang="ja-JP" altLang="en-US" sz="800" dirty="0" smtClean="0"/>
              <a:t>青色のクラスで</a:t>
            </a:r>
            <a:r>
              <a:rPr lang="ja-JP" altLang="en-US" sz="800" dirty="0" smtClean="0"/>
              <a:t>示された，各検出器</a:t>
            </a:r>
            <a:r>
              <a:rPr lang="ja-JP" altLang="en-US" sz="800" dirty="0" smtClean="0"/>
              <a:t>に周期的に検知</a:t>
            </a:r>
            <a:r>
              <a:rPr lang="ja-JP" altLang="en-US" sz="800" dirty="0"/>
              <a:t>したか確認</a:t>
            </a:r>
            <a:r>
              <a:rPr lang="ja-JP" altLang="en-US" sz="800" dirty="0" smtClean="0"/>
              <a:t>する．</a:t>
            </a:r>
            <a:endParaRPr lang="ja-JP" altLang="en-US" sz="800" dirty="0"/>
          </a:p>
        </p:txBody>
      </p:sp>
      <p:cxnSp>
        <p:nvCxnSpPr>
          <p:cNvPr id="199" name="直線コネクタ 198"/>
          <p:cNvCxnSpPr>
            <a:stCxn id="197" idx="0"/>
          </p:cNvCxnSpPr>
          <p:nvPr/>
        </p:nvCxnSpPr>
        <p:spPr>
          <a:xfrm flipV="1">
            <a:off x="1753648" y="7536904"/>
            <a:ext cx="770470" cy="129614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4082664" y="8784328"/>
            <a:ext cx="1602058" cy="745511"/>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ライン復帰のような複雑な動作</a:t>
            </a:r>
            <a:r>
              <a:rPr lang="ja-JP" altLang="en-US" sz="800" dirty="0" smtClean="0"/>
              <a:t>も，パラメータ</a:t>
            </a:r>
            <a:r>
              <a:rPr lang="ja-JP" altLang="en-US" sz="800" dirty="0" smtClean="0"/>
              <a:t>と区間の切替条件を持たせることにより実現可能</a:t>
            </a:r>
            <a:r>
              <a:rPr lang="en-US" altLang="ja-JP" sz="800" dirty="0" smtClean="0"/>
              <a:t/>
            </a:r>
            <a:br>
              <a:rPr lang="en-US" altLang="ja-JP" sz="800" dirty="0" smtClean="0"/>
            </a:br>
            <a:r>
              <a:rPr lang="ja-JP" altLang="en-US" sz="800" dirty="0"/>
              <a:t>→ </a:t>
            </a:r>
            <a:r>
              <a:rPr lang="en-US" altLang="ja-JP" sz="800" dirty="0" smtClean="0"/>
              <a:t>P</a:t>
            </a:r>
            <a:r>
              <a:rPr lang="en-US" altLang="ja-JP" sz="800" dirty="0" smtClean="0"/>
              <a:t>. </a:t>
            </a:r>
            <a:r>
              <a:rPr lang="en-US" altLang="ja-JP" sz="800" dirty="0" smtClean="0"/>
              <a:t>5</a:t>
            </a:r>
            <a:r>
              <a:rPr lang="ja-JP" altLang="en-US" sz="800" dirty="0" smtClean="0"/>
              <a:t>要素</a:t>
            </a:r>
            <a:r>
              <a:rPr lang="ja-JP" altLang="en-US" sz="800" dirty="0" smtClean="0"/>
              <a:t>技術を参照</a:t>
            </a:r>
            <a:endParaRPr lang="ja-JP" altLang="en-US" sz="800" dirty="0"/>
          </a:p>
        </p:txBody>
      </p:sp>
      <p:cxnSp>
        <p:nvCxnSpPr>
          <p:cNvPr id="190" name="直線コネクタ 189"/>
          <p:cNvCxnSpPr>
            <a:stCxn id="153" idx="3"/>
          </p:cNvCxnSpPr>
          <p:nvPr/>
        </p:nvCxnSpPr>
        <p:spPr>
          <a:xfrm flipV="1">
            <a:off x="5684722" y="7248872"/>
            <a:ext cx="603341" cy="190821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2548949395"/>
              </p:ext>
            </p:extLst>
          </p:nvPr>
        </p:nvGraphicFramePr>
        <p:xfrm>
          <a:off x="10680552" y="2696830"/>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dirty="0" smtClean="0"/>
                        <a:t>戦略部，検出部</a:t>
                      </a:r>
                      <a:r>
                        <a:rPr kumimoji="1" lang="ja-JP" altLang="en-US" sz="900" dirty="0" smtClean="0"/>
                        <a:t>の情報をもとに区間切替を</a:t>
                      </a:r>
                      <a:r>
                        <a:rPr kumimoji="1" lang="ja-JP" altLang="en-US" sz="900" dirty="0" smtClean="0"/>
                        <a:t>行う．</a:t>
                      </a:r>
                      <a:endParaRPr kumimoji="1" lang="ja-JP" altLang="en-US" sz="900" dirty="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a:t>
                      </a:r>
                      <a:r>
                        <a:rPr kumimoji="1" lang="ja-JP" altLang="en-US" sz="900" dirty="0" smtClean="0"/>
                        <a:t>し，指令部</a:t>
                      </a:r>
                      <a:r>
                        <a:rPr kumimoji="1" lang="ja-JP" altLang="en-US" sz="900" dirty="0" smtClean="0"/>
                        <a:t>に通知</a:t>
                      </a:r>
                      <a:r>
                        <a:rPr kumimoji="1" lang="ja-JP" altLang="en-US" sz="900" dirty="0" smtClean="0"/>
                        <a:t>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a:t>
                      </a:r>
                      <a:r>
                        <a:rPr kumimoji="1" lang="ja-JP" altLang="en-US" sz="900" dirty="0" smtClean="0"/>
                        <a:t>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a:t>
                      </a:r>
                      <a:r>
                        <a:rPr kumimoji="1" lang="ja-JP" altLang="en-US" sz="900" dirty="0" smtClean="0"/>
                        <a:t>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a:t>
                      </a:r>
                      <a:r>
                        <a:rPr kumimoji="1" lang="ja-JP" altLang="en-US" sz="900" dirty="0" smtClean="0"/>
                        <a:t>行い，車輪</a:t>
                      </a:r>
                      <a:r>
                        <a:rPr kumimoji="1" lang="ja-JP" altLang="en-US" sz="900" dirty="0" smtClean="0"/>
                        <a:t>としっぽを駆動</a:t>
                      </a:r>
                      <a:r>
                        <a:rPr kumimoji="1" lang="ja-JP" altLang="en-US" sz="900" dirty="0" smtClean="0"/>
                        <a:t>する．必要</a:t>
                      </a:r>
                      <a:r>
                        <a:rPr kumimoji="1" lang="ja-JP" altLang="en-US" sz="900" dirty="0" smtClean="0"/>
                        <a:t>なパラメータは指令部より</a:t>
                      </a:r>
                      <a:r>
                        <a:rPr kumimoji="1" lang="ja-JP" altLang="en-US" sz="900" dirty="0" smtClean="0"/>
                        <a:t>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44183" y="2424336"/>
            <a:ext cx="3440711"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062725" y="8741384"/>
              <a:ext cx="31235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flipV="1">
            <a:off x="11452024" y="9182716"/>
            <a:ext cx="288032" cy="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14" name="表 13"/>
          <p:cNvGraphicFramePr>
            <a:graphicFrameLocks noGrp="1"/>
          </p:cNvGraphicFramePr>
          <p:nvPr>
            <p:extLst>
              <p:ext uri="{D42A27DB-BD31-4B8C-83A1-F6EECF244321}">
                <p14:modId xmlns:p14="http://schemas.microsoft.com/office/powerpoint/2010/main" val="1102739030"/>
              </p:ext>
            </p:extLst>
          </p:nvPr>
        </p:nvGraphicFramePr>
        <p:xfrm>
          <a:off x="4197892" y="2494485"/>
          <a:ext cx="3928912" cy="2060352"/>
        </p:xfrm>
        <a:graphic>
          <a:graphicData uri="http://schemas.openxmlformats.org/drawingml/2006/table">
            <a:tbl>
              <a:tblPr firstRow="1" bandCol="1">
                <a:tableStyleId>{93296810-A885-4BE3-A3E7-6D5BEEA58F35}</a:tableStyleId>
              </a:tblPr>
              <a:tblGrid>
                <a:gridCol w="1036487"/>
                <a:gridCol w="2892425"/>
              </a:tblGrid>
              <a:tr h="262032">
                <a:tc>
                  <a:txBody>
                    <a:bodyPr/>
                    <a:lstStyle/>
                    <a:p>
                      <a:r>
                        <a:rPr kumimoji="1" lang="ja-JP" altLang="en-US" sz="1050" dirty="0" smtClean="0"/>
                        <a:t>トリガー</a:t>
                      </a:r>
                      <a:endParaRPr kumimoji="1" lang="ja-JP" altLang="en-US" sz="1050" dirty="0"/>
                    </a:p>
                  </a:txBody>
                  <a:tcPr/>
                </a:tc>
                <a:tc>
                  <a:txBody>
                    <a:bodyPr/>
                    <a:lstStyle/>
                    <a:p>
                      <a:r>
                        <a:rPr kumimoji="1" lang="ja-JP" altLang="en-US" sz="1050" dirty="0" smtClean="0"/>
                        <a:t>詳細</a:t>
                      </a:r>
                      <a:endParaRPr kumimoji="1" lang="ja-JP" altLang="en-US" sz="1050" dirty="0"/>
                    </a:p>
                  </a:txBody>
                  <a:tcPr/>
                </a:tc>
              </a:tr>
              <a:tr h="192854">
                <a:tc>
                  <a:txBody>
                    <a:bodyPr/>
                    <a:lstStyle/>
                    <a:p>
                      <a:r>
                        <a:rPr kumimoji="1" lang="ja-JP" altLang="en-US" sz="900" dirty="0" smtClean="0"/>
                        <a:t>発進信号受信</a:t>
                      </a:r>
                      <a:endParaRPr kumimoji="1" lang="ja-JP" altLang="en-US" sz="900" dirty="0"/>
                    </a:p>
                  </a:txBody>
                  <a:tcPr/>
                </a:tc>
                <a:tc>
                  <a:txBody>
                    <a:bodyPr/>
                    <a:lstStyle/>
                    <a:p>
                      <a:r>
                        <a:rPr kumimoji="1" lang="en-US" altLang="ja-JP" sz="900" dirty="0" smtClean="0"/>
                        <a:t>Bluetooth</a:t>
                      </a:r>
                      <a:r>
                        <a:rPr kumimoji="1" lang="ja-JP" altLang="en-US" sz="900" dirty="0" smtClean="0"/>
                        <a:t>信号受信機能</a:t>
                      </a:r>
                      <a:r>
                        <a:rPr kumimoji="1" lang="ja-JP" altLang="en-US" sz="900" dirty="0" smtClean="0"/>
                        <a:t>から，発進</a:t>
                      </a:r>
                      <a:r>
                        <a:rPr kumimoji="1" lang="ja-JP" altLang="en-US" sz="900" dirty="0" smtClean="0"/>
                        <a:t>信号の受信を検出</a:t>
                      </a:r>
                      <a:endParaRPr kumimoji="1" lang="ja-JP" altLang="en-US" sz="900" dirty="0"/>
                    </a:p>
                  </a:txBody>
                  <a:tcPr/>
                </a:tc>
              </a:tr>
              <a:tr h="180278">
                <a:tc>
                  <a:txBody>
                    <a:bodyPr/>
                    <a:lstStyle/>
                    <a:p>
                      <a:r>
                        <a:rPr kumimoji="1" lang="ja-JP" altLang="en-US" sz="900" dirty="0" smtClean="0"/>
                        <a:t>移動距離</a:t>
                      </a:r>
                      <a:endParaRPr kumimoji="1" lang="ja-JP" altLang="en-US" sz="900" dirty="0"/>
                    </a:p>
                  </a:txBody>
                  <a:tcPr/>
                </a:tc>
                <a:tc>
                  <a:txBody>
                    <a:bodyPr/>
                    <a:lstStyle/>
                    <a:p>
                      <a:r>
                        <a:rPr kumimoji="1" lang="ja-JP" altLang="en-US" sz="900" dirty="0" smtClean="0"/>
                        <a:t>自己位置推定機能</a:t>
                      </a:r>
                      <a:r>
                        <a:rPr kumimoji="1" lang="ja-JP" altLang="en-US" sz="900" dirty="0" smtClean="0"/>
                        <a:t>から，指定</a:t>
                      </a:r>
                      <a:r>
                        <a:rPr kumimoji="1" lang="ja-JP" altLang="en-US" sz="900" dirty="0" smtClean="0"/>
                        <a:t>した距離の移動を検出</a:t>
                      </a:r>
                      <a:endParaRPr kumimoji="1" lang="ja-JP" altLang="en-US" sz="900" dirty="0"/>
                    </a:p>
                  </a:txBody>
                  <a:tcPr/>
                </a:tc>
              </a:tr>
              <a:tr h="167702">
                <a:tc>
                  <a:txBody>
                    <a:bodyPr/>
                    <a:lstStyle/>
                    <a:p>
                      <a:r>
                        <a:rPr kumimoji="1" lang="ja-JP" altLang="en-US" sz="900" dirty="0" smtClean="0"/>
                        <a:t>衝撃検出</a:t>
                      </a:r>
                      <a:endParaRPr kumimoji="1" lang="ja-JP" altLang="en-US" sz="900" dirty="0"/>
                    </a:p>
                  </a:txBody>
                  <a:tcPr/>
                </a:tc>
                <a:tc>
                  <a:txBody>
                    <a:bodyPr/>
                    <a:lstStyle/>
                    <a:p>
                      <a:r>
                        <a:rPr kumimoji="1" lang="ja-JP" altLang="en-US" sz="900" dirty="0" smtClean="0"/>
                        <a:t>ジャイロセンサ</a:t>
                      </a:r>
                      <a:r>
                        <a:rPr kumimoji="1" lang="ja-JP" altLang="en-US" sz="900" dirty="0" smtClean="0"/>
                        <a:t>から，段差</a:t>
                      </a:r>
                      <a:r>
                        <a:rPr kumimoji="1" lang="ja-JP" altLang="en-US" sz="900" dirty="0" smtClean="0"/>
                        <a:t>にぶつかったことを検出</a:t>
                      </a:r>
                      <a:endParaRPr kumimoji="1" lang="ja-JP" altLang="en-US" sz="900" dirty="0"/>
                    </a:p>
                  </a:txBody>
                  <a:tcPr/>
                </a:tc>
              </a:tr>
              <a:tr h="370840">
                <a:tc>
                  <a:txBody>
                    <a:bodyPr/>
                    <a:lstStyle/>
                    <a:p>
                      <a:r>
                        <a:rPr kumimoji="1" lang="ja-JP" altLang="en-US" sz="900" dirty="0" smtClean="0"/>
                        <a:t>障害物検出</a:t>
                      </a:r>
                      <a:endParaRPr kumimoji="1" lang="ja-JP" altLang="en-US" sz="900" dirty="0"/>
                    </a:p>
                  </a:txBody>
                  <a:tcPr/>
                </a:tc>
                <a:tc>
                  <a:txBody>
                    <a:bodyPr/>
                    <a:lstStyle/>
                    <a:p>
                      <a:r>
                        <a:rPr kumimoji="1" lang="ja-JP" altLang="en-US" sz="900" dirty="0" smtClean="0"/>
                        <a:t>超音波センサ</a:t>
                      </a:r>
                      <a:r>
                        <a:rPr kumimoji="1" lang="ja-JP" altLang="en-US" sz="900" dirty="0" smtClean="0"/>
                        <a:t>から，指定</a:t>
                      </a:r>
                      <a:r>
                        <a:rPr kumimoji="1" lang="ja-JP" altLang="en-US" sz="900" dirty="0" smtClean="0"/>
                        <a:t>した距離内に障害物が存在することを検出</a:t>
                      </a:r>
                      <a:endParaRPr kumimoji="1" lang="ja-JP" altLang="en-US" sz="900" dirty="0"/>
                    </a:p>
                  </a:txBody>
                  <a:tcPr/>
                </a:tc>
              </a:tr>
              <a:tr h="370840">
                <a:tc>
                  <a:txBody>
                    <a:bodyPr/>
                    <a:lstStyle/>
                    <a:p>
                      <a:r>
                        <a:rPr kumimoji="1" lang="ja-JP" altLang="en-US" sz="900" dirty="0" smtClean="0"/>
                        <a:t>路面輝度値変化</a:t>
                      </a:r>
                      <a:endParaRPr kumimoji="1" lang="ja-JP" altLang="en-US" sz="900" dirty="0"/>
                    </a:p>
                  </a:txBody>
                  <a:tcPr/>
                </a:tc>
                <a:tc>
                  <a:txBody>
                    <a:bodyPr/>
                    <a:lstStyle/>
                    <a:p>
                      <a:r>
                        <a:rPr kumimoji="1" lang="ja-JP" altLang="en-US" sz="900" dirty="0" smtClean="0"/>
                        <a:t>光センサ</a:t>
                      </a:r>
                      <a:r>
                        <a:rPr kumimoji="1" lang="ja-JP" altLang="en-US" sz="900" dirty="0" smtClean="0"/>
                        <a:t>から，指定</a:t>
                      </a:r>
                      <a:r>
                        <a:rPr kumimoji="1" lang="ja-JP" altLang="en-US" sz="900" dirty="0" smtClean="0"/>
                        <a:t>した輝度値</a:t>
                      </a:r>
                      <a:endParaRPr kumimoji="1" lang="ja-JP" altLang="en-US" sz="900" dirty="0"/>
                    </a:p>
                  </a:txBody>
                  <a:tcPr/>
                </a:tc>
              </a:tr>
              <a:tr h="370840">
                <a:tc>
                  <a:txBody>
                    <a:bodyPr/>
                    <a:lstStyle/>
                    <a:p>
                      <a:r>
                        <a:rPr kumimoji="1" lang="ja-JP" altLang="en-US" sz="900" dirty="0" smtClean="0"/>
                        <a:t>旋回角度</a:t>
                      </a:r>
                      <a:endParaRPr kumimoji="1" lang="ja-JP" altLang="en-US" sz="900" dirty="0"/>
                    </a:p>
                  </a:txBody>
                  <a:tcPr/>
                </a:tc>
                <a:tc>
                  <a:txBody>
                    <a:bodyPr/>
                    <a:lstStyle/>
                    <a:p>
                      <a:r>
                        <a:rPr kumimoji="1" lang="ja-JP" altLang="en-US" sz="900" dirty="0" smtClean="0"/>
                        <a:t>自己位置推定機能</a:t>
                      </a:r>
                      <a:r>
                        <a:rPr kumimoji="1" lang="ja-JP" altLang="en-US" sz="900" dirty="0" smtClean="0"/>
                        <a:t>から，指定</a:t>
                      </a:r>
                      <a:r>
                        <a:rPr kumimoji="1" lang="ja-JP" altLang="en-US" sz="900" dirty="0" smtClean="0"/>
                        <a:t>した角度だけの旋回を検出</a:t>
                      </a:r>
                      <a:endParaRPr kumimoji="1" lang="ja-JP" altLang="en-US" sz="900" dirty="0"/>
                    </a:p>
                  </a:txBody>
                  <a:tcPr/>
                </a:tc>
              </a:tr>
            </a:tbl>
          </a:graphicData>
        </a:graphic>
      </p:graphicFrame>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46117" y="4982716"/>
            <a:ext cx="3349202" cy="143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584576"/>
            <a:ext cx="9166505"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33" name="テキスト ボックス 132"/>
          <p:cNvSpPr txBox="1"/>
          <p:nvPr/>
        </p:nvSpPr>
        <p:spPr>
          <a:xfrm>
            <a:off x="9846905" y="4584576"/>
            <a:ext cx="3744416" cy="40011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図（キャリブレーション関連）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線コネクタ 34"/>
          <p:cNvCxnSpPr/>
          <p:nvPr/>
        </p:nvCxnSpPr>
        <p:spPr>
          <a:xfrm>
            <a:off x="7080151" y="1196694"/>
            <a:ext cx="0" cy="4354653"/>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pic>
        <p:nvPicPr>
          <p:cNvPr id="1039"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7699" y="6667971"/>
            <a:ext cx="3721678" cy="288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4369936" y="7012693"/>
            <a:ext cx="1572051" cy="1097856"/>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cxnSp>
        <p:nvCxnSpPr>
          <p:cNvPr id="42" name="直線コネクタ 41"/>
          <p:cNvCxnSpPr/>
          <p:nvPr/>
        </p:nvCxnSpPr>
        <p:spPr>
          <a:xfrm>
            <a:off x="7479626" y="5337104"/>
            <a:ext cx="8982" cy="42640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3637733" y="5821004"/>
            <a:ext cx="0" cy="26480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2808621302"/>
              </p:ext>
            </p:extLst>
          </p:nvPr>
        </p:nvGraphicFramePr>
        <p:xfrm>
          <a:off x="773764" y="2928392"/>
          <a:ext cx="6181745" cy="1035296"/>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制約よりバランサーは</a:t>
                      </a:r>
                      <a:r>
                        <a:rPr kumimoji="1" lang="en-US" altLang="ja-JP" sz="900" dirty="0" smtClean="0"/>
                        <a:t>4ms</a:t>
                      </a:r>
                      <a:r>
                        <a:rPr kumimoji="1" lang="ja-JP" altLang="en-US" sz="900" dirty="0" smtClean="0"/>
                        <a:t>周期で実行される必要が</a:t>
                      </a:r>
                      <a:r>
                        <a:rPr kumimoji="1" lang="ja-JP" altLang="en-US" sz="900" dirty="0" smtClean="0"/>
                        <a:t>ある．加えて</a:t>
                      </a:r>
                      <a:r>
                        <a:rPr kumimoji="1" lang="ja-JP" altLang="en-US" sz="900" dirty="0" smtClean="0"/>
                        <a:t>設計方針①と②</a:t>
                      </a:r>
                      <a:r>
                        <a:rPr kumimoji="1" lang="ja-JP" altLang="en-US" sz="900" dirty="0" smtClean="0"/>
                        <a:t>より，それ</a:t>
                      </a:r>
                      <a:r>
                        <a:rPr kumimoji="1" lang="ja-JP" altLang="en-US" sz="900" dirty="0" smtClean="0"/>
                        <a:t>に関連するモータ駆動処理は同じタスクで処理すべきであると</a:t>
                      </a:r>
                      <a:r>
                        <a:rPr kumimoji="1" lang="ja-JP" altLang="en-US" sz="900" dirty="0" smtClean="0"/>
                        <a:t>考えた．</a:t>
                      </a:r>
                      <a:endParaRPr kumimoji="1" lang="en-US" altLang="ja-JP" sz="900" dirty="0" smtClean="0"/>
                    </a:p>
                  </a:txBody>
                  <a:tcPr anchor="ctr"/>
                </a:tc>
              </a:tr>
              <a:tr h="280916">
                <a:tc>
                  <a:txBody>
                    <a:bodyPr/>
                    <a:lstStyle/>
                    <a:p>
                      <a:pPr algn="ctr"/>
                      <a:r>
                        <a:rPr kumimoji="1" lang="ja-JP" altLang="en-US" sz="1050" dirty="0" smtClean="0"/>
                        <a:t>区間切替監視タスク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区間切替は</a:t>
                      </a:r>
                      <a:r>
                        <a:rPr kumimoji="1" lang="en-US" altLang="ja-JP" sz="900" dirty="0" smtClean="0"/>
                        <a:t>1cm</a:t>
                      </a:r>
                      <a:r>
                        <a:rPr kumimoji="1" lang="ja-JP" altLang="en-US" sz="900" dirty="0" smtClean="0"/>
                        <a:t>以内の精度で行えば十分であると</a:t>
                      </a:r>
                      <a:r>
                        <a:rPr kumimoji="1" lang="ja-JP" altLang="en-US" sz="900" dirty="0" smtClean="0"/>
                        <a:t>考えた．</a:t>
                      </a:r>
                      <a:endParaRPr kumimoji="1" lang="ja-JP" altLang="en-US" sz="900" dirty="0"/>
                    </a:p>
                  </a:txBody>
                  <a:tcPr anchor="ctr"/>
                </a:tc>
              </a:tr>
            </a:tbl>
          </a:graphicData>
        </a:graphic>
      </p:graphicFrame>
      <p:sp>
        <p:nvSpPr>
          <p:cNvPr id="28" name="テキスト ボックス 27"/>
          <p:cNvSpPr txBox="1"/>
          <p:nvPr/>
        </p:nvSpPr>
        <p:spPr>
          <a:xfrm>
            <a:off x="671439"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a:t>
            </a:r>
            <a:r>
              <a:rPr lang="ja-JP" altLang="en-US" sz="1200" dirty="0" smtClean="0">
                <a:latin typeface="メイリオ" pitchFamily="50" charset="-128"/>
                <a:ea typeface="メイリオ" pitchFamily="50" charset="-128"/>
                <a:cs typeface="メイリオ" pitchFamily="50" charset="-128"/>
              </a:rPr>
              <a:t>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a:t>
            </a:r>
            <a:r>
              <a:rPr lang="ja-JP" altLang="en-US" sz="1200" dirty="0" smtClean="0">
                <a:latin typeface="メイリオ" pitchFamily="50" charset="-128"/>
                <a:ea typeface="メイリオ" pitchFamily="50" charset="-128"/>
                <a:cs typeface="メイリオ" pitchFamily="50" charset="-128"/>
              </a:rPr>
              <a:t>し，タスク</a:t>
            </a:r>
            <a:r>
              <a:rPr lang="ja-JP" altLang="en-US" sz="1200" dirty="0" smtClean="0">
                <a:latin typeface="メイリオ" pitchFamily="50" charset="-128"/>
                <a:ea typeface="メイリオ" pitchFamily="50" charset="-128"/>
                <a:cs typeface="メイリオ" pitchFamily="50" charset="-128"/>
              </a:rPr>
              <a:t>の数は最小限に</a:t>
            </a:r>
            <a:r>
              <a:rPr lang="ja-JP" altLang="en-US" sz="1200" dirty="0" smtClean="0">
                <a:latin typeface="メイリオ" pitchFamily="50" charset="-128"/>
                <a:ea typeface="メイリオ" pitchFamily="50" charset="-128"/>
                <a:cs typeface="メイリオ" pitchFamily="50" charset="-128"/>
              </a:rPr>
              <a:t>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a:t>
            </a:r>
            <a:r>
              <a:rPr lang="ja-JP" altLang="en-US" sz="1200" dirty="0" smtClean="0">
                <a:latin typeface="メイリオ" pitchFamily="50" charset="-128"/>
                <a:ea typeface="メイリオ" pitchFamily="50" charset="-128"/>
                <a:cs typeface="メイリオ" pitchFamily="50" charset="-128"/>
              </a:rPr>
              <a:t>最優先にすべき</a:t>
            </a:r>
            <a:r>
              <a:rPr lang="ja-JP" altLang="en-US" sz="1200" dirty="0">
                <a:latin typeface="メイリオ" pitchFamily="50" charset="-128"/>
                <a:ea typeface="メイリオ" pitchFamily="50" charset="-128"/>
                <a:cs typeface="メイリオ" pitchFamily="50" charset="-128"/>
              </a:rPr>
              <a:t>モータ</a:t>
            </a:r>
            <a:r>
              <a:rPr lang="ja-JP" altLang="en-US" sz="1200" dirty="0" smtClean="0">
                <a:latin typeface="メイリオ" pitchFamily="50" charset="-128"/>
                <a:ea typeface="メイリオ" pitchFamily="50" charset="-128"/>
                <a:cs typeface="メイリオ" pitchFamily="50" charset="-128"/>
              </a:rPr>
              <a:t>駆動処理の動作周期が保障</a:t>
            </a:r>
            <a:r>
              <a:rPr lang="ja-JP" altLang="en-US" sz="1200" dirty="0" smtClean="0">
                <a:latin typeface="メイリオ" pitchFamily="50" charset="-128"/>
                <a:ea typeface="メイリオ" pitchFamily="50" charset="-128"/>
                <a:cs typeface="メイリオ" pitchFamily="50" charset="-128"/>
              </a:rPr>
              <a:t>される</a:t>
            </a:r>
            <a:r>
              <a:rPr kumimoji="1" lang="ja-JP" altLang="en-US" sz="1200" dirty="0" smtClean="0">
                <a:latin typeface="メイリオ" pitchFamily="50" charset="-128"/>
                <a:ea typeface="メイリオ" pitchFamily="50" charset="-128"/>
                <a:cs typeface="メイリオ" pitchFamily="50" charset="-128"/>
              </a:rPr>
              <a:t>．</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a:t>
            </a:r>
            <a:r>
              <a:rPr lang="ja-JP" altLang="en-US" sz="1200" dirty="0" smtClean="0">
                <a:latin typeface="メイリオ" pitchFamily="50" charset="-128"/>
                <a:ea typeface="メイリオ" pitchFamily="50" charset="-128"/>
                <a:cs typeface="メイリオ" pitchFamily="50" charset="-128"/>
              </a:rPr>
              <a:t>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2792020" y="4152528"/>
            <a:ext cx="4165364" cy="504056"/>
          </a:xfrm>
          <a:prstGeom prst="wedgeRoundRectCallout">
            <a:avLst>
              <a:gd name="adj1" fmla="val 1615"/>
              <a:gd name="adj2" fmla="val -96887"/>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800" dirty="0" smtClean="0">
                <a:solidFill>
                  <a:schemeClr val="tx1"/>
                </a:solidFill>
              </a:rPr>
              <a:t>最高速度</a:t>
            </a:r>
            <a:r>
              <a:rPr kumimoji="1" lang="en-US" altLang="ja-JP" sz="800" dirty="0" smtClean="0">
                <a:solidFill>
                  <a:schemeClr val="tx1"/>
                </a:solidFill>
              </a:rPr>
              <a:t>(</a:t>
            </a:r>
            <a:r>
              <a:rPr lang="en-US" altLang="ja-JP" sz="800" dirty="0" smtClean="0">
                <a:solidFill>
                  <a:schemeClr val="tx1"/>
                </a:solidFill>
              </a:rPr>
              <a:t>60cm</a:t>
            </a:r>
            <a:r>
              <a:rPr kumimoji="1" lang="en-US" altLang="ja-JP" sz="800" dirty="0" smtClean="0">
                <a:solidFill>
                  <a:schemeClr val="tx1"/>
                </a:solidFill>
              </a:rPr>
              <a:t>/s)</a:t>
            </a:r>
            <a:r>
              <a:rPr kumimoji="1" lang="ja-JP" altLang="en-US" sz="800" dirty="0" smtClean="0">
                <a:solidFill>
                  <a:schemeClr val="tx1"/>
                </a:solidFill>
              </a:rPr>
              <a:t>で走行中</a:t>
            </a:r>
            <a:r>
              <a:rPr lang="ja-JP" altLang="en-US" sz="800" dirty="0" smtClean="0">
                <a:solidFill>
                  <a:schemeClr val="tx1"/>
                </a:solidFill>
              </a:rPr>
              <a:t>に</a:t>
            </a:r>
            <a:r>
              <a:rPr lang="ja-JP" altLang="en-US" sz="800" dirty="0">
                <a:solidFill>
                  <a:schemeClr val="tx1"/>
                </a:solidFill>
              </a:rPr>
              <a:t>走行</a:t>
            </a:r>
            <a:r>
              <a:rPr lang="ja-JP" altLang="en-US" sz="800" dirty="0" smtClean="0">
                <a:solidFill>
                  <a:schemeClr val="tx1"/>
                </a:solidFill>
              </a:rPr>
              <a:t>距離をトリガーとし</a:t>
            </a:r>
            <a:r>
              <a:rPr lang="ja-JP" altLang="en-US" sz="800" dirty="0">
                <a:solidFill>
                  <a:schemeClr val="tx1"/>
                </a:solidFill>
              </a:rPr>
              <a:t>て</a:t>
            </a:r>
            <a:r>
              <a:rPr lang="ja-JP" altLang="en-US" sz="800" dirty="0" smtClean="0">
                <a:solidFill>
                  <a:schemeClr val="tx1"/>
                </a:solidFill>
              </a:rPr>
              <a:t>区間</a:t>
            </a:r>
            <a:r>
              <a:rPr lang="ja-JP" altLang="en-US" sz="800" dirty="0">
                <a:solidFill>
                  <a:schemeClr val="tx1"/>
                </a:solidFill>
              </a:rPr>
              <a:t>を</a:t>
            </a:r>
            <a:r>
              <a:rPr lang="ja-JP" altLang="en-US" sz="800" dirty="0" smtClean="0">
                <a:solidFill>
                  <a:schemeClr val="tx1"/>
                </a:solidFill>
              </a:rPr>
              <a:t>切り替える</a:t>
            </a:r>
            <a:r>
              <a:rPr kumimoji="1" lang="ja-JP" altLang="en-US" sz="800" dirty="0" smtClean="0">
                <a:solidFill>
                  <a:schemeClr val="tx1"/>
                </a:solidFill>
              </a:rPr>
              <a:t>場合，最大</a:t>
            </a:r>
            <a:r>
              <a:rPr kumimoji="1" lang="ja-JP" altLang="en-US" sz="800" dirty="0" smtClean="0">
                <a:solidFill>
                  <a:schemeClr val="tx1"/>
                </a:solidFill>
              </a:rPr>
              <a:t>で</a:t>
            </a:r>
            <a:r>
              <a:rPr kumimoji="1" lang="en-US" altLang="ja-JP" sz="800" dirty="0" smtClean="0">
                <a:solidFill>
                  <a:schemeClr val="tx1"/>
                </a:solidFill>
              </a:rPr>
              <a:t>0</a:t>
            </a:r>
            <a:r>
              <a:rPr kumimoji="1" lang="ja-JP" altLang="en-US" sz="800" dirty="0" err="1" smtClean="0">
                <a:solidFill>
                  <a:schemeClr val="tx1"/>
                </a:solidFill>
              </a:rPr>
              <a:t>．</a:t>
            </a:r>
            <a:r>
              <a:rPr kumimoji="1" lang="en-US" altLang="ja-JP" sz="800" dirty="0" smtClean="0">
                <a:solidFill>
                  <a:schemeClr val="tx1"/>
                </a:solidFill>
              </a:rPr>
              <a:t>6cm</a:t>
            </a:r>
            <a:r>
              <a:rPr kumimoji="1" lang="ja-JP" altLang="en-US" sz="800" dirty="0" smtClean="0">
                <a:solidFill>
                  <a:schemeClr val="tx1"/>
                </a:solidFill>
              </a:rPr>
              <a:t>移動する間での区間切替が可能</a:t>
            </a:r>
            <a:r>
              <a:rPr kumimoji="1" lang="ja-JP" altLang="en-US" sz="800" dirty="0" smtClean="0">
                <a:solidFill>
                  <a:schemeClr val="tx1"/>
                </a:solidFill>
              </a:rPr>
              <a:t>なので，</a:t>
            </a:r>
            <a:r>
              <a:rPr kumimoji="1" lang="en-US" altLang="ja-JP" sz="800" dirty="0" smtClean="0">
                <a:solidFill>
                  <a:schemeClr val="tx1"/>
                </a:solidFill>
              </a:rPr>
              <a:t>10ms</a:t>
            </a:r>
            <a:r>
              <a:rPr kumimoji="1" lang="ja-JP" altLang="en-US" sz="800" dirty="0" smtClean="0">
                <a:solidFill>
                  <a:schemeClr val="tx1"/>
                </a:solidFill>
              </a:rPr>
              <a:t>の周期は妥当であると判断</a:t>
            </a:r>
            <a:r>
              <a:rPr kumimoji="1" lang="ja-JP" altLang="en-US" sz="800" dirty="0" smtClean="0">
                <a:solidFill>
                  <a:schemeClr val="tx1"/>
                </a:solidFill>
              </a:rPr>
              <a:t>した．</a:t>
            </a:r>
            <a:r>
              <a:rPr kumimoji="1" lang="en-US" altLang="ja-JP" sz="800" dirty="0" smtClean="0">
                <a:solidFill>
                  <a:schemeClr val="tx1"/>
                </a:solidFill>
              </a:rPr>
              <a:t/>
            </a:r>
            <a:br>
              <a:rPr kumimoji="1" lang="en-US" altLang="ja-JP" sz="800" dirty="0" smtClean="0">
                <a:solidFill>
                  <a:schemeClr val="tx1"/>
                </a:solidFill>
              </a:rPr>
            </a:br>
            <a:r>
              <a:rPr kumimoji="1" lang="ja-JP" altLang="en-US" sz="800" dirty="0" smtClean="0">
                <a:solidFill>
                  <a:schemeClr val="tx1"/>
                </a:solidFill>
              </a:rPr>
              <a:t>また，他</a:t>
            </a:r>
            <a:r>
              <a:rPr kumimoji="1" lang="ja-JP" altLang="en-US" sz="800" dirty="0" smtClean="0">
                <a:solidFill>
                  <a:schemeClr val="tx1"/>
                </a:solidFill>
              </a:rPr>
              <a:t>のセンサをトリガーに区間</a:t>
            </a:r>
            <a:r>
              <a:rPr lang="ja-JP" altLang="en-US" sz="800" dirty="0" smtClean="0">
                <a:solidFill>
                  <a:schemeClr val="tx1"/>
                </a:solidFill>
              </a:rPr>
              <a:t>切替を行う場合も十分</a:t>
            </a:r>
            <a:r>
              <a:rPr lang="ja-JP" altLang="en-US" sz="800" dirty="0" smtClean="0"/>
              <a:t>な応答が</a:t>
            </a:r>
            <a:r>
              <a:rPr lang="ja-JP" altLang="en-US" sz="800" dirty="0" smtClean="0"/>
              <a:t>得られた．</a:t>
            </a:r>
            <a:endParaRPr kumimoji="1" lang="en-US" altLang="ja-JP" sz="800" dirty="0" smtClean="0"/>
          </a:p>
        </p:txBody>
      </p:sp>
      <p:sp>
        <p:nvSpPr>
          <p:cNvPr id="31" name="テキスト ボックス 30"/>
          <p:cNvSpPr txBox="1"/>
          <p:nvPr/>
        </p:nvSpPr>
        <p:spPr>
          <a:xfrm>
            <a:off x="847804" y="3993704"/>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80400" y="5267006"/>
            <a:ext cx="6799226"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a:t>
            </a:r>
            <a:r>
              <a:rPr lang="ja-JP" altLang="en-US" sz="1200" dirty="0" smtClean="0"/>
              <a:t>した．</a:t>
            </a:r>
            <a:endParaRPr lang="ja-JP" altLang="en-US" sz="1200" dirty="0"/>
          </a:p>
        </p:txBody>
      </p:sp>
      <p:sp>
        <p:nvSpPr>
          <p:cNvPr id="46" name="正方形/長方形 45"/>
          <p:cNvSpPr/>
          <p:nvPr/>
        </p:nvSpPr>
        <p:spPr>
          <a:xfrm>
            <a:off x="3643121" y="62206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38" name="テキスト ボックス 37"/>
          <p:cNvSpPr txBox="1"/>
          <p:nvPr/>
        </p:nvSpPr>
        <p:spPr>
          <a:xfrm>
            <a:off x="680400" y="1195200"/>
            <a:ext cx="6382644"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80400" y="58210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3632296" y="58210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8" name="正方形/長方形 57"/>
          <p:cNvSpPr/>
          <p:nvPr/>
        </p:nvSpPr>
        <p:spPr>
          <a:xfrm>
            <a:off x="5941988" y="8110549"/>
            <a:ext cx="1467389" cy="1422423"/>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r>
              <a:rPr lang="ja-JP" altLang="en-US" sz="1050" dirty="0" smtClean="0">
                <a:solidFill>
                  <a:schemeClr val="tx1"/>
                </a:solidFill>
              </a:rPr>
              <a:t>外部状況監視</a:t>
            </a:r>
            <a:r>
              <a:rPr lang="en-US" altLang="ja-JP" sz="1050" dirty="0" smtClean="0">
                <a:solidFill>
                  <a:schemeClr val="tx1"/>
                </a:solidFill>
              </a:rPr>
              <a:t>TASK</a:t>
            </a:r>
            <a:endParaRPr lang="ja-JP" altLang="en-US" sz="1200" dirty="0">
              <a:solidFill>
                <a:schemeClr val="tx1"/>
              </a:solidFill>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467" y="6243900"/>
            <a:ext cx="2639167" cy="210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7534" y="5998315"/>
            <a:ext cx="5474600" cy="3334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1713" y="2368201"/>
            <a:ext cx="6507543" cy="258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テキスト ボックス 36"/>
          <p:cNvSpPr txBox="1"/>
          <p:nvPr/>
        </p:nvSpPr>
        <p:spPr>
          <a:xfrm>
            <a:off x="7067837" y="1594802"/>
            <a:ext cx="6498907" cy="4154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走行中の</a:t>
            </a:r>
            <a:r>
              <a:rPr lang="ja-JP" altLang="en-US" sz="1050" dirty="0" smtClean="0">
                <a:latin typeface="メイリオ" pitchFamily="50" charset="-128"/>
                <a:ea typeface="メイリオ" pitchFamily="50" charset="-128"/>
                <a:cs typeface="メイリオ" pitchFamily="50" charset="-128"/>
              </a:rPr>
              <a:t>振る舞い．区間</a:t>
            </a:r>
            <a:r>
              <a:rPr lang="ja-JP" altLang="en-US" sz="1050" dirty="0" smtClean="0">
                <a:latin typeface="メイリオ" pitchFamily="50" charset="-128"/>
                <a:ea typeface="メイリオ" pitchFamily="50" charset="-128"/>
                <a:cs typeface="メイリオ" pitchFamily="50" charset="-128"/>
              </a:rPr>
              <a:t>切替時に設定されるパラメータを用いて旋回量を</a:t>
            </a:r>
            <a:r>
              <a:rPr lang="ja-JP" altLang="en-US" sz="1050" dirty="0">
                <a:latin typeface="メイリオ" pitchFamily="50" charset="-128"/>
                <a:ea typeface="メイリオ" pitchFamily="50" charset="-128"/>
                <a:cs typeface="メイリオ" pitchFamily="50" charset="-128"/>
              </a:rPr>
              <a:t>算出</a:t>
            </a:r>
            <a:r>
              <a:rPr lang="ja-JP" altLang="en-US" sz="1050" dirty="0" smtClean="0">
                <a:latin typeface="メイリオ" pitchFamily="50" charset="-128"/>
                <a:ea typeface="メイリオ" pitchFamily="50" charset="-128"/>
                <a:cs typeface="メイリオ" pitchFamily="50" charset="-128"/>
              </a:rPr>
              <a:t>し，モータ</a:t>
            </a:r>
            <a:r>
              <a:rPr lang="ja-JP" altLang="en-US" sz="1050" dirty="0" smtClean="0">
                <a:latin typeface="メイリオ" pitchFamily="50" charset="-128"/>
                <a:ea typeface="メイリオ" pitchFamily="50" charset="-128"/>
                <a:cs typeface="メイリオ" pitchFamily="50" charset="-128"/>
              </a:rPr>
              <a:t>を駆動</a:t>
            </a:r>
            <a:r>
              <a:rPr lang="ja-JP" altLang="en-US" sz="1050" dirty="0" smtClean="0">
                <a:latin typeface="メイリオ" pitchFamily="50" charset="-128"/>
                <a:ea typeface="メイリオ" pitchFamily="50" charset="-128"/>
                <a:cs typeface="メイリオ" pitchFamily="50" charset="-128"/>
              </a:rPr>
              <a:t>する．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どの区間でも同様</a:t>
            </a:r>
            <a:r>
              <a:rPr lang="ja-JP" altLang="en-US" sz="1050" dirty="0">
                <a:latin typeface="メイリオ" pitchFamily="50" charset="-128"/>
                <a:ea typeface="メイリオ" pitchFamily="50" charset="-128"/>
                <a:cs typeface="メイリオ" pitchFamily="50" charset="-128"/>
              </a:rPr>
              <a:t>に</a:t>
            </a:r>
            <a:r>
              <a:rPr lang="ja-JP" altLang="en-US" sz="1050" dirty="0" smtClean="0">
                <a:latin typeface="メイリオ" pitchFamily="50" charset="-128"/>
                <a:ea typeface="メイリオ" pitchFamily="50" charset="-128"/>
                <a:cs typeface="メイリオ" pitchFamily="50" charset="-128"/>
              </a:rPr>
              <a:t>振る舞い，走行</a:t>
            </a:r>
            <a:r>
              <a:rPr lang="ja-JP" altLang="en-US" sz="1050" dirty="0" smtClean="0">
                <a:latin typeface="メイリオ" pitchFamily="50" charset="-128"/>
                <a:ea typeface="メイリオ" pitchFamily="50" charset="-128"/>
                <a:cs typeface="メイリオ" pitchFamily="50" charset="-128"/>
              </a:rPr>
              <a:t>することが</a:t>
            </a:r>
            <a:r>
              <a:rPr lang="ja-JP" altLang="en-US" sz="1050" dirty="0" smtClean="0">
                <a:latin typeface="メイリオ" pitchFamily="50" charset="-128"/>
                <a:ea typeface="メイリオ" pitchFamily="50" charset="-128"/>
                <a:cs typeface="メイリオ" pitchFamily="50" charset="-128"/>
              </a:rPr>
              <a:t>可能．</a:t>
            </a:r>
            <a:endParaRPr lang="en-US" altLang="ja-JP" sz="1000" dirty="0" smtClean="0">
              <a:latin typeface="メイリオ" pitchFamily="50" charset="-128"/>
              <a:ea typeface="メイリオ" pitchFamily="50" charset="-128"/>
              <a:cs typeface="メイリオ" pitchFamily="50" charset="-128"/>
            </a:endParaRPr>
          </a:p>
        </p:txBody>
      </p:sp>
      <p:sp>
        <p:nvSpPr>
          <p:cNvPr id="39" name="テキスト ボックス 38"/>
          <p:cNvSpPr txBox="1"/>
          <p:nvPr/>
        </p:nvSpPr>
        <p:spPr>
          <a:xfrm>
            <a:off x="7481501" y="5664696"/>
            <a:ext cx="6102737" cy="261610"/>
          </a:xfrm>
          <a:prstGeom prst="rect">
            <a:avLst/>
          </a:prstGeom>
          <a:noFill/>
          <a:ln>
            <a:noFill/>
          </a:ln>
        </p:spPr>
        <p:txBody>
          <a:bodyPr wrap="square" rtlCol="0">
            <a:spAutoFit/>
          </a:bodyPr>
          <a:lstStyle/>
          <a:p>
            <a:r>
              <a:rPr lang="ja-JP" altLang="en-US" sz="1050" dirty="0">
                <a:latin typeface="メイリオ" pitchFamily="50" charset="-128"/>
                <a:ea typeface="メイリオ" pitchFamily="50" charset="-128"/>
                <a:cs typeface="メイリオ" pitchFamily="50" charset="-128"/>
              </a:rPr>
              <a:t>走行</a:t>
            </a:r>
            <a:r>
              <a:rPr lang="ja-JP" altLang="en-US" sz="1050" dirty="0" smtClean="0">
                <a:latin typeface="メイリオ" pitchFamily="50" charset="-128"/>
                <a:ea typeface="メイリオ" pitchFamily="50" charset="-128"/>
                <a:cs typeface="メイリオ" pitchFamily="50" charset="-128"/>
              </a:rPr>
              <a:t>区間を</a:t>
            </a:r>
            <a:r>
              <a:rPr lang="ja-JP" altLang="en-US" sz="1050" dirty="0" smtClean="0">
                <a:latin typeface="メイリオ" pitchFamily="50" charset="-128"/>
                <a:ea typeface="メイリオ" pitchFamily="50" charset="-128"/>
                <a:cs typeface="メイリオ" pitchFamily="50" charset="-128"/>
              </a:rPr>
              <a:t>切り替え，駆動部</a:t>
            </a:r>
            <a:r>
              <a:rPr lang="ja-JP" altLang="en-US" sz="1050" dirty="0" smtClean="0">
                <a:latin typeface="メイリオ" pitchFamily="50" charset="-128"/>
                <a:ea typeface="メイリオ" pitchFamily="50" charset="-128"/>
                <a:cs typeface="メイリオ" pitchFamily="50" charset="-128"/>
              </a:rPr>
              <a:t>に目標駆動パラメータを設定する</a:t>
            </a:r>
            <a:r>
              <a:rPr lang="ja-JP" altLang="en-US" sz="1050" dirty="0" smtClean="0">
                <a:latin typeface="メイリオ" pitchFamily="50" charset="-128"/>
                <a:ea typeface="メイリオ" pitchFamily="50" charset="-128"/>
                <a:cs typeface="メイリオ" pitchFamily="50" charset="-128"/>
              </a:rPr>
              <a:t>振る舞い．</a:t>
            </a:r>
            <a:endParaRPr lang="en-US" altLang="ja-JP" sz="800" dirty="0" smtClean="0">
              <a:latin typeface="メイリオ" pitchFamily="50" charset="-128"/>
              <a:ea typeface="メイリオ" pitchFamily="50" charset="-128"/>
              <a:cs typeface="メイリオ" pitchFamily="50" charset="-128"/>
            </a:endParaRPr>
          </a:p>
        </p:txBody>
      </p:sp>
      <p:sp>
        <p:nvSpPr>
          <p:cNvPr id="40" name="テキスト ボックス 39"/>
          <p:cNvSpPr txBox="1"/>
          <p:nvPr/>
        </p:nvSpPr>
        <p:spPr>
          <a:xfrm>
            <a:off x="7065962" y="1195200"/>
            <a:ext cx="6513293"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1" name="テキスト ボックス 40"/>
          <p:cNvSpPr txBox="1"/>
          <p:nvPr/>
        </p:nvSpPr>
        <p:spPr>
          <a:xfrm>
            <a:off x="7479626" y="5267006"/>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3" name="角丸四角形吹き出し 42"/>
          <p:cNvSpPr/>
          <p:nvPr/>
        </p:nvSpPr>
        <p:spPr>
          <a:xfrm>
            <a:off x="12025554" y="3144416"/>
            <a:ext cx="1152127" cy="432048"/>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目標輝度値に対して</a:t>
            </a:r>
            <a:r>
              <a:rPr lang="en-US" altLang="ja-JP" sz="800" dirty="0" smtClean="0">
                <a:latin typeface="メイリオ" pitchFamily="50" charset="-128"/>
                <a:ea typeface="メイリオ" pitchFamily="50" charset="-128"/>
                <a:cs typeface="メイリオ" pitchFamily="50" charset="-128"/>
              </a:rPr>
              <a:t/>
            </a:r>
            <a:br>
              <a:rPr lang="en-US" altLang="ja-JP" sz="800" dirty="0" smtClean="0">
                <a:latin typeface="メイリオ" pitchFamily="50" charset="-128"/>
                <a:ea typeface="メイリオ" pitchFamily="50" charset="-128"/>
                <a:cs typeface="メイリオ" pitchFamily="50" charset="-128"/>
              </a:rPr>
            </a:br>
            <a:r>
              <a:rPr lang="en-US" altLang="ja-JP" sz="800" dirty="0" smtClean="0">
                <a:latin typeface="メイリオ" pitchFamily="50" charset="-128"/>
                <a:ea typeface="メイリオ" pitchFamily="50" charset="-128"/>
                <a:cs typeface="メイリオ" pitchFamily="50" charset="-128"/>
              </a:rPr>
              <a:t>PID</a:t>
            </a:r>
            <a:r>
              <a:rPr lang="ja-JP" altLang="en-US" sz="800" dirty="0" smtClean="0">
                <a:latin typeface="メイリオ" pitchFamily="50" charset="-128"/>
                <a:ea typeface="メイリオ" pitchFamily="50" charset="-128"/>
                <a:cs typeface="メイリオ" pitchFamily="50" charset="-128"/>
              </a:rPr>
              <a:t>制御を行う</a:t>
            </a:r>
            <a:endParaRPr lang="ja-JP" altLang="en-US" sz="800" dirty="0">
              <a:latin typeface="メイリオ" pitchFamily="50" charset="-128"/>
              <a:ea typeface="メイリオ" pitchFamily="50" charset="-128"/>
              <a:cs typeface="メイリオ" pitchFamily="50" charset="-128"/>
            </a:endParaRPr>
          </a:p>
        </p:txBody>
      </p:sp>
      <p:sp>
        <p:nvSpPr>
          <p:cNvPr id="44" name="角丸四角形吹き出し 43"/>
          <p:cNvSpPr/>
          <p:nvPr/>
        </p:nvSpPr>
        <p:spPr>
          <a:xfrm>
            <a:off x="11619770" y="7392888"/>
            <a:ext cx="1885603" cy="543952"/>
          </a:xfrm>
          <a:prstGeom prst="wedgeRoundRectCallout">
            <a:avLst>
              <a:gd name="adj1" fmla="val -11294"/>
              <a:gd name="adj2" fmla="val 10761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目標駆動パラメータシーケンスで</a:t>
            </a:r>
            <a:r>
              <a:rPr lang="ja-JP" altLang="en-US" sz="800" dirty="0" smtClean="0">
                <a:latin typeface="メイリオ" pitchFamily="50" charset="-128"/>
                <a:ea typeface="メイリオ" pitchFamily="50" charset="-128"/>
                <a:cs typeface="メイリオ" pitchFamily="50" charset="-128"/>
              </a:rPr>
              <a:t>は，駆動部</a:t>
            </a:r>
            <a:r>
              <a:rPr lang="ja-JP" altLang="en-US" sz="800" dirty="0" smtClean="0">
                <a:latin typeface="メイリオ" pitchFamily="50" charset="-128"/>
                <a:ea typeface="メイリオ" pitchFamily="50" charset="-128"/>
                <a:cs typeface="メイリオ" pitchFamily="50" charset="-128"/>
              </a:rPr>
              <a:t>の目標値を保持するクラスへの目標値の設定を</a:t>
            </a:r>
            <a:r>
              <a:rPr lang="ja-JP" altLang="en-US" sz="800" dirty="0" smtClean="0">
                <a:latin typeface="メイリオ" pitchFamily="50" charset="-128"/>
                <a:ea typeface="メイリオ" pitchFamily="50" charset="-128"/>
                <a:cs typeface="メイリオ" pitchFamily="50" charset="-128"/>
              </a:rPr>
              <a:t>行う．</a:t>
            </a:r>
            <a:endParaRPr lang="ja-JP" altLang="en-US" sz="800" dirty="0">
              <a:latin typeface="メイリオ" pitchFamily="50" charset="-128"/>
              <a:ea typeface="メイリオ" pitchFamily="50" charset="-128"/>
              <a:cs typeface="メイリオ" pitchFamily="50" charset="-128"/>
            </a:endParaRPr>
          </a:p>
        </p:txBody>
      </p:sp>
      <p:sp>
        <p:nvSpPr>
          <p:cNvPr id="45" name="角丸四角形吹き出し 44"/>
          <p:cNvSpPr/>
          <p:nvPr/>
        </p:nvSpPr>
        <p:spPr>
          <a:xfrm>
            <a:off x="7574134" y="8460704"/>
            <a:ext cx="1768740" cy="660376"/>
          </a:xfrm>
          <a:prstGeom prst="wedgeRoundRectCallout">
            <a:avLst>
              <a:gd name="adj1" fmla="val 63297"/>
              <a:gd name="adj2" fmla="val -53420"/>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すべての目標値が設定し終わる前</a:t>
            </a:r>
            <a:r>
              <a:rPr lang="ja-JP" altLang="en-US" sz="800" dirty="0" smtClean="0">
                <a:latin typeface="メイリオ" pitchFamily="50" charset="-128"/>
                <a:ea typeface="メイリオ" pitchFamily="50" charset="-128"/>
                <a:cs typeface="メイリオ" pitchFamily="50" charset="-128"/>
              </a:rPr>
              <a:t>に，駆動</a:t>
            </a:r>
            <a:r>
              <a:rPr lang="ja-JP" altLang="en-US" sz="800" dirty="0" smtClean="0">
                <a:latin typeface="メイリオ" pitchFamily="50" charset="-128"/>
                <a:ea typeface="メイリオ" pitchFamily="50" charset="-128"/>
                <a:cs typeface="メイリオ" pitchFamily="50" charset="-128"/>
              </a:rPr>
              <a:t>シーケンスが行われると誤動作の可能性があるので排他制御を行う</a:t>
            </a:r>
            <a:endParaRPr lang="ja-JP" altLang="en-US" sz="8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5"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1" y="1196441"/>
            <a:ext cx="7413933"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1"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階段突破のためには厚さ１ｃｍの段差を</a:t>
            </a:r>
            <a:r>
              <a:rPr kumimoji="1" lang="ja-JP" altLang="en-US" sz="1200" dirty="0" smtClean="0"/>
              <a:t>乗り越え，</a:t>
            </a:r>
            <a:r>
              <a:rPr lang="ja-JP" altLang="en-US" sz="1200" dirty="0" smtClean="0"/>
              <a:t>限られた</a:t>
            </a:r>
            <a:r>
              <a:rPr lang="ja-JP" altLang="en-US" sz="1200" dirty="0" smtClean="0"/>
              <a:t>スペースで直角に引かれたラインをトレースしなければ</a:t>
            </a:r>
            <a:r>
              <a:rPr lang="ja-JP" altLang="en-US" sz="1200" dirty="0" smtClean="0"/>
              <a:t>ならない．そこ</a:t>
            </a:r>
            <a:r>
              <a:rPr lang="ja-JP" altLang="en-US" sz="1200" dirty="0" smtClean="0"/>
              <a:t>に潜む危険とその解決策を</a:t>
            </a:r>
            <a:r>
              <a:rPr lang="ja-JP" altLang="en-US" sz="1200" dirty="0" smtClean="0"/>
              <a:t>考え，それら</a:t>
            </a:r>
            <a:r>
              <a:rPr lang="ja-JP" altLang="en-US" sz="1200" dirty="0" smtClean="0"/>
              <a:t>を踏まえてステートチャート図を作成</a:t>
            </a:r>
            <a:r>
              <a:rPr lang="ja-JP" altLang="en-US" sz="1200" dirty="0" smtClean="0"/>
              <a:t>した．（</a:t>
            </a:r>
            <a:r>
              <a:rPr lang="ja-JP" altLang="en-US" sz="1200" dirty="0" smtClean="0"/>
              <a:t>他の難所についても同様の手順でステートマシン図を作成）</a:t>
            </a:r>
            <a:endParaRPr kumimoji="1" lang="en-US" altLang="ja-JP" sz="1200" dirty="0" smtClean="0"/>
          </a:p>
        </p:txBody>
      </p:sp>
      <p:sp>
        <p:nvSpPr>
          <p:cNvPr id="10" name="角丸四角形吹き出し 9"/>
          <p:cNvSpPr/>
          <p:nvPr/>
        </p:nvSpPr>
        <p:spPr>
          <a:xfrm>
            <a:off x="743448" y="2372174"/>
            <a:ext cx="3270077" cy="844250"/>
          </a:xfrm>
          <a:prstGeom prst="wedgeRoundRectCallout">
            <a:avLst>
              <a:gd name="adj1" fmla="val -31929"/>
              <a:gd name="adj2" fmla="val 91290"/>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a:latin typeface="+mn-ea"/>
              </a:rPr>
              <a:t>・</a:t>
            </a:r>
            <a:r>
              <a:rPr lang="ja-JP" altLang="en-US" sz="1100" u="sng" dirty="0">
                <a:latin typeface="+mn-ea"/>
              </a:rPr>
              <a:t>段差進入時の速度不足</a:t>
            </a:r>
            <a:endParaRPr lang="en-US" altLang="ja-JP" sz="1100" u="sng" dirty="0">
              <a:latin typeface="+mn-ea"/>
            </a:endParaRPr>
          </a:p>
          <a:p>
            <a:r>
              <a:rPr lang="ja-JP" altLang="en-US" sz="1050" dirty="0">
                <a:latin typeface="+mn-ea"/>
              </a:rPr>
              <a:t>段差を上るために</a:t>
            </a:r>
            <a:r>
              <a:rPr lang="ja-JP" altLang="en-US" sz="1050" dirty="0" smtClean="0">
                <a:latin typeface="+mn-ea"/>
              </a:rPr>
              <a:t>は加速により勢いをつける必要</a:t>
            </a:r>
            <a:r>
              <a:rPr lang="ja-JP" altLang="en-US" sz="1050" dirty="0">
                <a:latin typeface="+mn-ea"/>
              </a:rPr>
              <a:t>が</a:t>
            </a:r>
            <a:r>
              <a:rPr lang="ja-JP" altLang="en-US" sz="1050" dirty="0" smtClean="0">
                <a:latin typeface="+mn-ea"/>
              </a:rPr>
              <a:t>ある．そこ</a:t>
            </a:r>
            <a:r>
              <a:rPr lang="ja-JP" altLang="en-US" sz="1050" dirty="0">
                <a:latin typeface="+mn-ea"/>
              </a:rPr>
              <a:t>で倒立</a:t>
            </a:r>
            <a:r>
              <a:rPr lang="ja-JP" altLang="en-US" sz="1050" dirty="0" smtClean="0">
                <a:latin typeface="+mn-ea"/>
              </a:rPr>
              <a:t>制御</a:t>
            </a:r>
            <a:r>
              <a:rPr lang="en-US" altLang="ja-JP" sz="1050" dirty="0" smtClean="0">
                <a:latin typeface="+mn-ea"/>
              </a:rPr>
              <a:t>API</a:t>
            </a:r>
            <a:r>
              <a:rPr lang="ja-JP" altLang="en-US" sz="1050" dirty="0" smtClean="0">
                <a:latin typeface="+mn-ea"/>
              </a:rPr>
              <a:t>で</a:t>
            </a:r>
            <a:r>
              <a:rPr lang="ja-JP" altLang="en-US" sz="1050" dirty="0">
                <a:latin typeface="+mn-ea"/>
              </a:rPr>
              <a:t>用いるジャイロセンサのオフセット値を調節</a:t>
            </a:r>
            <a:r>
              <a:rPr lang="ja-JP" altLang="en-US" sz="1050" dirty="0" smtClean="0">
                <a:latin typeface="+mn-ea"/>
              </a:rPr>
              <a:t>し，走行体</a:t>
            </a:r>
            <a:r>
              <a:rPr lang="ja-JP" altLang="en-US" sz="1050" dirty="0" smtClean="0">
                <a:latin typeface="+mn-ea"/>
              </a:rPr>
              <a:t>を強制的に前傾</a:t>
            </a:r>
            <a:r>
              <a:rPr lang="ja-JP" altLang="en-US" sz="1050" dirty="0">
                <a:latin typeface="+mn-ea"/>
              </a:rPr>
              <a:t>させることで短距離で</a:t>
            </a:r>
            <a:r>
              <a:rPr lang="ja-JP" altLang="en-US" sz="1050" dirty="0" smtClean="0">
                <a:latin typeface="+mn-ea"/>
              </a:rPr>
              <a:t>の急加速</a:t>
            </a:r>
            <a:r>
              <a:rPr lang="ja-JP" altLang="en-US" sz="1050" dirty="0">
                <a:latin typeface="+mn-ea"/>
              </a:rPr>
              <a:t>を</a:t>
            </a:r>
            <a:r>
              <a:rPr lang="ja-JP" altLang="en-US" sz="1050" dirty="0" smtClean="0">
                <a:latin typeface="+mn-ea"/>
              </a:rPr>
              <a:t>実現．</a:t>
            </a:r>
            <a:endParaRPr lang="ja-JP" altLang="en-US" sz="1050" dirty="0">
              <a:latin typeface="+mn-ea"/>
            </a:endParaRPr>
          </a:p>
        </p:txBody>
      </p:sp>
      <p:sp>
        <p:nvSpPr>
          <p:cNvPr id="54" name="角丸四角形吹き出し 53"/>
          <p:cNvSpPr/>
          <p:nvPr/>
        </p:nvSpPr>
        <p:spPr>
          <a:xfrm>
            <a:off x="3119712"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smtClean="0">
                <a:latin typeface="+mn-ea"/>
              </a:rPr>
              <a:t>・</a:t>
            </a:r>
            <a:r>
              <a:rPr lang="ja-JP" altLang="en-US" sz="1100" u="sng" dirty="0" smtClean="0">
                <a:latin typeface="+mn-ea"/>
              </a:rPr>
              <a:t>落下時に走行体が</a:t>
            </a:r>
            <a:r>
              <a:rPr lang="en-US" altLang="ja-JP" sz="1100" u="sng" dirty="0" smtClean="0">
                <a:latin typeface="+mn-ea"/>
              </a:rPr>
              <a:t/>
            </a:r>
            <a:br>
              <a:rPr lang="en-US" altLang="ja-JP" sz="1100" u="sng" dirty="0" smtClean="0">
                <a:latin typeface="+mn-ea"/>
              </a:rPr>
            </a:br>
            <a:r>
              <a:rPr lang="ja-JP" altLang="en-US" sz="1100" u="sng" dirty="0" smtClean="0">
                <a:latin typeface="+mn-ea"/>
              </a:rPr>
              <a:t>ラインから外れている</a:t>
            </a:r>
            <a:endParaRPr lang="en-US" altLang="ja-JP" sz="1100" u="sng" dirty="0" smtClean="0">
              <a:latin typeface="+mn-ea"/>
            </a:endParaRPr>
          </a:p>
          <a:p>
            <a:r>
              <a:rPr lang="ja-JP" altLang="en-US" sz="1050" dirty="0">
                <a:solidFill>
                  <a:srgbClr val="FF0000"/>
                </a:solidFill>
                <a:latin typeface="+mn-ea"/>
              </a:rPr>
              <a:t>ライン</a:t>
            </a:r>
            <a:r>
              <a:rPr lang="ja-JP" altLang="en-US" sz="1050" dirty="0" smtClean="0">
                <a:solidFill>
                  <a:srgbClr val="FF0000"/>
                </a:solidFill>
                <a:latin typeface="+mn-ea"/>
              </a:rPr>
              <a:t>復帰動作</a:t>
            </a:r>
            <a:r>
              <a:rPr lang="ja-JP" altLang="en-US" sz="1050" dirty="0" smtClean="0">
                <a:latin typeface="+mn-ea"/>
              </a:rPr>
              <a:t>（</a:t>
            </a:r>
            <a:r>
              <a:rPr lang="en-US" altLang="ja-JP" sz="1050" dirty="0" smtClean="0">
                <a:latin typeface="+mn-ea"/>
              </a:rPr>
              <a:t>p</a:t>
            </a:r>
            <a:r>
              <a:rPr lang="ja-JP" altLang="en-US" sz="1050" dirty="0" err="1" smtClean="0">
                <a:latin typeface="+mn-ea"/>
              </a:rPr>
              <a:t>．</a:t>
            </a:r>
            <a:r>
              <a:rPr lang="en-US" altLang="ja-JP" sz="1050" dirty="0" smtClean="0">
                <a:latin typeface="+mn-ea"/>
              </a:rPr>
              <a:t>5 </a:t>
            </a:r>
            <a:r>
              <a:rPr lang="ja-JP" altLang="en-US" sz="1050" dirty="0" smtClean="0">
                <a:latin typeface="+mn-ea"/>
              </a:rPr>
              <a:t>要素技術参照）によってラインへの復帰を</a:t>
            </a:r>
            <a:r>
              <a:rPr lang="ja-JP" altLang="en-US" sz="1050" dirty="0" smtClean="0">
                <a:latin typeface="+mn-ea"/>
              </a:rPr>
              <a:t>実現．</a:t>
            </a:r>
            <a:endParaRPr lang="ja-JP" altLang="en-US" sz="1050" dirty="0">
              <a:latin typeface="+mn-ea"/>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9912" y="3438421"/>
            <a:ext cx="3021040" cy="222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0129" y="3576467"/>
            <a:ext cx="2872751" cy="194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右矢印 14"/>
          <p:cNvSpPr/>
          <p:nvPr/>
        </p:nvSpPr>
        <p:spPr>
          <a:xfrm>
            <a:off x="4559871" y="3720480"/>
            <a:ext cx="291329"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8918" y="7666439"/>
            <a:ext cx="2860577" cy="195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テキスト ボックス 57"/>
          <p:cNvSpPr txBox="1"/>
          <p:nvPr/>
        </p:nvSpPr>
        <p:spPr>
          <a:xfrm>
            <a:off x="8091596" y="1560242"/>
            <a:ext cx="5541284" cy="461665"/>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突破のためには段差を</a:t>
            </a:r>
            <a:r>
              <a:rPr kumimoji="1" lang="ja-JP" altLang="en-US" sz="1200" dirty="0" smtClean="0"/>
              <a:t>乗り越え，</a:t>
            </a:r>
            <a:r>
              <a:rPr lang="ja-JP" altLang="en-US" sz="1200" dirty="0" smtClean="0"/>
              <a:t>傾斜</a:t>
            </a:r>
            <a:r>
              <a:rPr lang="ja-JP" altLang="en-US" sz="1200" dirty="0" smtClean="0"/>
              <a:t>を</a:t>
            </a:r>
            <a:r>
              <a:rPr lang="ja-JP" altLang="en-US" sz="1200" dirty="0" smtClean="0"/>
              <a:t>上り，シーソー</a:t>
            </a:r>
            <a:r>
              <a:rPr lang="ja-JP" altLang="en-US" sz="1200" dirty="0" smtClean="0"/>
              <a:t>の</a:t>
            </a:r>
            <a:r>
              <a:rPr lang="ja-JP" altLang="en-US" sz="1200" dirty="0"/>
              <a:t>動き</a:t>
            </a:r>
            <a:r>
              <a:rPr lang="ja-JP" altLang="en-US" sz="1200" dirty="0" smtClean="0"/>
              <a:t>に対して</a:t>
            </a:r>
            <a:endParaRPr kumimoji="1" lang="en-US" altLang="ja-JP" sz="1200" dirty="0" smtClean="0"/>
          </a:p>
        </p:txBody>
      </p:sp>
      <p:pic>
        <p:nvPicPr>
          <p:cNvPr id="16" name="図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196" y="3225408"/>
            <a:ext cx="3543644" cy="1215152"/>
          </a:xfrm>
          <a:prstGeom prst="rect">
            <a:avLst/>
          </a:prstGeom>
        </p:spPr>
      </p:pic>
      <p:sp>
        <p:nvSpPr>
          <p:cNvPr id="59" name="角丸四角形吹き出し 58"/>
          <p:cNvSpPr/>
          <p:nvPr/>
        </p:nvSpPr>
        <p:spPr>
          <a:xfrm>
            <a:off x="8249315" y="2136306"/>
            <a:ext cx="2071196" cy="426943"/>
          </a:xfrm>
          <a:prstGeom prst="wedgeRoundRectCallout">
            <a:avLst>
              <a:gd name="adj1" fmla="val -22471"/>
              <a:gd name="adj2" fmla="val 97455"/>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a:t>
            </a:r>
            <a:r>
              <a:rPr lang="ja-JP" altLang="en-US" sz="1050" dirty="0" smtClean="0">
                <a:latin typeface="+mn-ea"/>
              </a:rPr>
              <a:t>実現．</a:t>
            </a:r>
            <a:endParaRPr lang="en-US" altLang="ja-JP" sz="1000" dirty="0" smtClean="0">
              <a:latin typeface="+mn-ea"/>
            </a:endParaRPr>
          </a:p>
        </p:txBody>
      </p:sp>
      <p:sp>
        <p:nvSpPr>
          <p:cNvPr id="53" name="角丸四角形吹き出し 52"/>
          <p:cNvSpPr/>
          <p:nvPr/>
        </p:nvSpPr>
        <p:spPr>
          <a:xfrm>
            <a:off x="743447" y="4584579"/>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smtClean="0">
                <a:latin typeface="+mn-ea"/>
              </a:rPr>
              <a:t>走行体が落下した際に走行体が後傾姿勢になる傾向が</a:t>
            </a:r>
            <a:r>
              <a:rPr lang="ja-JP" altLang="en-US" sz="1050" dirty="0" smtClean="0">
                <a:latin typeface="+mn-ea"/>
              </a:rPr>
              <a:t>ある．そこで，落下</a:t>
            </a:r>
            <a:r>
              <a:rPr lang="ja-JP" altLang="en-US" sz="1050" dirty="0" smtClean="0">
                <a:latin typeface="+mn-ea"/>
              </a:rPr>
              <a:t>時の衝撃を検知した際</a:t>
            </a:r>
            <a:r>
              <a:rPr lang="ja-JP" altLang="en-US" sz="1050" dirty="0" smtClean="0">
                <a:latin typeface="+mn-ea"/>
              </a:rPr>
              <a:t>に，ジャイロオフセット</a:t>
            </a:r>
            <a:r>
              <a:rPr lang="ja-JP" altLang="en-US" sz="1050" dirty="0" smtClean="0">
                <a:latin typeface="+mn-ea"/>
              </a:rPr>
              <a:t>の値を調節し補正を行うことで倒立制御の安定化を</a:t>
            </a:r>
            <a:r>
              <a:rPr lang="ja-JP" altLang="en-US" sz="1050" dirty="0" smtClean="0">
                <a:latin typeface="+mn-ea"/>
              </a:rPr>
              <a:t>実現．</a:t>
            </a:r>
            <a:endParaRPr lang="ja-JP" altLang="en-US" sz="1050" dirty="0">
              <a:latin typeface="+mn-ea"/>
            </a:endParaRPr>
          </a:p>
        </p:txBody>
      </p:sp>
      <p:pic>
        <p:nvPicPr>
          <p:cNvPr id="17" name="図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8157" y="2622752"/>
            <a:ext cx="2532266" cy="737688"/>
          </a:xfrm>
          <a:prstGeom prst="rect">
            <a:avLst/>
          </a:prstGeom>
        </p:spPr>
      </p:pic>
      <p:sp>
        <p:nvSpPr>
          <p:cNvPr id="62" name="角丸四角形吹き出し 61"/>
          <p:cNvSpPr/>
          <p:nvPr/>
        </p:nvSpPr>
        <p:spPr>
          <a:xfrm>
            <a:off x="10464527" y="2136304"/>
            <a:ext cx="2231023" cy="427232"/>
          </a:xfrm>
          <a:prstGeom prst="wedgeRoundRectCallout">
            <a:avLst>
              <a:gd name="adj1" fmla="val -40637"/>
              <a:gd name="adj2" fmla="val 88152"/>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a:latin typeface="+mn-ea"/>
              </a:rPr>
              <a:t>階段での動作と同様にして</a:t>
            </a:r>
            <a:r>
              <a:rPr lang="ja-JP" altLang="en-US" sz="1050" dirty="0" smtClean="0">
                <a:latin typeface="+mn-ea"/>
              </a:rPr>
              <a:t>実現．</a:t>
            </a:r>
            <a:endParaRPr lang="en-US" altLang="ja-JP" sz="1000" dirty="0">
              <a:latin typeface="+mn-ea"/>
            </a:endParaRPr>
          </a:p>
        </p:txBody>
      </p:sp>
      <p:sp>
        <p:nvSpPr>
          <p:cNvPr id="63" name="角丸四角形吹き出し 62"/>
          <p:cNvSpPr/>
          <p:nvPr/>
        </p:nvSpPr>
        <p:spPr>
          <a:xfrm>
            <a:off x="11413589" y="2706399"/>
            <a:ext cx="2075275" cy="582035"/>
          </a:xfrm>
          <a:prstGeom prst="wedgeRoundRectCallout">
            <a:avLst>
              <a:gd name="adj1" fmla="val -89230"/>
              <a:gd name="adj2" fmla="val 48304"/>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smtClean="0">
                <a:latin typeface="+mn-ea"/>
              </a:rPr>
              <a:t>・</a:t>
            </a:r>
            <a:r>
              <a:rPr lang="ja-JP" altLang="en-US" sz="1100" u="sng" dirty="0" smtClean="0">
                <a:latin typeface="+mn-ea"/>
              </a:rPr>
              <a:t>落下時に走行体がラインから外れている</a:t>
            </a:r>
            <a:endParaRPr lang="en-US" altLang="ja-JP" sz="1050" u="sng" dirty="0" smtClean="0">
              <a:latin typeface="+mn-ea"/>
            </a:endParaRPr>
          </a:p>
          <a:p>
            <a:r>
              <a:rPr lang="ja-JP" altLang="en-US" sz="1050" dirty="0">
                <a:latin typeface="+mn-ea"/>
              </a:rPr>
              <a:t>階段での動作と同様にして</a:t>
            </a:r>
            <a:r>
              <a:rPr lang="ja-JP" altLang="en-US" sz="1050" dirty="0" smtClean="0">
                <a:latin typeface="+mn-ea"/>
              </a:rPr>
              <a:t>実現．</a:t>
            </a:r>
            <a:endParaRPr lang="en-US" altLang="ja-JP" sz="1000" dirty="0">
              <a:latin typeface="+mn-ea"/>
            </a:endParaRPr>
          </a:p>
        </p:txBody>
      </p:sp>
      <p:sp>
        <p:nvSpPr>
          <p:cNvPr id="65" name="角丸四角形吹き出し 64"/>
          <p:cNvSpPr/>
          <p:nvPr/>
        </p:nvSpPr>
        <p:spPr>
          <a:xfrm>
            <a:off x="8249315" y="3504456"/>
            <a:ext cx="2545297" cy="1800200"/>
          </a:xfrm>
          <a:prstGeom prst="wedgeRoundRectCallout">
            <a:avLst>
              <a:gd name="adj1" fmla="val -9698"/>
              <a:gd name="adj2" fmla="val -66588"/>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シーソーの動きと角度</a:t>
            </a:r>
            <a:r>
              <a:rPr lang="ja-JP" altLang="en-US" sz="1100" u="sng" dirty="0">
                <a:latin typeface="+mn-ea"/>
              </a:rPr>
              <a:t>によって</a:t>
            </a:r>
            <a:r>
              <a:rPr lang="ja-JP" altLang="en-US" sz="1100" u="sng" dirty="0" smtClean="0">
                <a:latin typeface="+mn-ea"/>
              </a:rPr>
              <a:t>走行が不安定になる</a:t>
            </a:r>
            <a:endParaRPr lang="en-US" altLang="ja-JP" sz="1100" u="sng" dirty="0" smtClean="0">
              <a:latin typeface="+mn-ea"/>
            </a:endParaRPr>
          </a:p>
          <a:p>
            <a:r>
              <a:rPr lang="ja-JP" altLang="en-US" sz="1050" dirty="0" smtClean="0">
                <a:latin typeface="+mn-ea"/>
              </a:rPr>
              <a:t>シーソー上</a:t>
            </a:r>
            <a:r>
              <a:rPr lang="ja-JP" altLang="en-US" sz="1050" dirty="0" smtClean="0">
                <a:latin typeface="+mn-ea"/>
              </a:rPr>
              <a:t>走行中，シーソー</a:t>
            </a:r>
            <a:r>
              <a:rPr lang="ja-JP" altLang="en-US" sz="1050" dirty="0" smtClean="0">
                <a:latin typeface="+mn-ea"/>
              </a:rPr>
              <a:t>の角度によって走行体が姿勢を維持することが難しく</a:t>
            </a:r>
            <a:r>
              <a:rPr lang="ja-JP" altLang="en-US" sz="1050" dirty="0" smtClean="0">
                <a:latin typeface="+mn-ea"/>
              </a:rPr>
              <a:t>なる．また，シーソー</a:t>
            </a:r>
            <a:r>
              <a:rPr lang="ja-JP" altLang="en-US" sz="1050" dirty="0" smtClean="0">
                <a:latin typeface="+mn-ea"/>
              </a:rPr>
              <a:t>が降下した際に</a:t>
            </a:r>
            <a:endParaRPr lang="en-US" altLang="ja-JP" sz="1050" dirty="0" smtClean="0">
              <a:latin typeface="+mn-ea"/>
            </a:endParaRPr>
          </a:p>
        </p:txBody>
      </p:sp>
      <p:sp>
        <p:nvSpPr>
          <p:cNvPr id="19" name="下矢印 18"/>
          <p:cNvSpPr/>
          <p:nvPr/>
        </p:nvSpPr>
        <p:spPr>
          <a:xfrm rot="20020687">
            <a:off x="10834708" y="3387044"/>
            <a:ext cx="482847" cy="1628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599432" y="6057837"/>
            <a:ext cx="7470123" cy="646331"/>
          </a:xfrm>
          <a:prstGeom prst="rect">
            <a:avLst/>
          </a:prstGeom>
          <a:noFill/>
        </p:spPr>
        <p:txBody>
          <a:bodyPr wrap="square" rtlCol="0">
            <a:spAutoFit/>
          </a:bodyPr>
          <a:lstStyle/>
          <a:p>
            <a:r>
              <a:rPr lang="ja-JP" altLang="en-US" sz="1200" dirty="0"/>
              <a:t>　ドリフトターン突破のために</a:t>
            </a:r>
            <a:r>
              <a:rPr lang="ja-JP" altLang="en-US" sz="1200" dirty="0" smtClean="0"/>
              <a:t>はペットボトルの誤検知を</a:t>
            </a:r>
            <a:r>
              <a:rPr lang="ja-JP" altLang="en-US" sz="1200" dirty="0" smtClean="0"/>
              <a:t>防ぎ，ライン</a:t>
            </a:r>
            <a:r>
              <a:rPr lang="ja-JP" altLang="en-US" sz="1200" dirty="0" smtClean="0"/>
              <a:t>の無い区間を走行しなければ</a:t>
            </a:r>
            <a:r>
              <a:rPr lang="ja-JP" altLang="en-US" sz="1200" dirty="0" smtClean="0"/>
              <a:t>ならない．</a:t>
            </a:r>
            <a:endParaRPr lang="en-US" altLang="ja-JP" sz="1200" dirty="0"/>
          </a:p>
          <a:p>
            <a:endParaRPr kumimoji="1" lang="en-US" altLang="ja-JP" sz="1200" dirty="0" smtClean="0"/>
          </a:p>
        </p:txBody>
      </p:sp>
      <p:sp>
        <p:nvSpPr>
          <p:cNvPr id="70" name="テキスト ボックス 69"/>
          <p:cNvSpPr txBox="1"/>
          <p:nvPr/>
        </p:nvSpPr>
        <p:spPr>
          <a:xfrm>
            <a:off x="8104848" y="6017187"/>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a:t>
            </a:r>
            <a:r>
              <a:rPr kumimoji="1" lang="ja-JP" altLang="en-US" sz="1200" dirty="0" smtClean="0"/>
              <a:t>し，</a:t>
            </a:r>
            <a:r>
              <a:rPr lang="ja-JP" altLang="en-US" sz="1200" dirty="0" smtClean="0"/>
              <a:t>その</a:t>
            </a:r>
            <a:r>
              <a:rPr lang="ja-JP" altLang="en-US" sz="1200" dirty="0" smtClean="0"/>
              <a:t>下を通過出来る角度まで走行体を</a:t>
            </a:r>
            <a:r>
              <a:rPr lang="ja-JP" altLang="en-US" sz="1200" dirty="0" smtClean="0"/>
              <a:t>傾け，通過後</a:t>
            </a:r>
            <a:r>
              <a:rPr lang="ja-JP" altLang="en-US" sz="1200" dirty="0" smtClean="0"/>
              <a:t>に元の角度に戻らなければ</a:t>
            </a:r>
            <a:r>
              <a:rPr lang="ja-JP" altLang="en-US" sz="1200" dirty="0" smtClean="0"/>
              <a:t>ならない．</a:t>
            </a:r>
            <a:endParaRPr kumimoji="1" lang="en-US" altLang="ja-JP" sz="1200" dirty="0" smtClean="0"/>
          </a:p>
        </p:txBody>
      </p:sp>
      <p:pic>
        <p:nvPicPr>
          <p:cNvPr id="25" name="図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23808" y="6758511"/>
            <a:ext cx="2400759" cy="922411"/>
          </a:xfrm>
          <a:prstGeom prst="rect">
            <a:avLst/>
          </a:prstGeom>
        </p:spPr>
      </p:pic>
      <p:sp>
        <p:nvSpPr>
          <p:cNvPr id="74" name="角丸四角形吹き出し 73"/>
          <p:cNvSpPr/>
          <p:nvPr/>
        </p:nvSpPr>
        <p:spPr>
          <a:xfrm>
            <a:off x="11014863" y="6694040"/>
            <a:ext cx="2401993" cy="583990"/>
          </a:xfrm>
          <a:prstGeom prst="wedgeRoundRectCallout">
            <a:avLst>
              <a:gd name="adj1" fmla="val -96631"/>
              <a:gd name="adj2" fmla="val -5733"/>
              <a:gd name="adj3" fmla="val 16667"/>
            </a:avLst>
          </a:prstGeom>
          <a:ln w="127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目標尻尾角度への制御失敗</a:t>
            </a:r>
            <a:endParaRPr lang="en-US" altLang="ja-JP" sz="1100" u="sng" dirty="0" smtClean="0">
              <a:latin typeface="+mn-ea"/>
            </a:endParaRPr>
          </a:p>
          <a:p>
            <a:r>
              <a:rPr lang="ja-JP" altLang="en-US" sz="1050" dirty="0" smtClean="0">
                <a:solidFill>
                  <a:srgbClr val="FF0000"/>
                </a:solidFill>
                <a:latin typeface="+mn-ea"/>
              </a:rPr>
              <a:t>走行体仰角制御</a:t>
            </a:r>
            <a:r>
              <a:rPr lang="ja-JP" altLang="en-US" sz="1050" dirty="0" smtClean="0">
                <a:latin typeface="+mn-ea"/>
              </a:rPr>
              <a:t>（</a:t>
            </a:r>
            <a:r>
              <a:rPr lang="en-US" altLang="ja-JP" sz="1050" dirty="0" smtClean="0">
                <a:latin typeface="+mn-ea"/>
              </a:rPr>
              <a:t>p</a:t>
            </a:r>
            <a:r>
              <a:rPr lang="ja-JP" altLang="en-US" sz="1050" dirty="0" err="1" smtClean="0">
                <a:latin typeface="+mn-ea"/>
              </a:rPr>
              <a:t>．</a:t>
            </a:r>
            <a:r>
              <a:rPr lang="en-US" altLang="ja-JP" sz="1050" dirty="0" smtClean="0">
                <a:latin typeface="+mn-ea"/>
              </a:rPr>
              <a:t>5 </a:t>
            </a:r>
            <a:r>
              <a:rPr lang="ja-JP" altLang="en-US" sz="1050" dirty="0" smtClean="0">
                <a:latin typeface="+mn-ea"/>
              </a:rPr>
              <a:t>要素技術参照）に</a:t>
            </a:r>
            <a:r>
              <a:rPr lang="ja-JP" altLang="en-US" sz="1050" dirty="0" smtClean="0">
                <a:latin typeface="+mn-ea"/>
              </a:rPr>
              <a:t>よって，安定</a:t>
            </a:r>
            <a:r>
              <a:rPr lang="ja-JP" altLang="en-US" sz="1050" dirty="0" smtClean="0">
                <a:latin typeface="+mn-ea"/>
              </a:rPr>
              <a:t>した尻尾角度制御を</a:t>
            </a:r>
            <a:r>
              <a:rPr lang="ja-JP" altLang="en-US" sz="1050" dirty="0" smtClean="0">
                <a:latin typeface="+mn-ea"/>
              </a:rPr>
              <a:t>実現．</a:t>
            </a:r>
            <a:endParaRPr lang="en-US" altLang="ja-JP" sz="1000" dirty="0" smtClean="0">
              <a:latin typeface="+mn-ea"/>
            </a:endParaRPr>
          </a:p>
        </p:txBody>
      </p:sp>
      <p:sp>
        <p:nvSpPr>
          <p:cNvPr id="75" name="下矢印 74"/>
          <p:cNvSpPr/>
          <p:nvPr/>
        </p:nvSpPr>
        <p:spPr>
          <a:xfrm rot="20020687">
            <a:off x="10726831" y="7574289"/>
            <a:ext cx="576064" cy="1703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下矢印 77"/>
          <p:cNvSpPr/>
          <p:nvPr/>
        </p:nvSpPr>
        <p:spPr>
          <a:xfrm rot="16200000">
            <a:off x="3658096" y="7749130"/>
            <a:ext cx="710857" cy="160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吹き出し 72"/>
          <p:cNvSpPr/>
          <p:nvPr/>
        </p:nvSpPr>
        <p:spPr>
          <a:xfrm>
            <a:off x="8325623" y="8007578"/>
            <a:ext cx="2210912" cy="1545550"/>
          </a:xfrm>
          <a:prstGeom prst="wedgeRoundRectCallout">
            <a:avLst>
              <a:gd name="adj1" fmla="val -17770"/>
              <a:gd name="adj2" fmla="val -72889"/>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a:t>
            </a:r>
            <a:r>
              <a:rPr lang="ja-JP" altLang="en-US" sz="1100" u="sng" dirty="0">
                <a:latin typeface="+mn-ea"/>
              </a:rPr>
              <a:t>ゲート検知の失敗</a:t>
            </a:r>
          </a:p>
          <a:p>
            <a:r>
              <a:rPr lang="ja-JP" altLang="en-US" sz="1050" dirty="0">
                <a:latin typeface="+mn-ea"/>
              </a:rPr>
              <a:t>ゲート</a:t>
            </a:r>
            <a:r>
              <a:rPr lang="ja-JP" altLang="en-US" sz="1050" dirty="0" smtClean="0">
                <a:latin typeface="+mn-ea"/>
              </a:rPr>
              <a:t>の検知には</a:t>
            </a:r>
            <a:r>
              <a:rPr lang="ja-JP" altLang="en-US" sz="1050" dirty="0">
                <a:latin typeface="+mn-ea"/>
              </a:rPr>
              <a:t>超音波センサを</a:t>
            </a:r>
            <a:r>
              <a:rPr lang="ja-JP" altLang="en-US" sz="1050" dirty="0" smtClean="0">
                <a:latin typeface="+mn-ea"/>
              </a:rPr>
              <a:t>用いる</a:t>
            </a:r>
            <a:r>
              <a:rPr lang="ja-JP" altLang="en-US" sz="1050" dirty="0" smtClean="0">
                <a:latin typeface="+mn-ea"/>
              </a:rPr>
              <a:t>が，値</a:t>
            </a:r>
            <a:r>
              <a:rPr lang="ja-JP" altLang="en-US" sz="1050" dirty="0" smtClean="0">
                <a:latin typeface="+mn-ea"/>
              </a:rPr>
              <a:t>の取得</a:t>
            </a:r>
            <a:r>
              <a:rPr lang="ja-JP" altLang="en-US" sz="1050" dirty="0">
                <a:latin typeface="+mn-ea"/>
              </a:rPr>
              <a:t>は</a:t>
            </a:r>
            <a:r>
              <a:rPr lang="ja-JP" altLang="en-US" sz="1050" dirty="0" smtClean="0">
                <a:latin typeface="+mn-ea"/>
              </a:rPr>
              <a:t>超音波センサ</a:t>
            </a:r>
            <a:r>
              <a:rPr lang="en-US" altLang="ja-JP" sz="1050" dirty="0" smtClean="0">
                <a:latin typeface="+mn-ea"/>
              </a:rPr>
              <a:t>API</a:t>
            </a:r>
            <a:r>
              <a:rPr lang="ja-JP" altLang="en-US" sz="1050" dirty="0" smtClean="0">
                <a:latin typeface="+mn-ea"/>
              </a:rPr>
              <a:t>の仕様上</a:t>
            </a:r>
            <a:r>
              <a:rPr lang="en-US" altLang="ja-JP" sz="1050" dirty="0" smtClean="0">
                <a:latin typeface="+mn-ea"/>
              </a:rPr>
              <a:t>50ms</a:t>
            </a:r>
            <a:r>
              <a:rPr lang="ja-JP" altLang="en-US" sz="1050" dirty="0">
                <a:latin typeface="+mn-ea"/>
              </a:rPr>
              <a:t>周期で行わなければ</a:t>
            </a:r>
            <a:r>
              <a:rPr lang="ja-JP" altLang="en-US" sz="1050" dirty="0" smtClean="0">
                <a:latin typeface="+mn-ea"/>
              </a:rPr>
              <a:t>ならない．よって</a:t>
            </a:r>
            <a:r>
              <a:rPr lang="ja-JP" altLang="en-US" sz="1050" dirty="0" smtClean="0">
                <a:latin typeface="+mn-ea"/>
              </a:rPr>
              <a:t>ゲート</a:t>
            </a:r>
            <a:r>
              <a:rPr lang="ja-JP" altLang="en-US" sz="1050" dirty="0">
                <a:latin typeface="+mn-ea"/>
              </a:rPr>
              <a:t>検知をする際</a:t>
            </a:r>
            <a:r>
              <a:rPr lang="ja-JP" altLang="en-US" sz="1050" dirty="0" smtClean="0">
                <a:latin typeface="+mn-ea"/>
              </a:rPr>
              <a:t>の速度</a:t>
            </a:r>
            <a:r>
              <a:rPr lang="ja-JP" altLang="en-US" sz="1050" dirty="0">
                <a:latin typeface="+mn-ea"/>
              </a:rPr>
              <a:t>が速すぎる</a:t>
            </a:r>
            <a:r>
              <a:rPr lang="ja-JP" altLang="en-US" sz="1050" dirty="0" smtClean="0">
                <a:latin typeface="+mn-ea"/>
              </a:rPr>
              <a:t>と検知をする前にゲートを衝突してしまう</a:t>
            </a:r>
            <a:r>
              <a:rPr lang="ja-JP" altLang="en-US" sz="1050" dirty="0" smtClean="0">
                <a:latin typeface="+mn-ea"/>
              </a:rPr>
              <a:t>ため，ゲート前</a:t>
            </a:r>
            <a:r>
              <a:rPr lang="ja-JP" altLang="en-US" sz="1050" dirty="0">
                <a:latin typeface="+mn-ea"/>
              </a:rPr>
              <a:t>の区間で速度を下げることで正確な検知を</a:t>
            </a:r>
            <a:r>
              <a:rPr lang="ja-JP" altLang="en-US" sz="1050" dirty="0" smtClean="0">
                <a:latin typeface="+mn-ea"/>
              </a:rPr>
              <a:t>実現．</a:t>
            </a:r>
            <a:endParaRPr lang="ja-JP" altLang="en-US" sz="1050" dirty="0">
              <a:latin typeface="+mn-ea"/>
            </a:endParaRPr>
          </a:p>
        </p:txBody>
      </p:sp>
      <p:sp>
        <p:nvSpPr>
          <p:cNvPr id="47" name="角丸四角形吹き出し 46"/>
          <p:cNvSpPr/>
          <p:nvPr/>
        </p:nvSpPr>
        <p:spPr>
          <a:xfrm>
            <a:off x="4271839" y="2299033"/>
            <a:ext cx="3683415" cy="1061409"/>
          </a:xfrm>
          <a:prstGeom prst="wedgeRoundRectCallout">
            <a:avLst>
              <a:gd name="adj1" fmla="val -56146"/>
              <a:gd name="adj2" fmla="val 53329"/>
              <a:gd name="adj3" fmla="val 16667"/>
            </a:avLst>
          </a:prstGeom>
          <a:ln w="12700"/>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a:t>
            </a:r>
            <a:r>
              <a:rPr lang="ja-JP" altLang="en-US" sz="1100" u="sng" dirty="0" smtClean="0">
                <a:latin typeface="+mn-ea"/>
              </a:rPr>
              <a:t>直角部分を曲がりきることが出来ない</a:t>
            </a:r>
            <a:endParaRPr lang="en-US" altLang="ja-JP" sz="1100" u="sng" dirty="0" smtClean="0">
              <a:latin typeface="+mn-ea"/>
            </a:endParaRPr>
          </a:p>
          <a:p>
            <a:r>
              <a:rPr lang="ja-JP" altLang="en-US" sz="1050" dirty="0">
                <a:latin typeface="+mn-ea"/>
              </a:rPr>
              <a:t>直角</a:t>
            </a:r>
            <a:r>
              <a:rPr lang="ja-JP" altLang="en-US" sz="1050" dirty="0" smtClean="0">
                <a:latin typeface="+mn-ea"/>
              </a:rPr>
              <a:t>部分では輝度値の変化を検知すると停止して転回</a:t>
            </a:r>
            <a:r>
              <a:rPr lang="ja-JP" altLang="en-US" sz="1050" dirty="0" smtClean="0">
                <a:latin typeface="+mn-ea"/>
              </a:rPr>
              <a:t>する．この時，検知</a:t>
            </a:r>
            <a:r>
              <a:rPr lang="ja-JP" altLang="en-US" sz="1050" dirty="0" smtClean="0">
                <a:latin typeface="+mn-ea"/>
              </a:rPr>
              <a:t>が遅れるとラインから外れた位置で転回するためライントレースを続行</a:t>
            </a:r>
            <a:r>
              <a:rPr lang="ja-JP" altLang="en-US" sz="1050" dirty="0" smtClean="0">
                <a:latin typeface="+mn-ea"/>
              </a:rPr>
              <a:t>出来ない．そこで，輝度値</a:t>
            </a:r>
            <a:r>
              <a:rPr lang="ja-JP" altLang="en-US" sz="1050" dirty="0" smtClean="0">
                <a:latin typeface="+mn-ea"/>
              </a:rPr>
              <a:t>変化が発生した瞬間の傾向を</a:t>
            </a:r>
            <a:r>
              <a:rPr lang="ja-JP" altLang="en-US" sz="1050" dirty="0" smtClean="0">
                <a:latin typeface="+mn-ea"/>
              </a:rPr>
              <a:t>調べ，その</a:t>
            </a:r>
            <a:r>
              <a:rPr lang="ja-JP" altLang="en-US" sz="1050" dirty="0" smtClean="0">
                <a:latin typeface="+mn-ea"/>
              </a:rPr>
              <a:t>傾向が見られた瞬間に停止することでラインを見失わない転回を</a:t>
            </a:r>
            <a:r>
              <a:rPr lang="ja-JP" altLang="en-US" sz="1050" dirty="0" smtClean="0">
                <a:latin typeface="+mn-ea"/>
              </a:rPr>
              <a:t>実現．</a:t>
            </a:r>
            <a:endParaRPr lang="ja-JP" altLang="en-US" sz="1050" dirty="0">
              <a:latin typeface="+mn-ea"/>
            </a:endParaRPr>
          </a:p>
        </p:txBody>
      </p:sp>
      <p:cxnSp>
        <p:nvCxnSpPr>
          <p:cNvPr id="55" name="直線コネクタ 54"/>
          <p:cNvCxnSpPr/>
          <p:nvPr/>
        </p:nvCxnSpPr>
        <p:spPr>
          <a:xfrm>
            <a:off x="8088263"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3447" y="6528792"/>
            <a:ext cx="3253457" cy="89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436" y="6473388"/>
            <a:ext cx="4074210" cy="2935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2327623" y="7407261"/>
            <a:ext cx="1515280" cy="2145869"/>
          </a:xfrm>
          <a:prstGeom prst="wedgeRoundRectCallout">
            <a:avLst>
              <a:gd name="adj1" fmla="val -9661"/>
              <a:gd name="adj2" fmla="val -60593"/>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ターンエリアでの走行失敗</a:t>
            </a:r>
            <a:endParaRPr lang="en-US" altLang="ja-JP" sz="1100" u="sng" dirty="0" smtClean="0">
              <a:latin typeface="+mn-ea"/>
            </a:endParaRPr>
          </a:p>
          <a:p>
            <a:r>
              <a:rPr lang="ja-JP" altLang="en-US" sz="1050" dirty="0" smtClean="0">
                <a:latin typeface="+mn-ea"/>
              </a:rPr>
              <a:t>ターンエリア上にはラインが無い</a:t>
            </a:r>
            <a:r>
              <a:rPr lang="ja-JP" altLang="en-US" sz="1050" dirty="0" smtClean="0">
                <a:latin typeface="+mn-ea"/>
              </a:rPr>
              <a:t>ため，仮想</a:t>
            </a:r>
            <a:r>
              <a:rPr lang="ja-JP" altLang="en-US" sz="1050" dirty="0" smtClean="0">
                <a:latin typeface="+mn-ea"/>
              </a:rPr>
              <a:t>ラインを定義</a:t>
            </a:r>
            <a:r>
              <a:rPr lang="ja-JP" altLang="en-US" sz="1050" dirty="0" smtClean="0">
                <a:latin typeface="+mn-ea"/>
              </a:rPr>
              <a:t>し，輝度値</a:t>
            </a:r>
            <a:r>
              <a:rPr lang="ja-JP" altLang="en-US" sz="1050" dirty="0" smtClean="0">
                <a:latin typeface="+mn-ea"/>
              </a:rPr>
              <a:t>によるライントレースを行わず</a:t>
            </a:r>
            <a:r>
              <a:rPr lang="ja-JP" altLang="en-US" sz="1050" dirty="0" smtClean="0">
                <a:solidFill>
                  <a:srgbClr val="FF0000"/>
                </a:solidFill>
                <a:latin typeface="+mn-ea"/>
              </a:rPr>
              <a:t>曲率半径</a:t>
            </a:r>
            <a:r>
              <a:rPr lang="en-US" altLang="ja-JP" sz="1050" dirty="0" smtClean="0">
                <a:solidFill>
                  <a:srgbClr val="FF0000"/>
                </a:solidFill>
                <a:latin typeface="+mn-ea"/>
              </a:rPr>
              <a:t>PID</a:t>
            </a:r>
            <a:r>
              <a:rPr lang="ja-JP" altLang="en-US" sz="1050" dirty="0" smtClean="0">
                <a:solidFill>
                  <a:srgbClr val="FF0000"/>
                </a:solidFill>
                <a:latin typeface="+mn-ea"/>
              </a:rPr>
              <a:t>制御</a:t>
            </a:r>
            <a:r>
              <a:rPr lang="ja-JP" altLang="en-US" sz="1050" dirty="0" smtClean="0">
                <a:latin typeface="+mn-ea"/>
              </a:rPr>
              <a:t>（</a:t>
            </a:r>
            <a:r>
              <a:rPr lang="en-US" altLang="ja-JP" sz="1050" dirty="0" smtClean="0">
                <a:latin typeface="+mn-ea"/>
              </a:rPr>
              <a:t>p</a:t>
            </a:r>
            <a:r>
              <a:rPr lang="ja-JP" altLang="en-US" sz="1050" dirty="0" err="1" smtClean="0">
                <a:latin typeface="+mn-ea"/>
              </a:rPr>
              <a:t>．</a:t>
            </a:r>
            <a:r>
              <a:rPr lang="en-US" altLang="ja-JP" sz="1050" dirty="0" smtClean="0">
                <a:latin typeface="+mn-ea"/>
              </a:rPr>
              <a:t>5 </a:t>
            </a:r>
            <a:r>
              <a:rPr lang="ja-JP" altLang="en-US" sz="1050" dirty="0" smtClean="0">
                <a:latin typeface="+mn-ea"/>
              </a:rPr>
              <a:t>要素技術参照）のみを利用して走行すること</a:t>
            </a:r>
            <a:r>
              <a:rPr lang="ja-JP" altLang="en-US" sz="1050" dirty="0" smtClean="0">
                <a:latin typeface="+mn-ea"/>
              </a:rPr>
              <a:t>で，ライン</a:t>
            </a:r>
            <a:r>
              <a:rPr lang="ja-JP" altLang="en-US" sz="1050" dirty="0" smtClean="0">
                <a:latin typeface="+mn-ea"/>
              </a:rPr>
              <a:t>の無い区間での走行を</a:t>
            </a:r>
            <a:r>
              <a:rPr lang="ja-JP" altLang="en-US" sz="1050" dirty="0" smtClean="0">
                <a:latin typeface="+mn-ea"/>
              </a:rPr>
              <a:t>実現．</a:t>
            </a:r>
            <a:endParaRPr lang="en-US" altLang="ja-JP" sz="1000" dirty="0" smtClean="0">
              <a:latin typeface="+mn-ea"/>
            </a:endParaRPr>
          </a:p>
        </p:txBody>
      </p:sp>
      <p:sp>
        <p:nvSpPr>
          <p:cNvPr id="76" name="角丸四角形吹き出し 75"/>
          <p:cNvSpPr/>
          <p:nvPr/>
        </p:nvSpPr>
        <p:spPr>
          <a:xfrm>
            <a:off x="813597" y="7418113"/>
            <a:ext cx="1442019" cy="2135016"/>
          </a:xfrm>
          <a:prstGeom prst="wedgeRoundRectCallout">
            <a:avLst>
              <a:gd name="adj1" fmla="val -19612"/>
              <a:gd name="adj2" fmla="val -55502"/>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u="sng" dirty="0">
                <a:latin typeface="+mn-ea"/>
              </a:rPr>
              <a:t>・</a:t>
            </a:r>
            <a:r>
              <a:rPr lang="ja-JP" altLang="en-US" sz="1100" u="sng" dirty="0" smtClean="0">
                <a:latin typeface="+mn-ea"/>
              </a:rPr>
              <a:t>ペットボトルの誤検知</a:t>
            </a:r>
            <a:r>
              <a:rPr lang="ja-JP" altLang="en-US" sz="1050" dirty="0">
                <a:latin typeface="+mn-ea"/>
              </a:rPr>
              <a:t/>
            </a:r>
            <a:br>
              <a:rPr lang="ja-JP" altLang="en-US" sz="1050" dirty="0">
                <a:latin typeface="+mn-ea"/>
              </a:rPr>
            </a:br>
            <a:r>
              <a:rPr lang="ja-JP" altLang="en-US" sz="1050" dirty="0">
                <a:latin typeface="+mn-ea"/>
              </a:rPr>
              <a:t>大会のコース上にはいくつかのオブジェが置いて</a:t>
            </a:r>
            <a:r>
              <a:rPr lang="ja-JP" altLang="en-US" sz="1050" dirty="0" smtClean="0">
                <a:latin typeface="+mn-ea"/>
              </a:rPr>
              <a:t>あり，それら</a:t>
            </a:r>
            <a:r>
              <a:rPr lang="ja-JP" altLang="en-US" sz="1050" dirty="0">
                <a:latin typeface="+mn-ea"/>
              </a:rPr>
              <a:t>を誤って検知する可能性が</a:t>
            </a:r>
            <a:r>
              <a:rPr lang="ja-JP" altLang="en-US" sz="1050" dirty="0" smtClean="0">
                <a:latin typeface="+mn-ea"/>
              </a:rPr>
              <a:t>ある．そこ</a:t>
            </a:r>
            <a:r>
              <a:rPr lang="ja-JP" altLang="en-US" sz="1050" dirty="0" smtClean="0">
                <a:latin typeface="+mn-ea"/>
              </a:rPr>
              <a:t>でライン上</a:t>
            </a:r>
            <a:r>
              <a:rPr lang="ja-JP" altLang="en-US" sz="1050" dirty="0">
                <a:latin typeface="+mn-ea"/>
              </a:rPr>
              <a:t>かつペットボトルに最も近い位置で</a:t>
            </a:r>
            <a:r>
              <a:rPr lang="ja-JP" altLang="en-US" sz="1050" dirty="0" smtClean="0">
                <a:latin typeface="+mn-ea"/>
              </a:rPr>
              <a:t>停止，転回</a:t>
            </a:r>
            <a:r>
              <a:rPr lang="ja-JP" altLang="en-US" sz="1050" dirty="0" smtClean="0">
                <a:latin typeface="+mn-ea"/>
              </a:rPr>
              <a:t>し検知</a:t>
            </a:r>
            <a:r>
              <a:rPr lang="ja-JP" altLang="en-US" sz="1050" dirty="0">
                <a:latin typeface="+mn-ea"/>
              </a:rPr>
              <a:t>を行うことで誤検知防止を</a:t>
            </a:r>
            <a:r>
              <a:rPr lang="ja-JP" altLang="en-US" sz="1050" dirty="0" smtClean="0">
                <a:latin typeface="+mn-ea"/>
              </a:rPr>
              <a:t>実現．</a:t>
            </a:r>
            <a:endParaRPr lang="ja-JP" altLang="en-US" sz="1050" dirty="0">
              <a:latin typeface="+mn-ea"/>
            </a:endParaRPr>
          </a:p>
        </p:txBody>
      </p:sp>
    </p:spTree>
    <p:extLst>
      <p:ext uri="{BB962C8B-B14F-4D97-AF65-F5344CB8AC3E}">
        <p14:creationId xmlns:p14="http://schemas.microsoft.com/office/powerpoint/2010/main" val="1405732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a:t>
            </a:r>
            <a:r>
              <a:rPr lang="ja-JP" altLang="en-US" sz="1050" dirty="0" smtClean="0">
                <a:latin typeface="メイリオ" pitchFamily="50" charset="-128"/>
                <a:ea typeface="メイリオ" pitchFamily="50" charset="-128"/>
                <a:cs typeface="メイリオ" pitchFamily="50" charset="-128"/>
              </a:rPr>
              <a:t>ある．その</a:t>
            </a:r>
            <a:r>
              <a:rPr lang="ja-JP" altLang="en-US" sz="1050" dirty="0" smtClean="0">
                <a:latin typeface="メイリオ" pitchFamily="50" charset="-128"/>
                <a:ea typeface="メイリオ" pitchFamily="50" charset="-128"/>
                <a:cs typeface="メイリオ" pitchFamily="50" charset="-128"/>
              </a:rPr>
              <a:t>結果を単純に入力範囲に収まるよう値を調整する</a:t>
            </a:r>
            <a:r>
              <a:rPr lang="ja-JP" altLang="en-US" sz="1050" dirty="0" smtClean="0">
                <a:latin typeface="メイリオ" pitchFamily="50" charset="-128"/>
                <a:ea typeface="メイリオ" pitchFamily="50" charset="-128"/>
                <a:cs typeface="メイリオ" pitchFamily="50" charset="-128"/>
              </a:rPr>
              <a:t>と，旋回量</a:t>
            </a:r>
            <a:r>
              <a:rPr lang="ja-JP" altLang="en-US" sz="1050" dirty="0" smtClean="0">
                <a:latin typeface="メイリオ" pitchFamily="50" charset="-128"/>
                <a:ea typeface="メイリオ" pitchFamily="50" charset="-128"/>
                <a:cs typeface="メイリオ" pitchFamily="50" charset="-128"/>
              </a:rPr>
              <a:t>が不足し</a:t>
            </a:r>
            <a:r>
              <a:rPr lang="ja-JP" altLang="en-US" sz="1050" dirty="0" smtClean="0">
                <a:latin typeface="メイリオ" pitchFamily="50" charset="-128"/>
                <a:ea typeface="メイリオ" pitchFamily="50" charset="-128"/>
                <a:cs typeface="メイリオ" pitchFamily="50" charset="-128"/>
              </a:rPr>
              <a:t>曲がり切れない．そこで，モータ</a:t>
            </a:r>
            <a:r>
              <a:rPr lang="ja-JP" altLang="en-US" sz="1050" dirty="0" smtClean="0">
                <a:latin typeface="メイリオ" pitchFamily="50" charset="-128"/>
                <a:ea typeface="メイリオ" pitchFamily="50" charset="-128"/>
                <a:cs typeface="メイリオ" pitchFamily="50" charset="-128"/>
              </a:rPr>
              <a:t>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a:t>
            </a:r>
            <a:r>
              <a:rPr lang="ja-JP" altLang="en-US" sz="1050" dirty="0" smtClean="0">
                <a:latin typeface="メイリオ" pitchFamily="50" charset="-128"/>
                <a:ea typeface="メイリオ" pitchFamily="50" charset="-128"/>
                <a:cs typeface="メイリオ" pitchFamily="50" charset="-128"/>
              </a:rPr>
              <a:t>超えたら，それ</a:t>
            </a:r>
            <a:r>
              <a:rPr lang="ja-JP" altLang="en-US" sz="1050" dirty="0" smtClean="0">
                <a:latin typeface="メイリオ" pitchFamily="50" charset="-128"/>
                <a:ea typeface="メイリオ" pitchFamily="50" charset="-128"/>
                <a:cs typeface="メイリオ" pitchFamily="50" charset="-128"/>
              </a:rPr>
              <a:t>を反対側のモータの制御量に反映させることで高速走行における旋回制御を実現して</a:t>
            </a:r>
            <a:r>
              <a:rPr lang="ja-JP" altLang="en-US" sz="1050" dirty="0" smtClean="0">
                <a:latin typeface="メイリオ" pitchFamily="50" charset="-128"/>
                <a:ea typeface="メイリオ" pitchFamily="50" charset="-128"/>
                <a:cs typeface="メイリオ" pitchFamily="50" charset="-128"/>
              </a:rPr>
              <a:t>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0"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a:t>
            </a:r>
            <a:r>
              <a:rPr kumimoji="0" lang="ja-JP" altLang="en-US" sz="1050" b="0" i="0" u="none" strike="noStrike" kern="0" cap="none" spc="0" normalizeH="0" baseline="0" noProof="0" dirty="0" smtClean="0">
                <a:ln>
                  <a:noFill/>
                </a:ln>
                <a:solidFill>
                  <a:sysClr val="windowText" lastClr="000000"/>
                </a:solidFill>
                <a:effectLst/>
                <a:uLnTx/>
                <a:uFillTx/>
              </a:rPr>
              <a:t>明るく，灰色</a:t>
            </a:r>
            <a:r>
              <a:rPr kumimoji="0" lang="ja-JP" altLang="en-US" sz="1050" b="0" i="0" u="none" strike="noStrike" kern="0" cap="none" spc="0" normalizeH="0" baseline="0" noProof="0" dirty="0" smtClean="0">
                <a:ln>
                  <a:noFill/>
                </a:ln>
                <a:solidFill>
                  <a:sysClr val="windowText" lastClr="000000"/>
                </a:solidFill>
                <a:effectLst/>
                <a:uLnTx/>
                <a:uFillTx/>
              </a:rPr>
              <a:t>領域走行中の走行体はラインの内側へと食い込んで走行</a:t>
            </a:r>
            <a:r>
              <a:rPr kumimoji="0" lang="ja-JP" altLang="en-US" sz="1050" b="0" i="0" u="none" strike="noStrike" kern="0" cap="none" spc="0" normalizeH="0" baseline="0" noProof="0" dirty="0" smtClean="0">
                <a:ln>
                  <a:noFill/>
                </a:ln>
                <a:solidFill>
                  <a:sysClr val="windowText" lastClr="000000"/>
                </a:solidFill>
                <a:effectLst/>
                <a:uLnTx/>
                <a:uFillTx/>
              </a:rPr>
              <a:t>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a:t>
            </a:r>
            <a:r>
              <a:rPr kumimoji="0" lang="ja-JP" altLang="en-US" sz="1050" b="0" i="0" u="none" strike="noStrike" kern="0" cap="none" spc="0" normalizeH="0" baseline="0" noProof="0" dirty="0" smtClean="0">
                <a:ln>
                  <a:noFill/>
                </a:ln>
                <a:solidFill>
                  <a:sysClr val="windowText" lastClr="000000"/>
                </a:solidFill>
                <a:effectLst/>
                <a:uLnTx/>
                <a:uFillTx/>
              </a:rPr>
              <a:t>し，マーカー</a:t>
            </a:r>
            <a:r>
              <a:rPr kumimoji="0" lang="ja-JP" altLang="en-US" sz="1050" b="0" i="0" u="none" strike="noStrike" kern="0" cap="none" spc="0" normalizeH="0" baseline="0" noProof="0" dirty="0" smtClean="0">
                <a:ln>
                  <a:noFill/>
                </a:ln>
                <a:solidFill>
                  <a:sysClr val="windowText" lastClr="000000"/>
                </a:solidFill>
                <a:effectLst/>
                <a:uLnTx/>
                <a:uFillTx/>
              </a:rPr>
              <a:t>を検知</a:t>
            </a:r>
            <a:r>
              <a:rPr kumimoji="0" lang="ja-JP" altLang="en-US" sz="1050" b="0" i="0" u="none" strike="noStrike" kern="0" cap="none" spc="0" normalizeH="0" baseline="0" noProof="0" dirty="0" smtClean="0">
                <a:ln>
                  <a:noFill/>
                </a:ln>
                <a:solidFill>
                  <a:sysClr val="windowText" lastClr="000000"/>
                </a:solidFill>
                <a:effectLst/>
                <a:uLnTx/>
                <a:uFillTx/>
              </a:rPr>
              <a:t>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階段，シーソクリア後</a:t>
            </a:r>
            <a:r>
              <a:rPr lang="ja-JP" altLang="en-US" sz="1050" dirty="0" smtClean="0">
                <a:latin typeface="メイリオ" pitchFamily="50" charset="-128"/>
                <a:ea typeface="メイリオ" pitchFamily="50" charset="-128"/>
                <a:cs typeface="メイリオ" pitchFamily="50" charset="-128"/>
              </a:rPr>
              <a:t>はラインを見失うことが</a:t>
            </a:r>
            <a:r>
              <a:rPr lang="ja-JP" altLang="en-US" sz="1050" dirty="0" smtClean="0">
                <a:latin typeface="メイリオ" pitchFamily="50" charset="-128"/>
                <a:ea typeface="メイリオ" pitchFamily="50" charset="-128"/>
                <a:cs typeface="メイリオ" pitchFamily="50" charset="-128"/>
              </a:rPr>
              <a:t>ある．そこで，ライン</a:t>
            </a:r>
            <a:r>
              <a:rPr lang="ja-JP" altLang="en-US" sz="1050" dirty="0" smtClean="0">
                <a:latin typeface="メイリオ" pitchFamily="50" charset="-128"/>
                <a:ea typeface="メイリオ" pitchFamily="50" charset="-128"/>
                <a:cs typeface="メイリオ" pitchFamily="50" charset="-128"/>
              </a:rPr>
              <a:t>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a:t>
            </a:r>
            <a:r>
              <a:rPr lang="ja-JP" altLang="en-US" sz="1050" dirty="0" smtClean="0">
                <a:latin typeface="メイリオ" pitchFamily="50" charset="-128"/>
                <a:ea typeface="メイリオ" pitchFamily="50" charset="-128"/>
                <a:cs typeface="メイリオ" pitchFamily="50" charset="-128"/>
              </a:rPr>
              <a:t>ある．しかし，難所</a:t>
            </a:r>
            <a:r>
              <a:rPr lang="ja-JP" altLang="en-US" sz="1050" dirty="0" smtClean="0">
                <a:latin typeface="メイリオ" pitchFamily="50" charset="-128"/>
                <a:ea typeface="メイリオ" pitchFamily="50" charset="-128"/>
                <a:cs typeface="メイリオ" pitchFamily="50" charset="-128"/>
              </a:rPr>
              <a:t>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a:t>
            </a:r>
            <a:r>
              <a:rPr lang="ja-JP" altLang="en-US" sz="1050" dirty="0" smtClean="0">
                <a:latin typeface="メイリオ" pitchFamily="50" charset="-128"/>
                <a:ea typeface="メイリオ" pitchFamily="50" charset="-128"/>
                <a:cs typeface="メイリオ" pitchFamily="50" charset="-128"/>
              </a:rPr>
              <a:t>ある．自己</a:t>
            </a:r>
            <a:r>
              <a:rPr lang="ja-JP" altLang="en-US" sz="1050" dirty="0" smtClean="0">
                <a:latin typeface="メイリオ" pitchFamily="50" charset="-128"/>
                <a:ea typeface="メイリオ" pitchFamily="50" charset="-128"/>
                <a:cs typeface="メイリオ" pitchFamily="50" charset="-128"/>
              </a:rPr>
              <a:t>位置推定に頼らずラインの左右どちらに外れてしまっても復帰できるようにする必要が</a:t>
            </a:r>
            <a:r>
              <a:rPr lang="ja-JP" altLang="en-US" sz="1050" dirty="0" smtClean="0">
                <a:latin typeface="メイリオ" pitchFamily="50" charset="-128"/>
                <a:ea typeface="メイリオ" pitchFamily="50" charset="-128"/>
                <a:cs typeface="メイリオ" pitchFamily="50" charset="-128"/>
              </a:rPr>
              <a:t>ある．ライン</a:t>
            </a:r>
            <a:r>
              <a:rPr lang="ja-JP" altLang="en-US" sz="1050" dirty="0" smtClean="0">
                <a:latin typeface="メイリオ" pitchFamily="50" charset="-128"/>
                <a:ea typeface="メイリオ" pitchFamily="50" charset="-128"/>
                <a:cs typeface="メイリオ" pitchFamily="50" charset="-128"/>
              </a:rPr>
              <a:t>の存在はラインエッジの検出回数により判断</a:t>
            </a:r>
            <a:r>
              <a:rPr lang="ja-JP" altLang="en-US" sz="1050" dirty="0" smtClean="0">
                <a:latin typeface="メイリオ" pitchFamily="50" charset="-128"/>
                <a:ea typeface="メイリオ" pitchFamily="50" charset="-128"/>
                <a:cs typeface="メイリオ" pitchFamily="50" charset="-128"/>
              </a:rPr>
              <a:t>する．なお，必ず</a:t>
            </a:r>
            <a:r>
              <a:rPr lang="ja-JP" altLang="en-US" sz="1050" dirty="0" smtClean="0">
                <a:latin typeface="メイリオ" pitchFamily="50" charset="-128"/>
                <a:ea typeface="メイリオ" pitchFamily="50" charset="-128"/>
                <a:cs typeface="メイリオ" pitchFamily="50" charset="-128"/>
              </a:rPr>
              <a:t>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endParaRPr lang="en-US" altLang="ja-JP" sz="1050" dirty="0" smtClean="0">
              <a:latin typeface="メイリオ" pitchFamily="50" charset="-128"/>
              <a:ea typeface="メイリオ" pitchFamily="50" charset="-128"/>
              <a:cs typeface="メイリオ" pitchFamily="50" charset="-128"/>
            </a:endParaRP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a:t>
            </a:r>
            <a:r>
              <a:rPr lang="ja-JP" altLang="en-US" sz="1050" dirty="0" smtClean="0">
                <a:latin typeface="+mn-ea"/>
              </a:rPr>
              <a:t>する．</a:t>
            </a:r>
            <a:endParaRPr lang="en-US" altLang="ja-JP" sz="1050" dirty="0" smtClean="0">
              <a:latin typeface="+mn-ea"/>
            </a:endParaRPr>
          </a:p>
          <a:p>
            <a:r>
              <a:rPr lang="ja-JP" altLang="en-US" sz="1050" dirty="0" smtClean="0">
                <a:latin typeface="+mn-ea"/>
              </a:rPr>
              <a:t>推定より得られる情報から走行区間の推定を行うこと</a:t>
            </a:r>
            <a:r>
              <a:rPr lang="ja-JP" altLang="en-US" sz="1050" dirty="0" smtClean="0">
                <a:latin typeface="+mn-ea"/>
              </a:rPr>
              <a:t>で，各区間</a:t>
            </a:r>
            <a:r>
              <a:rPr lang="ja-JP" altLang="en-US" sz="1050" dirty="0" smtClean="0">
                <a:latin typeface="+mn-ea"/>
              </a:rPr>
              <a:t>に応じた走行方法の変更を実現</a:t>
            </a:r>
            <a:r>
              <a:rPr lang="ja-JP" altLang="en-US" sz="1050" dirty="0" smtClean="0">
                <a:latin typeface="+mn-ea"/>
              </a:rPr>
              <a:t>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907885"/>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0"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a:t>
            </a:r>
            <a:r>
              <a:rPr kumimoji="1" lang="ja-JP" altLang="en-US" sz="800" dirty="0" smtClean="0">
                <a:latin typeface="メイリオ" pitchFamily="50" charset="-128"/>
                <a:ea typeface="メイリオ" pitchFamily="50" charset="-128"/>
                <a:cs typeface="メイリオ" pitchFamily="50" charset="-128"/>
              </a:rPr>
              <a:t>低く，車体</a:t>
            </a:r>
            <a:r>
              <a:rPr kumimoji="1" lang="ja-JP" altLang="en-US" sz="800" dirty="0" smtClean="0">
                <a:latin typeface="メイリオ" pitchFamily="50" charset="-128"/>
                <a:ea typeface="メイリオ" pitchFamily="50" charset="-128"/>
                <a:cs typeface="メイリオ" pitchFamily="50" charset="-128"/>
              </a:rPr>
              <a:t>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6" y="4296546"/>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a:t>
            </a:r>
            <a:r>
              <a:rPr lang="ja-JP" altLang="en-US" sz="1200" dirty="0" smtClean="0">
                <a:latin typeface="+mn-ea"/>
              </a:rPr>
              <a:t>実現．</a:t>
            </a:r>
            <a:endParaRPr lang="en-US" altLang="ja-JP" sz="1200" dirty="0">
              <a:latin typeface="+mn-ea"/>
            </a:endParaRPr>
          </a:p>
        </p:txBody>
      </p:sp>
      <mc:AlternateContent xmlns:mc="http://schemas.openxmlformats.org/markup-compatibility/2006">
        <mc:Choice xmlns:a14="http://schemas.microsoft.com/office/drawing/2010/main"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a:t>
                </a:r>
                <a:r>
                  <a:rPr lang="ja-JP" altLang="en-US" sz="1050" dirty="0" smtClean="0">
                    <a:latin typeface="メイリオ" pitchFamily="50" charset="-128"/>
                    <a:ea typeface="メイリオ" pitchFamily="50" charset="-128"/>
                    <a:cs typeface="メイリオ" pitchFamily="50" charset="-128"/>
                  </a:rPr>
                  <a:t>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a:t>
                </a:r>
                <a:r>
                  <a:rPr lang="ja-JP" altLang="en-US" sz="1050" dirty="0" smtClean="0">
                    <a:latin typeface="メイリオ" pitchFamily="50" charset="-128"/>
                    <a:ea typeface="メイリオ" pitchFamily="50" charset="-128"/>
                    <a:cs typeface="メイリオ" pitchFamily="50" charset="-128"/>
                  </a:rPr>
                  <a:t>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r>
                  <a:rPr lang="ja-JP" altLang="en-US" sz="1050" u="sng" dirty="0" smtClean="0">
                    <a:latin typeface="メイリオ" pitchFamily="50" charset="-128"/>
                    <a:ea typeface="メイリオ" pitchFamily="50" charset="-128"/>
                    <a:cs typeface="メイリオ" pitchFamily="50" charset="-128"/>
                  </a:rPr>
                  <a:t>，</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a:t>
                </a:r>
                <a:r>
                  <a:rPr lang="ja-JP" altLang="en-US" sz="1050" dirty="0" smtClean="0">
                    <a:latin typeface="メイリオ" pitchFamily="50" charset="-128"/>
                    <a:ea typeface="メイリオ" pitchFamily="50" charset="-128"/>
                    <a:cs typeface="メイリオ" pitchFamily="50" charset="-128"/>
                  </a:rPr>
                  <a:t>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p:sp>
            <p:nvSpPr>
              <p:cNvPr id="1031" name="正方形/長方形 1030"/>
              <p:cNvSpPr>
                <a:spLocks noRot="1" noChangeAspect="1" noMove="1" noResize="1" noEditPoints="1" noAdjustHandles="1" noChangeArrowheads="1" noChangeShapeType="1" noTextEdit="1"/>
              </p:cNvSpPr>
              <p:nvPr/>
            </p:nvSpPr>
            <p:spPr>
              <a:xfrm>
                <a:off x="5020867" y="5200201"/>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5"/>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08"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7"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29" y="8698599"/>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3"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19"/>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5"/>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6"/>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4" y="8158182"/>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4"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1" y="8146161"/>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6" y="8218494"/>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69"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7" y="6443429"/>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5"/>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38"/>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6" y="845553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0"/>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a:t>
            </a:r>
            <a:r>
              <a:rPr lang="ja-JP" altLang="en-US" sz="1050" dirty="0" smtClean="0">
                <a:latin typeface="+mn-ea"/>
              </a:rPr>
              <a:t>目標値，自己</a:t>
            </a:r>
            <a:r>
              <a:rPr lang="ja-JP" altLang="en-US" sz="1050" dirty="0">
                <a:latin typeface="+mn-ea"/>
              </a:rPr>
              <a:t>位置推定機能によって算出される現在の曲率半径を計測値と</a:t>
            </a:r>
            <a:r>
              <a:rPr lang="ja-JP" altLang="en-US" sz="1050" dirty="0" smtClean="0">
                <a:latin typeface="+mn-ea"/>
              </a:rPr>
              <a:t>して，</a:t>
            </a:r>
            <a:r>
              <a:rPr lang="en-US" altLang="ja-JP" sz="1050" dirty="0" smtClean="0">
                <a:latin typeface="+mn-ea"/>
              </a:rPr>
              <a:t>PID</a:t>
            </a:r>
            <a:r>
              <a:rPr lang="ja-JP" altLang="en-US" sz="1050" dirty="0">
                <a:latin typeface="+mn-ea"/>
              </a:rPr>
              <a:t>制御方式による目標制御を行い操作量を算出</a:t>
            </a:r>
            <a:r>
              <a:rPr lang="ja-JP" altLang="en-US" sz="1050" dirty="0" smtClean="0">
                <a:latin typeface="+mn-ea"/>
              </a:rPr>
              <a:t>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smtClean="0">
                <a:latin typeface="+mn-ea"/>
              </a:rPr>
              <a:t>実装．</a:t>
            </a:r>
            <a:endParaRPr lang="en-US" altLang="ja-JP" sz="1050" dirty="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4" y="8991897"/>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a:t>
            </a:r>
            <a:r>
              <a:rPr lang="ja-JP" altLang="en-US" sz="900" b="1" dirty="0" smtClean="0">
                <a:latin typeface="メイリオ" pitchFamily="50" charset="-128"/>
                <a:ea typeface="メイリオ" pitchFamily="50" charset="-128"/>
                <a:cs typeface="メイリオ" pitchFamily="50" charset="-128"/>
              </a:rPr>
              <a:t>でも，エッジ</a:t>
            </a:r>
            <a:r>
              <a:rPr lang="ja-JP" altLang="en-US" sz="900" b="1" dirty="0" smtClean="0">
                <a:latin typeface="メイリオ" pitchFamily="50" charset="-128"/>
                <a:ea typeface="メイリオ" pitchFamily="50" charset="-128"/>
                <a:cs typeface="メイリオ" pitchFamily="50" charset="-128"/>
              </a:rPr>
              <a:t>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a:t>
            </a:r>
            <a:r>
              <a:rPr lang="ja-JP" altLang="en-US" sz="900" b="1" dirty="0" smtClean="0">
                <a:latin typeface="メイリオ" pitchFamily="50" charset="-128"/>
                <a:ea typeface="メイリオ" pitchFamily="50" charset="-128"/>
                <a:cs typeface="メイリオ" pitchFamily="50" charset="-128"/>
              </a:rPr>
              <a:t>ので，右</a:t>
            </a:r>
            <a:r>
              <a:rPr lang="ja-JP" altLang="en-US" sz="900" b="1" dirty="0" smtClean="0">
                <a:latin typeface="メイリオ" pitchFamily="50" charset="-128"/>
                <a:ea typeface="メイリオ" pitchFamily="50" charset="-128"/>
                <a:cs typeface="メイリオ" pitchFamily="50" charset="-128"/>
              </a:rPr>
              <a:t>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4921</TotalTime>
  <Words>1926</Words>
  <Application>Microsoft Office PowerPoint</Application>
  <PresentationFormat>ユーザー設定</PresentationFormat>
  <Paragraphs>264</Paragraphs>
  <Slides>6</Slides>
  <Notes>2</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Osamu</cp:lastModifiedBy>
  <cp:revision>241</cp:revision>
  <cp:lastPrinted>2012-09-10T11:31:16Z</cp:lastPrinted>
  <dcterms:created xsi:type="dcterms:W3CDTF">2012-09-03T09:45:52Z</dcterms:created>
  <dcterms:modified xsi:type="dcterms:W3CDTF">2012-09-10T13:51:40Z</dcterms:modified>
</cp:coreProperties>
</file>