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801600" cy="9601200" type="A3"/>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B5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18" autoAdjust="0"/>
    <p:restoredTop sz="91429" autoAdjust="0"/>
  </p:normalViewPr>
  <p:slideViewPr>
    <p:cSldViewPr>
      <p:cViewPr>
        <p:scale>
          <a:sx n="100" d="100"/>
          <a:sy n="100" d="100"/>
        </p:scale>
        <p:origin x="2262" y="2514"/>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E619483D-EE48-47B9-922B-B39AF890B10F}" type="datetimeFigureOut">
              <a:rPr kumimoji="1" lang="ja-JP" altLang="en-US" smtClean="0"/>
              <a:t>2012/9/6</a:t>
            </a:fld>
            <a:endParaRPr kumimoji="1" lang="ja-JP" altLang="en-US"/>
          </a:p>
        </p:txBody>
      </p:sp>
      <p:sp>
        <p:nvSpPr>
          <p:cNvPr id="4" name="スライド イメージ プレースホルダー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25D0922C-C0E5-4BCC-A3FF-B19823A6A3DF}" type="slidenum">
              <a:rPr kumimoji="1" lang="ja-JP" altLang="en-US" smtClean="0"/>
              <a:t>‹#›</a:t>
            </a:fld>
            <a:endParaRPr kumimoji="1" lang="ja-JP" altLang="en-US"/>
          </a:p>
        </p:txBody>
      </p:sp>
    </p:spTree>
    <p:extLst>
      <p:ext uri="{BB962C8B-B14F-4D97-AF65-F5344CB8AC3E}">
        <p14:creationId xmlns:p14="http://schemas.microsoft.com/office/powerpoint/2010/main" val="3175141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5D0922C-C0E5-4BCC-A3FF-B19823A6A3DF}" type="slidenum">
              <a:rPr kumimoji="1" lang="ja-JP" altLang="en-US" smtClean="0"/>
              <a:t>2</a:t>
            </a:fld>
            <a:endParaRPr kumimoji="1" lang="ja-JP" altLang="en-US"/>
          </a:p>
        </p:txBody>
      </p:sp>
    </p:spTree>
    <p:extLst>
      <p:ext uri="{BB962C8B-B14F-4D97-AF65-F5344CB8AC3E}">
        <p14:creationId xmlns:p14="http://schemas.microsoft.com/office/powerpoint/2010/main" val="327878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226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2012/9/6</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テキスト ボックス 14"/>
          <p:cNvSpPr txBox="1"/>
          <p:nvPr/>
        </p:nvSpPr>
        <p:spPr>
          <a:xfrm>
            <a:off x="4812806" y="4470249"/>
            <a:ext cx="3167112"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高速走行における旋回量の補正</a:t>
            </a:r>
            <a:endParaRPr kumimoji="1" lang="ja-JP" altLang="en-US" sz="14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4480953" y="4908678"/>
            <a:ext cx="3862308" cy="1384995"/>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a:t>
            </a:r>
            <a:r>
              <a:rPr lang="en-US" altLang="ja-JP" sz="1200" dirty="0" smtClean="0">
                <a:latin typeface="メイリオ" pitchFamily="50" charset="-128"/>
                <a:ea typeface="メイリオ" pitchFamily="50" charset="-128"/>
                <a:cs typeface="メイリオ" pitchFamily="50" charset="-128"/>
              </a:rPr>
              <a:t>API</a:t>
            </a:r>
            <a:r>
              <a:rPr lang="ja-JP" altLang="en-US" sz="120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a:t>
            </a:r>
            <a:r>
              <a:rPr lang="ja-JP" altLang="en-US"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イラストのように</a:t>
            </a:r>
            <a:r>
              <a:rPr lang="ja-JP" altLang="en-US" sz="1200" dirty="0" smtClean="0">
                <a:latin typeface="メイリオ" pitchFamily="50" charset="-128"/>
                <a:ea typeface="メイリオ" pitchFamily="50" charset="-128"/>
                <a:cs typeface="メイリオ" pitchFamily="50" charset="-128"/>
              </a:rPr>
              <a:t>左右</a:t>
            </a:r>
            <a:r>
              <a:rPr lang="ja-JP" altLang="en-US" sz="1200" dirty="0" smtClean="0">
                <a:latin typeface="メイリオ" pitchFamily="50" charset="-128"/>
                <a:ea typeface="メイリオ" pitchFamily="50" charset="-128"/>
                <a:cs typeface="メイリオ" pitchFamily="50" charset="-128"/>
              </a:rPr>
              <a:t>でモータの</a:t>
            </a:r>
            <a:r>
              <a:rPr lang="en-US" altLang="ja-JP" sz="1200" dirty="0" smtClean="0">
                <a:latin typeface="メイリオ" pitchFamily="50" charset="-128"/>
                <a:ea typeface="メイリオ" pitchFamily="50" charset="-128"/>
                <a:cs typeface="メイリオ" pitchFamily="50" charset="-128"/>
              </a:rPr>
              <a:t>PWM</a:t>
            </a:r>
            <a:r>
              <a:rPr lang="ja-JP" altLang="en-US" sz="120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a:t>
            </a:r>
            <a:r>
              <a:rPr lang="ja-JP" altLang="en-US" sz="1200" dirty="0" smtClean="0">
                <a:latin typeface="メイリオ" pitchFamily="50" charset="-128"/>
                <a:ea typeface="メイリオ" pitchFamily="50" charset="-128"/>
                <a:cs typeface="メイリオ" pitchFamily="50" charset="-128"/>
              </a:rPr>
              <a:t>おける旋回量を確保して</a:t>
            </a:r>
            <a:r>
              <a:rPr lang="ja-JP" altLang="en-US" sz="1200" dirty="0" smtClean="0">
                <a:latin typeface="メイリオ" pitchFamily="50" charset="-128"/>
                <a:ea typeface="メイリオ" pitchFamily="50" charset="-128"/>
                <a:cs typeface="メイリオ" pitchFamily="50" charset="-128"/>
              </a:rPr>
              <a:t>いる。</a:t>
            </a:r>
            <a:endParaRPr kumimoji="1" lang="ja-JP" altLang="en-US" sz="1200" dirty="0">
              <a:latin typeface="メイリオ" pitchFamily="50" charset="-128"/>
              <a:ea typeface="メイリオ" pitchFamily="50" charset="-128"/>
              <a:cs typeface="メイリオ" pitchFamily="50" charset="-128"/>
            </a:endParaRPr>
          </a:p>
        </p:txBody>
      </p:sp>
      <p:sp>
        <p:nvSpPr>
          <p:cNvPr id="17" name="角丸四角形 16"/>
          <p:cNvSpPr/>
          <p:nvPr/>
        </p:nvSpPr>
        <p:spPr>
          <a:xfrm>
            <a:off x="4422079" y="4299588"/>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8" name="正方形/長方形 17"/>
          <p:cNvSpPr/>
          <p:nvPr/>
        </p:nvSpPr>
        <p:spPr>
          <a:xfrm>
            <a:off x="4830268" y="702452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647566" y="855791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66136" y="855583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22" name="正方形/長方形 21"/>
          <p:cNvSpPr/>
          <p:nvPr/>
        </p:nvSpPr>
        <p:spPr>
          <a:xfrm>
            <a:off x="4866272" y="834471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 name="正方形/長方形 22"/>
          <p:cNvSpPr/>
          <p:nvPr/>
        </p:nvSpPr>
        <p:spPr>
          <a:xfrm>
            <a:off x="4866272" y="81803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4" name="正方形/長方形 23"/>
          <p:cNvSpPr/>
          <p:nvPr/>
        </p:nvSpPr>
        <p:spPr>
          <a:xfrm>
            <a:off x="4866272" y="801598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5" name="正方形/長方形 24"/>
          <p:cNvSpPr/>
          <p:nvPr/>
        </p:nvSpPr>
        <p:spPr>
          <a:xfrm>
            <a:off x="4866272" y="7851614"/>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6" name="正方形/長方形 25"/>
          <p:cNvSpPr/>
          <p:nvPr/>
        </p:nvSpPr>
        <p:spPr>
          <a:xfrm>
            <a:off x="4866272" y="76791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7" name="正方形/長方形 26"/>
          <p:cNvSpPr/>
          <p:nvPr/>
        </p:nvSpPr>
        <p:spPr>
          <a:xfrm>
            <a:off x="4866272" y="752018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8" name="正方形/長方形 27"/>
          <p:cNvSpPr/>
          <p:nvPr/>
        </p:nvSpPr>
        <p:spPr>
          <a:xfrm>
            <a:off x="4866272" y="735581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9" name="正方形/長方形 28"/>
          <p:cNvSpPr/>
          <p:nvPr/>
        </p:nvSpPr>
        <p:spPr>
          <a:xfrm>
            <a:off x="4866272" y="719145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0" name="正方形/長方形 29"/>
          <p:cNvSpPr/>
          <p:nvPr/>
        </p:nvSpPr>
        <p:spPr>
          <a:xfrm>
            <a:off x="4866272" y="7031717"/>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1" name="正方形/長方形 30"/>
          <p:cNvSpPr/>
          <p:nvPr/>
        </p:nvSpPr>
        <p:spPr>
          <a:xfrm>
            <a:off x="4866272" y="685344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2" name="正方形/長方形 31"/>
          <p:cNvSpPr/>
          <p:nvPr/>
        </p:nvSpPr>
        <p:spPr>
          <a:xfrm>
            <a:off x="4866272" y="668907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48" name="正方形/長方形 47"/>
          <p:cNvSpPr/>
          <p:nvPr/>
        </p:nvSpPr>
        <p:spPr>
          <a:xfrm>
            <a:off x="5457963" y="702452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5493967" y="834471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0" name="正方形/長方形 49"/>
          <p:cNvSpPr/>
          <p:nvPr/>
        </p:nvSpPr>
        <p:spPr>
          <a:xfrm>
            <a:off x="5493967" y="81803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1" name="正方形/長方形 50"/>
          <p:cNvSpPr/>
          <p:nvPr/>
        </p:nvSpPr>
        <p:spPr>
          <a:xfrm>
            <a:off x="5493967" y="801598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2" name="正方形/長方形 51"/>
          <p:cNvSpPr/>
          <p:nvPr/>
        </p:nvSpPr>
        <p:spPr>
          <a:xfrm>
            <a:off x="5493967" y="7851614"/>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3" name="正方形/長方形 52"/>
          <p:cNvSpPr/>
          <p:nvPr/>
        </p:nvSpPr>
        <p:spPr>
          <a:xfrm>
            <a:off x="5493967" y="76791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54" name="正方形/長方形 53"/>
          <p:cNvSpPr/>
          <p:nvPr/>
        </p:nvSpPr>
        <p:spPr>
          <a:xfrm>
            <a:off x="5493967" y="752018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5115618" y="8969257"/>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73" name="正方形/長方形 72"/>
          <p:cNvSpPr/>
          <p:nvPr/>
        </p:nvSpPr>
        <p:spPr>
          <a:xfrm>
            <a:off x="6659562" y="7020896"/>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483770" y="853204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75" name="正方形/長方形 74"/>
          <p:cNvSpPr/>
          <p:nvPr/>
        </p:nvSpPr>
        <p:spPr>
          <a:xfrm>
            <a:off x="6695566" y="834108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6" name="正方形/長方形 75"/>
          <p:cNvSpPr/>
          <p:nvPr/>
        </p:nvSpPr>
        <p:spPr>
          <a:xfrm>
            <a:off x="6695566" y="817671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7" name="正方形/長方形 76"/>
          <p:cNvSpPr/>
          <p:nvPr/>
        </p:nvSpPr>
        <p:spPr>
          <a:xfrm>
            <a:off x="6695566" y="801234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8" name="正方形/長方形 77"/>
          <p:cNvSpPr/>
          <p:nvPr/>
        </p:nvSpPr>
        <p:spPr>
          <a:xfrm>
            <a:off x="6695566" y="7847983"/>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79" name="正方形/長方形 78"/>
          <p:cNvSpPr/>
          <p:nvPr/>
        </p:nvSpPr>
        <p:spPr>
          <a:xfrm>
            <a:off x="6695566" y="7689320"/>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0" name="正方形/長方形 79"/>
          <p:cNvSpPr/>
          <p:nvPr/>
        </p:nvSpPr>
        <p:spPr>
          <a:xfrm>
            <a:off x="6695566" y="7530321"/>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1" name="正方形/長方形 80"/>
          <p:cNvSpPr/>
          <p:nvPr/>
        </p:nvSpPr>
        <p:spPr>
          <a:xfrm>
            <a:off x="6695566" y="7365955"/>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2" name="正方形/長方形 81"/>
          <p:cNvSpPr/>
          <p:nvPr/>
        </p:nvSpPr>
        <p:spPr>
          <a:xfrm>
            <a:off x="6695566" y="720158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3" name="正方形/長方形 82"/>
          <p:cNvSpPr/>
          <p:nvPr/>
        </p:nvSpPr>
        <p:spPr>
          <a:xfrm>
            <a:off x="6695566" y="704185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6" name="正方形/長方形 85"/>
          <p:cNvSpPr/>
          <p:nvPr/>
        </p:nvSpPr>
        <p:spPr>
          <a:xfrm>
            <a:off x="7300814" y="7024527"/>
            <a:ext cx="504056"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7336818" y="8344712"/>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88" name="正方形/長方形 87"/>
          <p:cNvSpPr/>
          <p:nvPr/>
        </p:nvSpPr>
        <p:spPr>
          <a:xfrm>
            <a:off x="7336818" y="8180346"/>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7261387" y="8532042"/>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94" name="テキスト ボックス 93"/>
          <p:cNvSpPr txBox="1"/>
          <p:nvPr/>
        </p:nvSpPr>
        <p:spPr>
          <a:xfrm>
            <a:off x="6832762" y="8932173"/>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4480953" y="6482669"/>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96" name="下矢印 95"/>
          <p:cNvSpPr/>
          <p:nvPr/>
        </p:nvSpPr>
        <p:spPr>
          <a:xfrm rot="19769806">
            <a:off x="4686368" y="6708129"/>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98" name="直線コネクタ 97"/>
          <p:cNvCxnSpPr/>
          <p:nvPr/>
        </p:nvCxnSpPr>
        <p:spPr>
          <a:xfrm flipV="1">
            <a:off x="4615109" y="7838049"/>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0" name="テキスト ボックス 99"/>
          <p:cNvSpPr txBox="1"/>
          <p:nvPr/>
        </p:nvSpPr>
        <p:spPr>
          <a:xfrm>
            <a:off x="6105807" y="6340371"/>
            <a:ext cx="818086" cy="430887"/>
          </a:xfrm>
          <a:prstGeom prst="rect">
            <a:avLst/>
          </a:prstGeom>
          <a:noFill/>
        </p:spPr>
        <p:txBody>
          <a:bodyPr wrap="square" rtlCol="0">
            <a:spAutoFit/>
          </a:bodyPr>
          <a:lstStyle/>
          <a:p>
            <a:r>
              <a:rPr kumimoji="1" lang="ja-JP" altLang="en-US" sz="1100" b="1" dirty="0" smtClean="0">
                <a:latin typeface="メイリオ" pitchFamily="50" charset="-128"/>
                <a:ea typeface="メイリオ" pitchFamily="50" charset="-128"/>
                <a:cs typeface="メイリオ" pitchFamily="50" charset="-128"/>
              </a:rPr>
              <a:t>規定値内に補正</a:t>
            </a:r>
            <a:endParaRPr kumimoji="1" lang="ja-JP" altLang="en-US" sz="1100" b="1" dirty="0">
              <a:latin typeface="メイリオ" pitchFamily="50" charset="-128"/>
              <a:ea typeface="メイリオ" pitchFamily="50" charset="-128"/>
              <a:cs typeface="メイリオ" pitchFamily="50" charset="-128"/>
            </a:endParaRPr>
          </a:p>
        </p:txBody>
      </p:sp>
      <p:sp>
        <p:nvSpPr>
          <p:cNvPr id="101" name="下矢印 100"/>
          <p:cNvSpPr/>
          <p:nvPr/>
        </p:nvSpPr>
        <p:spPr>
          <a:xfrm rot="16200000">
            <a:off x="6452990" y="6742289"/>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03" name="テキスト ボックス 102"/>
          <p:cNvSpPr txBox="1"/>
          <p:nvPr/>
        </p:nvSpPr>
        <p:spPr>
          <a:xfrm>
            <a:off x="7571337" y="6591286"/>
            <a:ext cx="795780" cy="600164"/>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補正分を減少させる</a:t>
            </a:r>
            <a:endParaRPr kumimoji="1" lang="ja-JP" altLang="en-US" sz="1100" b="1" dirty="0">
              <a:latin typeface="メイリオ" pitchFamily="50" charset="-128"/>
              <a:ea typeface="メイリオ" pitchFamily="50" charset="-128"/>
              <a:cs typeface="メイリオ" pitchFamily="50" charset="-128"/>
            </a:endParaRPr>
          </a:p>
        </p:txBody>
      </p:sp>
      <p:sp>
        <p:nvSpPr>
          <p:cNvPr id="104" name="下矢印 103"/>
          <p:cNvSpPr/>
          <p:nvPr/>
        </p:nvSpPr>
        <p:spPr>
          <a:xfrm rot="2394140">
            <a:off x="7894145" y="7498218"/>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57" name="テキスト ボックス 56"/>
          <p:cNvSpPr txBox="1"/>
          <p:nvPr/>
        </p:nvSpPr>
        <p:spPr>
          <a:xfrm>
            <a:off x="9785176" y="4470249"/>
            <a:ext cx="1800200" cy="307777"/>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ライン復帰の技術</a:t>
            </a:r>
            <a:endParaRPr kumimoji="1" lang="ja-JP" altLang="en-US" sz="1400" b="1" dirty="0">
              <a:latin typeface="メイリオ" pitchFamily="50" charset="-128"/>
              <a:ea typeface="メイリオ" pitchFamily="50" charset="-128"/>
              <a:cs typeface="メイリオ" pitchFamily="50" charset="-128"/>
            </a:endParaRPr>
          </a:p>
        </p:txBody>
      </p:sp>
      <p:sp>
        <p:nvSpPr>
          <p:cNvPr id="58" name="テキスト ボックス 57"/>
          <p:cNvSpPr txBox="1"/>
          <p:nvPr/>
        </p:nvSpPr>
        <p:spPr>
          <a:xfrm>
            <a:off x="8704348" y="4778026"/>
            <a:ext cx="3862308"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階段の段差などを降りる衝撃で走行体の姿勢が崩れ、ラインを見失ってしまう</a:t>
            </a:r>
            <a:r>
              <a:rPr lang="ja-JP" altLang="en-US" sz="1100" dirty="0">
                <a:latin typeface="メイリオ" pitchFamily="50" charset="-128"/>
                <a:ea typeface="メイリオ" pitchFamily="50" charset="-128"/>
                <a:cs typeface="メイリオ" pitchFamily="50" charset="-128"/>
              </a:rPr>
              <a:t>こと</a:t>
            </a:r>
            <a:r>
              <a:rPr lang="ja-JP" altLang="en-US" sz="1100" dirty="0" smtClean="0">
                <a:latin typeface="メイリオ" pitchFamily="50" charset="-128"/>
                <a:ea typeface="メイリオ" pitchFamily="50" charset="-128"/>
                <a:cs typeface="メイリオ" pitchFamily="50" charset="-128"/>
              </a:rPr>
              <a:t>が頻繁にある。そこで、ラインを探し出し復帰</a:t>
            </a:r>
            <a:r>
              <a:rPr lang="ja-JP" altLang="en-US" sz="1100" dirty="0">
                <a:latin typeface="メイリオ" pitchFamily="50" charset="-128"/>
                <a:ea typeface="メイリオ" pitchFamily="50" charset="-128"/>
                <a:cs typeface="メイリオ" pitchFamily="50" charset="-128"/>
              </a:rPr>
              <a:t>する</a:t>
            </a:r>
            <a:r>
              <a:rPr lang="ja-JP" altLang="en-US" sz="1100" dirty="0" smtClean="0">
                <a:latin typeface="メイリオ" pitchFamily="50" charset="-128"/>
                <a:ea typeface="メイリオ" pitchFamily="50" charset="-128"/>
                <a:cs typeface="メイリオ" pitchFamily="50" charset="-128"/>
              </a:rPr>
              <a:t>必要がある。しかし</a:t>
            </a:r>
            <a:r>
              <a:rPr lang="ja-JP" altLang="en-US" sz="1100" dirty="0">
                <a:latin typeface="メイリオ" pitchFamily="50" charset="-128"/>
                <a:ea typeface="メイリオ" pitchFamily="50" charset="-128"/>
                <a:cs typeface="メイリオ" pitchFamily="50" charset="-128"/>
              </a:rPr>
              <a:t>、難所</a:t>
            </a:r>
            <a:r>
              <a:rPr lang="ja-JP" altLang="en-US" sz="1100" dirty="0" smtClean="0">
                <a:latin typeface="メイリオ" pitchFamily="50" charset="-128"/>
                <a:ea typeface="メイリオ" pitchFamily="50" charset="-128"/>
                <a:cs typeface="メイリオ" pitchFamily="50" charset="-128"/>
              </a:rPr>
              <a:t>クリア後</a:t>
            </a:r>
            <a:r>
              <a:rPr lang="ja-JP" altLang="en-US" sz="1100" dirty="0">
                <a:latin typeface="メイリオ" pitchFamily="50" charset="-128"/>
                <a:ea typeface="メイリオ" pitchFamily="50" charset="-128"/>
                <a:cs typeface="メイリオ" pitchFamily="50" charset="-128"/>
              </a:rPr>
              <a:t>の走行</a:t>
            </a:r>
            <a:r>
              <a:rPr lang="ja-JP" altLang="en-US" sz="110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a:t>
            </a:r>
            <a:endParaRPr kumimoji="1" lang="ja-JP" altLang="en-US" sz="1100" dirty="0">
              <a:latin typeface="メイリオ" pitchFamily="50" charset="-128"/>
              <a:ea typeface="メイリオ" pitchFamily="50" charset="-128"/>
              <a:cs typeface="メイリオ" pitchFamily="50" charset="-128"/>
            </a:endParaRPr>
          </a:p>
        </p:txBody>
      </p:sp>
      <p:sp>
        <p:nvSpPr>
          <p:cNvPr id="59" name="角丸四角形 58"/>
          <p:cNvSpPr/>
          <p:nvPr/>
        </p:nvSpPr>
        <p:spPr>
          <a:xfrm>
            <a:off x="8632667" y="4310332"/>
            <a:ext cx="3894169" cy="501298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a:p>
        </p:txBody>
      </p:sp>
      <p:sp>
        <p:nvSpPr>
          <p:cNvPr id="135" name="円弧 134"/>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 name="円/楕円 137"/>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9" name="円弧 138"/>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1" name="円弧 140"/>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p:cNvCxnSpPr>
            <a:stCxn id="141"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8" name="円/楕円 147"/>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49" name="円弧 148"/>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円弧 150"/>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3" name="直線矢印コネクタ 152"/>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157" name="テキスト ボックス 156"/>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58" name="テキスト ボックス 157"/>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159" name="テキスト ボックス 158"/>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60" name="テキスト ボックス 159"/>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161" name="テキスト ボックス 160"/>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63" name="テキスト ボックス 162"/>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165" name="テキスト ボックス 164"/>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166" name="円/楕円 165"/>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67" name="テキスト ボックス 166"/>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169" name="テキスト ボックス 16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3" name="右矢印 2"/>
          <p:cNvSpPr/>
          <p:nvPr/>
        </p:nvSpPr>
        <p:spPr>
          <a:xfrm>
            <a:off x="6055693" y="7321948"/>
            <a:ext cx="493094" cy="2905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89" name="正方形/長方形 88"/>
          <p:cNvSpPr/>
          <p:nvPr/>
        </p:nvSpPr>
        <p:spPr>
          <a:xfrm>
            <a:off x="7336818" y="7660820"/>
            <a:ext cx="432048" cy="164366"/>
          </a:xfrm>
          <a:prstGeom prst="rect">
            <a:avLst/>
          </a:prstGeom>
          <a:noFill/>
          <a:ln>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0" name="正方形/長方形 89"/>
          <p:cNvSpPr/>
          <p:nvPr/>
        </p:nvSpPr>
        <p:spPr>
          <a:xfrm>
            <a:off x="7336818" y="7486314"/>
            <a:ext cx="432048" cy="164366"/>
          </a:xfrm>
          <a:prstGeom prst="rect">
            <a:avLst/>
          </a:prstGeom>
          <a:noFill/>
          <a:ln>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7" name="正方形/長方形 96"/>
          <p:cNvSpPr/>
          <p:nvPr/>
        </p:nvSpPr>
        <p:spPr>
          <a:xfrm>
            <a:off x="7336818" y="785513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9" name="正方形/長方形 98"/>
          <p:cNvSpPr/>
          <p:nvPr/>
        </p:nvSpPr>
        <p:spPr>
          <a:xfrm>
            <a:off x="7336818" y="8017159"/>
            <a:ext cx="432048" cy="164366"/>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2" name="正方形/長方形 101"/>
          <p:cNvSpPr/>
          <p:nvPr/>
        </p:nvSpPr>
        <p:spPr>
          <a:xfrm>
            <a:off x="6695566" y="684658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5" name="正方形/長方形 104"/>
          <p:cNvSpPr/>
          <p:nvPr/>
        </p:nvSpPr>
        <p:spPr>
          <a:xfrm>
            <a:off x="6695566" y="667374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91" name="テキスト ボックス 90"/>
          <p:cNvSpPr txBox="1"/>
          <p:nvPr/>
        </p:nvSpPr>
        <p:spPr>
          <a:xfrm>
            <a:off x="8927473" y="6453920"/>
            <a:ext cx="1758011" cy="1154162"/>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①　左へ旋回</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②　ライン</a:t>
            </a:r>
            <a:r>
              <a:rPr lang="ja-JP" altLang="en-US" sz="1100" dirty="0">
                <a:latin typeface="メイリオ" pitchFamily="50" charset="-128"/>
                <a:ea typeface="メイリオ" pitchFamily="50" charset="-128"/>
                <a:cs typeface="メイリオ" pitchFamily="50" charset="-128"/>
              </a:rPr>
              <a:t>は左側</a:t>
            </a:r>
            <a:r>
              <a:rPr lang="ja-JP" altLang="en-US" sz="1100" dirty="0" smtClean="0">
                <a:latin typeface="メイリオ" pitchFamily="50" charset="-128"/>
                <a:ea typeface="メイリオ" pitchFamily="50" charset="-128"/>
                <a:cs typeface="メイリオ" pitchFamily="50" charset="-128"/>
              </a:rPr>
              <a:t>にはないと判断</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③　右へ旋回</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④　ラインへ復帰</a:t>
            </a:r>
            <a:endParaRPr lang="ja-JP" altLang="en-US" sz="1100" dirty="0">
              <a:latin typeface="メイリオ" pitchFamily="50" charset="-128"/>
              <a:ea typeface="メイリオ" pitchFamily="50" charset="-128"/>
              <a:cs typeface="メイリオ" pitchFamily="50" charset="-128"/>
            </a:endParaRPr>
          </a:p>
          <a:p>
            <a:endParaRPr kumimoji="1" lang="ja-JP" altLang="en-US" sz="1400" dirty="0">
              <a:latin typeface="メイリオ" pitchFamily="50" charset="-128"/>
              <a:ea typeface="メイリオ" pitchFamily="50" charset="-128"/>
              <a:cs typeface="メイリオ" pitchFamily="50" charset="-128"/>
            </a:endParaRPr>
          </a:p>
        </p:txBody>
      </p:sp>
      <p:sp>
        <p:nvSpPr>
          <p:cNvPr id="106" name="テキスト ボックス 105"/>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107" name="テキスト ボックス 106"/>
          <p:cNvSpPr txBox="1"/>
          <p:nvPr/>
        </p:nvSpPr>
        <p:spPr>
          <a:xfrm>
            <a:off x="10658305" y="6424822"/>
            <a:ext cx="1885679" cy="1323439"/>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①　左</a:t>
            </a:r>
            <a:r>
              <a:rPr lang="ja-JP" altLang="en-US" sz="1100" dirty="0">
                <a:latin typeface="メイリオ" pitchFamily="50" charset="-128"/>
                <a:ea typeface="メイリオ" pitchFamily="50" charset="-128"/>
                <a:cs typeface="メイリオ" pitchFamily="50" charset="-128"/>
              </a:rPr>
              <a:t>へ旋回</a:t>
            </a:r>
            <a:r>
              <a:rPr lang="ja-JP" altLang="en-US" sz="1100" dirty="0" smtClean="0">
                <a:latin typeface="メイリオ" pitchFamily="50" charset="-128"/>
                <a:ea typeface="メイリオ" pitchFamily="50" charset="-128"/>
                <a:cs typeface="メイリオ" pitchFamily="50" charset="-128"/>
              </a:rPr>
              <a:t>し光センサの値からラインが</a:t>
            </a:r>
            <a:r>
              <a:rPr lang="ja-JP" altLang="en-US" sz="1100" dirty="0">
                <a:latin typeface="メイリオ" pitchFamily="50" charset="-128"/>
                <a:ea typeface="メイリオ" pitchFamily="50" charset="-128"/>
                <a:cs typeface="メイリオ" pitchFamily="50" charset="-128"/>
              </a:rPr>
              <a:t>左側にあると判断</a:t>
            </a:r>
            <a:endParaRPr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②　</a:t>
            </a:r>
            <a:r>
              <a:rPr lang="ja-JP" altLang="en-US" sz="1100" dirty="0">
                <a:latin typeface="メイリオ" pitchFamily="50" charset="-128"/>
                <a:ea typeface="メイリオ" pitchFamily="50" charset="-128"/>
                <a:cs typeface="メイリオ" pitchFamily="50" charset="-128"/>
              </a:rPr>
              <a:t>右へ旋回</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③　ラインに向かって直進</a:t>
            </a:r>
            <a:r>
              <a:rPr lang="en-US" altLang="ja-JP" sz="1100" dirty="0" smtClean="0">
                <a:latin typeface="メイリオ" pitchFamily="50" charset="-128"/>
                <a:ea typeface="メイリオ" pitchFamily="50" charset="-128"/>
                <a:cs typeface="メイリオ" pitchFamily="50" charset="-128"/>
              </a:rPr>
              <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④　ラインへ復帰</a:t>
            </a:r>
            <a:endParaRPr lang="ja-JP" altLang="en-US" sz="1100" dirty="0">
              <a:latin typeface="メイリオ" pitchFamily="50" charset="-128"/>
              <a:ea typeface="メイリオ" pitchFamily="50" charset="-128"/>
              <a:cs typeface="メイリオ" pitchFamily="50" charset="-128"/>
            </a:endParaRPr>
          </a:p>
          <a:p>
            <a:endParaRPr kumimoji="1" lang="ja-JP" altLang="en-US" sz="1400" dirty="0">
              <a:latin typeface="メイリオ" pitchFamily="50" charset="-128"/>
              <a:ea typeface="メイリオ" pitchFamily="50" charset="-128"/>
              <a:cs typeface="メイリオ" pitchFamily="50" charset="-128"/>
            </a:endParaRPr>
          </a:p>
        </p:txBody>
      </p:sp>
      <p:sp>
        <p:nvSpPr>
          <p:cNvPr id="92" name="テキスト ボックス 91"/>
          <p:cNvSpPr txBox="1"/>
          <p:nvPr/>
        </p:nvSpPr>
        <p:spPr>
          <a:xfrm>
            <a:off x="4523566" y="8363660"/>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108" name="テキスト ボックス 107"/>
          <p:cNvSpPr txBox="1"/>
          <p:nvPr/>
        </p:nvSpPr>
        <p:spPr>
          <a:xfrm>
            <a:off x="4363790" y="701202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109" name="テキスト ボックス 108"/>
          <p:cNvSpPr txBox="1"/>
          <p:nvPr/>
        </p:nvSpPr>
        <p:spPr>
          <a:xfrm>
            <a:off x="6396362" y="8332256"/>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110" name="テキスト ボックス 109"/>
          <p:cNvSpPr txBox="1"/>
          <p:nvPr/>
        </p:nvSpPr>
        <p:spPr>
          <a:xfrm>
            <a:off x="6231074" y="699323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463150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1308</TotalTime>
  <Words>141</Words>
  <Application>Microsoft Office PowerPoint</Application>
  <PresentationFormat>A3 297x420 mm</PresentationFormat>
  <Paragraphs>33</Paragraphs>
  <Slides>2</Slides>
  <Notes>1</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26</cp:revision>
  <cp:lastPrinted>2012-09-06T00:45:06Z</cp:lastPrinted>
  <dcterms:created xsi:type="dcterms:W3CDTF">2012-09-03T09:45:52Z</dcterms:created>
  <dcterms:modified xsi:type="dcterms:W3CDTF">2012-09-06T11:48:11Z</dcterms:modified>
</cp:coreProperties>
</file>