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2"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779" autoAdjust="0"/>
  </p:normalViewPr>
  <p:slideViewPr>
    <p:cSldViewPr>
      <p:cViewPr varScale="1">
        <p:scale>
          <a:sx n="87" d="100"/>
          <a:sy n="87" d="100"/>
        </p:scale>
        <p:origin x="-1794" y="-66"/>
      </p:cViewPr>
      <p:guideLst>
        <p:guide orient="horz" pos="3024"/>
        <p:guide pos="42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340821120"/>
        <c:axId val="340823424"/>
      </c:scatterChart>
      <c:valAx>
        <c:axId val="340821120"/>
        <c:scaling>
          <c:orientation val="minMax"/>
        </c:scaling>
        <c:delete val="1"/>
        <c:axPos val="b"/>
        <c:numFmt formatCode="General" sourceLinked="1"/>
        <c:majorTickMark val="out"/>
        <c:minorTickMark val="none"/>
        <c:tickLblPos val="nextTo"/>
        <c:crossAx val="340823424"/>
        <c:crosses val="autoZero"/>
        <c:crossBetween val="midCat"/>
      </c:valAx>
      <c:valAx>
        <c:axId val="340823424"/>
        <c:scaling>
          <c:orientation val="minMax"/>
        </c:scaling>
        <c:delete val="1"/>
        <c:axPos val="l"/>
        <c:numFmt formatCode="General" sourceLinked="1"/>
        <c:majorTickMark val="out"/>
        <c:minorTickMark val="none"/>
        <c:tickLblPos val="nextTo"/>
        <c:crossAx val="34082112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07393792"/>
        <c:axId val="127457536"/>
      </c:lineChart>
      <c:catAx>
        <c:axId val="107393792"/>
        <c:scaling>
          <c:orientation val="minMax"/>
        </c:scaling>
        <c:delete val="1"/>
        <c:axPos val="b"/>
        <c:majorTickMark val="out"/>
        <c:minorTickMark val="none"/>
        <c:tickLblPos val="nextTo"/>
        <c:crossAx val="127457536"/>
        <c:crosses val="autoZero"/>
        <c:auto val="1"/>
        <c:lblAlgn val="ctr"/>
        <c:lblOffset val="100"/>
        <c:noMultiLvlLbl val="0"/>
      </c:catAx>
      <c:valAx>
        <c:axId val="127457536"/>
        <c:scaling>
          <c:orientation val="minMax"/>
        </c:scaling>
        <c:delete val="0"/>
        <c:axPos val="l"/>
        <c:majorGridlines/>
        <c:numFmt formatCode="General" sourceLinked="1"/>
        <c:majorTickMark val="out"/>
        <c:minorTickMark val="none"/>
        <c:tickLblPos val="nextTo"/>
        <c:crossAx val="10739379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2012/9/7</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4"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a:t>
            </a:r>
            <a:r>
              <a:rPr lang="ja-JP" altLang="en-US" sz="2400" dirty="0">
                <a:solidFill>
                  <a:schemeClr val="tx1"/>
                </a:solidFill>
                <a:latin typeface="あくあフォント" pitchFamily="1" charset="-128"/>
                <a:ea typeface="あくあフォント" pitchFamily="1" charset="-128"/>
              </a:rPr>
              <a:t>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a:t>
            </a:r>
            <a:r>
              <a:rPr kumimoji="1" lang="ja-JP" altLang="en-US" dirty="0" smtClean="0"/>
              <a:t>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a:t>
            </a:r>
            <a:r>
              <a:rPr kumimoji="1" lang="ja-JP" altLang="en-US" dirty="0" smtClean="0"/>
              <a:t>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chart" Target="../charts/chart2.xml"/><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46" y="7670854"/>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533798"/>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r>
              <a:rPr lang="en-US" altLang="ja-JP" sz="1800" b="1" dirty="0" smtClean="0"/>
              <a:t>	</a:t>
            </a:r>
            <a:r>
              <a:rPr lang="ja-JP" altLang="en-US" sz="1800" dirty="0" smtClean="0"/>
              <a:t>Ｓ藤　懸垂部</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スニーキング画伯</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ツボ押しギタリスト　ラブ＆甘栗</a:t>
            </a:r>
            <a:endParaRPr lang="en-US" altLang="ja-JP" sz="1800" dirty="0"/>
          </a:p>
          <a:p>
            <a:pPr marL="481013" indent="-481013" defTabSz="1279525">
              <a:lnSpc>
                <a:spcPct val="80000"/>
              </a:lnSpc>
              <a:spcBef>
                <a:spcPct val="20000"/>
              </a:spcBef>
            </a:pPr>
            <a:endParaRPr lang="ja-JP" altLang="en-US" sz="1900" dirty="0"/>
          </a:p>
          <a:p>
            <a:pPr marL="481013" indent="-481013" defTabSz="1279525">
              <a:lnSpc>
                <a:spcPct val="80000"/>
              </a:lnSpc>
              <a:spcBef>
                <a:spcPct val="20000"/>
              </a:spcBef>
            </a:pPr>
            <a:r>
              <a:rPr lang="ja-JP" altLang="en-US" sz="2000" b="1" dirty="0"/>
              <a:t>☆</a:t>
            </a: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smtClean="0"/>
              <a:t>（</a:t>
            </a:r>
            <a:r>
              <a:rPr lang="ja-JP" altLang="en-US" sz="1800" dirty="0"/>
              <a:t>組込みソフトウェアにおけるモデリングは</a:t>
            </a:r>
          </a:p>
          <a:p>
            <a:pPr marL="481013" indent="-481013" defTabSz="1279525">
              <a:lnSpc>
                <a:spcPct val="80000"/>
              </a:lnSpc>
              <a:spcBef>
                <a:spcPct val="20000"/>
              </a:spcBef>
            </a:pPr>
            <a:r>
              <a:rPr lang="ja-JP" altLang="en-US" sz="1800" dirty="0"/>
              <a:t>　　　　今後どのような存在となっていくか）</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3115007" y="6557148"/>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836546" y="6557149"/>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1975776" y="6557149"/>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線コネクタ 45"/>
          <p:cNvCxnSpPr/>
          <p:nvPr/>
        </p:nvCxnSpPr>
        <p:spPr>
          <a:xfrm flipH="1">
            <a:off x="6792691" y="1196694"/>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a:t>
            </a:r>
            <a:r>
              <a:rPr lang="ja-JP" altLang="en-US" sz="2000" dirty="0" smtClean="0">
                <a:latin typeface="メイリオ" pitchFamily="50" charset="-128"/>
                <a:ea typeface="メイリオ" pitchFamily="50" charset="-128"/>
                <a:cs typeface="メイリオ" pitchFamily="50" charset="-128"/>
              </a:rPr>
              <a:t> </a:t>
            </a:r>
            <a:r>
              <a:rPr kumimoji="1" lang="ja-JP" altLang="en-US" sz="2000" dirty="0" smtClean="0">
                <a:latin typeface="メイリオ" pitchFamily="50" charset="-128"/>
                <a:ea typeface="メイリオ" pitchFamily="50" charset="-128"/>
                <a:cs typeface="メイリオ" pitchFamily="50" charset="-128"/>
              </a:rPr>
              <a:t>要求</a:t>
            </a:r>
            <a:r>
              <a:rPr kumimoji="1" lang="ja-JP" altLang="en-US" sz="2000" dirty="0" smtClean="0">
                <a:latin typeface="メイリオ" pitchFamily="50" charset="-128"/>
                <a:ea typeface="メイリオ" pitchFamily="50" charset="-128"/>
                <a:cs typeface="メイリオ" pitchFamily="50" charset="-128"/>
              </a:rPr>
              <a:t>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11040592" y="6744817"/>
            <a:ext cx="3132821" cy="1277273"/>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a:t>
            </a:r>
            <a:r>
              <a:rPr lang="ja-JP" altLang="en-US" sz="1100" dirty="0" smtClean="0">
                <a:latin typeface="メイリオ" pitchFamily="50" charset="-128"/>
                <a:ea typeface="メイリオ" pitchFamily="50" charset="-128"/>
                <a:cs typeface="メイリオ" pitchFamily="50" charset="-128"/>
              </a:rPr>
              <a:t>は，コース</a:t>
            </a:r>
            <a:r>
              <a:rPr lang="ja-JP" altLang="en-US" sz="1100" dirty="0" smtClean="0">
                <a:latin typeface="メイリオ" pitchFamily="50" charset="-128"/>
                <a:ea typeface="メイリオ" pitchFamily="50" charset="-128"/>
                <a:cs typeface="メイリオ" pitchFamily="50" charset="-128"/>
              </a:rPr>
              <a:t>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a:t>
            </a:r>
            <a:r>
              <a:rPr kumimoji="1" lang="ja-JP" altLang="en-US" sz="1100" dirty="0" smtClean="0">
                <a:latin typeface="メイリオ" pitchFamily="50" charset="-128"/>
                <a:ea typeface="メイリオ" pitchFamily="50" charset="-128"/>
                <a:cs typeface="メイリオ" pitchFamily="50" charset="-128"/>
              </a:rPr>
              <a:t>おいて，転倒</a:t>
            </a:r>
            <a:r>
              <a:rPr kumimoji="1" lang="ja-JP" altLang="en-US" sz="1100" dirty="0" smtClean="0">
                <a:latin typeface="メイリオ" pitchFamily="50" charset="-128"/>
                <a:ea typeface="メイリオ" pitchFamily="50" charset="-128"/>
                <a:cs typeface="メイリオ" pitchFamily="50" charset="-128"/>
              </a:rPr>
              <a:t>は致命的で</a:t>
            </a:r>
            <a:r>
              <a:rPr kumimoji="1" lang="ja-JP" altLang="en-US" sz="1100" dirty="0" smtClean="0">
                <a:latin typeface="メイリオ" pitchFamily="50" charset="-128"/>
                <a:ea typeface="メイリオ" pitchFamily="50" charset="-128"/>
                <a:cs typeface="メイリオ" pitchFamily="50" charset="-128"/>
              </a:rPr>
              <a:t>ある．その</a:t>
            </a:r>
            <a:r>
              <a:rPr kumimoji="1" lang="ja-JP" altLang="en-US" sz="1100" dirty="0" smtClean="0">
                <a:latin typeface="メイリオ" pitchFamily="50" charset="-128"/>
                <a:ea typeface="メイリオ" pitchFamily="50" charset="-128"/>
                <a:cs typeface="メイリオ" pitchFamily="50" charset="-128"/>
              </a:rPr>
              <a:t>ために車体の安定化を図る必要が</a:t>
            </a:r>
            <a:r>
              <a:rPr kumimoji="1" lang="ja-JP" altLang="en-US" sz="1100" dirty="0" smtClean="0">
                <a:latin typeface="メイリオ" pitchFamily="50" charset="-128"/>
                <a:ea typeface="メイリオ" pitchFamily="50" charset="-128"/>
                <a:cs typeface="メイリオ" pitchFamily="50" charset="-128"/>
              </a:rPr>
              <a:t>ある．車体</a:t>
            </a:r>
            <a:r>
              <a:rPr kumimoji="1" lang="ja-JP" altLang="en-US" sz="1100" dirty="0" smtClean="0">
                <a:latin typeface="メイリオ" pitchFamily="50" charset="-128"/>
                <a:ea typeface="メイリオ" pitchFamily="50" charset="-128"/>
                <a:cs typeface="メイリオ" pitchFamily="50" charset="-128"/>
              </a:rPr>
              <a:t>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21" name="角丸四角形吹き出し 20"/>
          <p:cNvSpPr/>
          <p:nvPr/>
        </p:nvSpPr>
        <p:spPr>
          <a:xfrm>
            <a:off x="11760671" y="5788227"/>
            <a:ext cx="2139488" cy="618907"/>
          </a:xfrm>
          <a:prstGeom prst="wedgeRoundRectCallout">
            <a:avLst>
              <a:gd name="adj1" fmla="val -37840"/>
              <a:gd name="adj2" fmla="val 89176"/>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1374996" y="9589364"/>
            <a:ext cx="1528206" cy="539828"/>
          </a:xfrm>
          <a:prstGeom prst="wedgeRoundRectCallout">
            <a:avLst>
              <a:gd name="adj1" fmla="val -39607"/>
              <a:gd name="adj2" fmla="val -15158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3239705" y="9481120"/>
            <a:ext cx="3438461" cy="523220"/>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a:t>
            </a:r>
            <a:r>
              <a:rPr lang="ja-JP" altLang="en-US" sz="1400" dirty="0" smtClean="0">
                <a:latin typeface="メイリオ" pitchFamily="50" charset="-128"/>
                <a:ea typeface="メイリオ" pitchFamily="50" charset="-128"/>
                <a:cs typeface="メイリオ" pitchFamily="50" charset="-128"/>
              </a:rPr>
              <a:t>や，性</a:t>
            </a:r>
            <a:r>
              <a:rPr lang="ja-JP" altLang="en-US" sz="1400" dirty="0" smtClean="0">
                <a:latin typeface="メイリオ" pitchFamily="50" charset="-128"/>
                <a:ea typeface="メイリオ" pitchFamily="50" charset="-128"/>
                <a:cs typeface="メイリオ" pitchFamily="50" charset="-128"/>
              </a:rPr>
              <a:t>能面で重要と考えられることを</a:t>
            </a:r>
            <a:r>
              <a:rPr lang="ja-JP" altLang="en-US" sz="1400" dirty="0" smtClean="0">
                <a:latin typeface="メイリオ" pitchFamily="50" charset="-128"/>
                <a:ea typeface="メイリオ" pitchFamily="50" charset="-128"/>
                <a:cs typeface="メイリオ" pitchFamily="50" charset="-128"/>
              </a:rPr>
              <a:t>抽出</a:t>
            </a:r>
            <a:endParaRPr kumimoji="1" lang="en-US" altLang="ja-JP" dirty="0" smtClean="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2478127631"/>
              </p:ext>
            </p:extLst>
          </p:nvPr>
        </p:nvGraphicFramePr>
        <p:xfrm>
          <a:off x="8880351" y="1765669"/>
          <a:ext cx="4633135" cy="2465956"/>
        </p:xfrm>
        <a:graphic>
          <a:graphicData uri="http://schemas.openxmlformats.org/drawingml/2006/table">
            <a:tbl>
              <a:tblPr firstRow="1" bandRow="1">
                <a:tableStyleId>{5C22544A-7EE6-4342-B048-85BDC9FD1C3A}</a:tableStyleId>
              </a:tblPr>
              <a:tblGrid>
                <a:gridCol w="1296145"/>
                <a:gridCol w="3336990"/>
              </a:tblGrid>
              <a:tr h="395995">
                <a:tc gridSpan="2">
                  <a:txBody>
                    <a:bodyPr/>
                    <a:lstStyle/>
                    <a:p>
                      <a:pPr indent="133350" algn="ctr">
                        <a:spcAft>
                          <a:spcPts val="0"/>
                        </a:spcAft>
                      </a:pPr>
                      <a:r>
                        <a:rPr lang="ja-JP" sz="1400" kern="100" dirty="0">
                          <a:effectLst/>
                        </a:rPr>
                        <a:t>ユースケース記述</a:t>
                      </a:r>
                      <a:endParaRPr lang="ja-JP" sz="14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309742">
                <a:tc>
                  <a:txBody>
                    <a:bodyPr/>
                    <a:lstStyle/>
                    <a:p>
                      <a:pPr algn="just">
                        <a:spcAft>
                          <a:spcPts val="0"/>
                        </a:spcAft>
                      </a:pPr>
                      <a:r>
                        <a:rPr lang="ja-JP" sz="1200" kern="100" dirty="0" smtClean="0">
                          <a:effectLst/>
                        </a:rPr>
                        <a:t>ユースケース名</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200" kern="100" dirty="0">
                          <a:effectLst/>
                        </a:rPr>
                        <a:t>コースを完走する</a:t>
                      </a:r>
                      <a:endParaRPr lang="ja-JP" sz="1200" kern="100" dirty="0">
                        <a:effectLst/>
                        <a:latin typeface="Century"/>
                        <a:ea typeface="ＭＳ 明朝"/>
                        <a:cs typeface="Times New Roman"/>
                      </a:endParaRPr>
                    </a:p>
                  </a:txBody>
                  <a:tcPr marL="66709" marR="66709" marT="0" marB="0" anchor="ctr">
                    <a:solidFill>
                      <a:schemeClr val="bg2"/>
                    </a:solidFill>
                  </a:tcPr>
                </a:tc>
              </a:tr>
              <a:tr h="293370">
                <a:tc>
                  <a:txBody>
                    <a:bodyPr/>
                    <a:lstStyle/>
                    <a:p>
                      <a:pPr algn="just">
                        <a:spcAft>
                          <a:spcPts val="0"/>
                        </a:spcAft>
                      </a:pPr>
                      <a:r>
                        <a:rPr lang="ja-JP" sz="1200" kern="100" dirty="0">
                          <a:effectLst/>
                        </a:rPr>
                        <a:t>事前条件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キャリブレーションが終わっている</a:t>
                      </a:r>
                      <a:endParaRPr lang="ja-JP" sz="1200" kern="100" dirty="0">
                        <a:effectLst/>
                        <a:latin typeface="Century"/>
                        <a:ea typeface="ＭＳ 明朝"/>
                        <a:cs typeface="Times New Roman"/>
                      </a:endParaRPr>
                    </a:p>
                  </a:txBody>
                  <a:tcPr marL="66709" marR="66709" marT="0" marB="0" anchor="ctr">
                    <a:solidFill>
                      <a:schemeClr val="bg2"/>
                    </a:solidFill>
                  </a:tcPr>
                </a:tc>
              </a:tr>
              <a:tr h="293370">
                <a:tc>
                  <a:txBody>
                    <a:bodyPr/>
                    <a:lstStyle/>
                    <a:p>
                      <a:pPr algn="just">
                        <a:spcAft>
                          <a:spcPts val="0"/>
                        </a:spcAft>
                      </a:pPr>
                      <a:r>
                        <a:rPr lang="ja-JP" sz="1200" kern="100" dirty="0">
                          <a:effectLst/>
                        </a:rPr>
                        <a:t>事後条件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ガレージイン区間で完全停止状態になっている</a:t>
                      </a:r>
                      <a:endParaRPr lang="ja-JP" sz="1200" kern="100" dirty="0">
                        <a:effectLst/>
                        <a:latin typeface="Century"/>
                        <a:ea typeface="ＭＳ 明朝"/>
                        <a:cs typeface="Times New Roman"/>
                      </a:endParaRPr>
                    </a:p>
                  </a:txBody>
                  <a:tcPr marL="66709" marR="66709" marT="0" marB="0" anchor="ctr">
                    <a:solidFill>
                      <a:schemeClr val="bg2"/>
                    </a:solidFill>
                  </a:tcPr>
                </a:tc>
              </a:tr>
              <a:tr h="1173479">
                <a:tc>
                  <a:txBody>
                    <a:bodyPr/>
                    <a:lstStyle/>
                    <a:p>
                      <a:pPr algn="just">
                        <a:spcAft>
                          <a:spcPts val="0"/>
                        </a:spcAft>
                      </a:pPr>
                      <a:r>
                        <a:rPr lang="ja-JP" sz="1200" kern="100" dirty="0">
                          <a:effectLst/>
                        </a:rPr>
                        <a:t>基本フロー</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200" kern="100" dirty="0">
                          <a:effectLst/>
                        </a:rPr>
                        <a:t>1. </a:t>
                      </a:r>
                      <a:r>
                        <a:rPr lang="ja-JP" sz="1200" kern="100" dirty="0">
                          <a:effectLst/>
                        </a:rPr>
                        <a:t>競技者は走行体をスタート位置に設置</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2. </a:t>
                      </a:r>
                      <a:r>
                        <a:rPr lang="ja-JP" sz="1200" kern="100" dirty="0">
                          <a:effectLst/>
                        </a:rPr>
                        <a:t>競技者は走行体</a:t>
                      </a:r>
                      <a:r>
                        <a:rPr lang="ja-JP" sz="1200" kern="100" dirty="0" smtClean="0">
                          <a:effectLst/>
                        </a:rPr>
                        <a:t>に走行</a:t>
                      </a:r>
                      <a:r>
                        <a:rPr lang="ja-JP" sz="1200" kern="100" dirty="0">
                          <a:effectLst/>
                        </a:rPr>
                        <a:t>スタートを指示</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3.</a:t>
                      </a:r>
                      <a:r>
                        <a:rPr lang="ja-JP" sz="1200" kern="100" dirty="0">
                          <a:effectLst/>
                        </a:rPr>
                        <a:t>走行体がコースを走行</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4.</a:t>
                      </a:r>
                      <a:r>
                        <a:rPr lang="ja-JP" sz="1200" kern="100" dirty="0">
                          <a:effectLst/>
                        </a:rPr>
                        <a:t>走行体がガレージで停止</a:t>
                      </a:r>
                      <a:r>
                        <a:rPr lang="ja-JP" sz="1200" kern="100" dirty="0" smtClean="0">
                          <a:effectLst/>
                        </a:rPr>
                        <a:t>する</a:t>
                      </a:r>
                      <a:r>
                        <a:rPr lang="ja-JP" altLang="en-US" sz="1200" kern="100" dirty="0" smtClean="0">
                          <a:effectLst/>
                        </a:rPr>
                        <a:t>．</a:t>
                      </a:r>
                      <a:endParaRPr lang="ja-JP" sz="120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31" name="テキスト ボックス 30"/>
          <p:cNvSpPr txBox="1"/>
          <p:nvPr/>
        </p:nvSpPr>
        <p:spPr>
          <a:xfrm>
            <a:off x="1391520" y="5788227"/>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010" y="1911492"/>
            <a:ext cx="43100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681169" y="2628817"/>
            <a:ext cx="3262432" cy="1231106"/>
          </a:xfrm>
          <a:prstGeom prst="rect">
            <a:avLst/>
          </a:prstGeom>
          <a:noFill/>
        </p:spPr>
        <p:txBody>
          <a:bodyPr wrap="none" rtlCol="0">
            <a:spAutoFit/>
          </a:bodyPr>
          <a:lstStyle/>
          <a:p>
            <a:pPr>
              <a:lnSpc>
                <a:spcPct val="150000"/>
              </a:lnSpc>
            </a:pPr>
            <a:r>
              <a:rPr kumimoji="1" lang="ja-JP" altLang="en-US" sz="1200" dirty="0" smtClean="0"/>
              <a:t>そのために･･･</a:t>
            </a:r>
            <a:r>
              <a:rPr lang="en-US" altLang="ja-JP" sz="1200" dirty="0" smtClean="0"/>
              <a:t/>
            </a:r>
            <a:br>
              <a:rPr lang="en-US" altLang="ja-JP" sz="1200" dirty="0" smtClean="0"/>
            </a:br>
            <a:r>
              <a:rPr lang="ja-JP" altLang="en-US" sz="1600" dirty="0" smtClean="0"/>
              <a:t>・高速かつ正確なライントレース</a:t>
            </a:r>
            <a:endParaRPr lang="en-US" altLang="ja-JP" sz="1600" dirty="0" smtClean="0"/>
          </a:p>
          <a:p>
            <a:r>
              <a:rPr kumimoji="1" lang="ja-JP" altLang="en-US" sz="1600" dirty="0" smtClean="0"/>
              <a:t>・区間に応じた走行</a:t>
            </a:r>
            <a:r>
              <a:rPr kumimoji="1" lang="en-US" altLang="ja-JP" sz="1600" dirty="0" smtClean="0"/>
              <a:t/>
            </a:r>
            <a:br>
              <a:rPr kumimoji="1" lang="en-US" altLang="ja-JP" sz="1600" dirty="0" smtClean="0"/>
            </a:br>
            <a:r>
              <a:rPr lang="ja-JP" altLang="en-US" sz="1600" dirty="0"/>
              <a:t>・</a:t>
            </a:r>
            <a:r>
              <a:rPr lang="ja-JP" altLang="en-US" sz="1600" dirty="0" smtClean="0"/>
              <a:t>全難所のクリア</a:t>
            </a:r>
            <a:endParaRPr lang="en-US" altLang="ja-JP" sz="1600" dirty="0"/>
          </a:p>
        </p:txBody>
      </p:sp>
      <p:sp>
        <p:nvSpPr>
          <p:cNvPr id="20" name="角丸四角形吹き出し 19"/>
          <p:cNvSpPr/>
          <p:nvPr/>
        </p:nvSpPr>
        <p:spPr>
          <a:xfrm>
            <a:off x="3047703" y="3480218"/>
            <a:ext cx="2448272" cy="816326"/>
          </a:xfrm>
          <a:prstGeom prst="wedgeRoundRectCallout">
            <a:avLst>
              <a:gd name="adj1" fmla="val 69427"/>
              <a:gd name="adj2" fmla="val 2827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にシステムに何が要求されるのか要求図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81169" y="1196694"/>
            <a:ext cx="6111745"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6792690" y="1196694"/>
            <a:ext cx="679154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ユースケース分析</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681169" y="4394370"/>
            <a:ext cx="6111522"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064" name="右矢印 2063"/>
          <p:cNvSpPr/>
          <p:nvPr/>
        </p:nvSpPr>
        <p:spPr>
          <a:xfrm rot="5400000">
            <a:off x="5465180" y="3856834"/>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55" y="5277654"/>
            <a:ext cx="10546287" cy="370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619" y="3968764"/>
            <a:ext cx="4032251" cy="226268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右矢印 52"/>
          <p:cNvSpPr/>
          <p:nvPr/>
        </p:nvSpPr>
        <p:spPr>
          <a:xfrm rot="16200000">
            <a:off x="6837941" y="4225386"/>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p:cNvCxnSpPr/>
          <p:nvPr/>
        </p:nvCxnSpPr>
        <p:spPr>
          <a:xfrm flipH="1">
            <a:off x="5351736" y="1196694"/>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pic>
        <p:nvPicPr>
          <p:cNvPr id="9" name="Picture 2" descr="C:\Users\HOMMA\Desktop\クラス図　基本構造.emf"/>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5084" t="4265" r="862" b="12126"/>
          <a:stretch/>
        </p:blipFill>
        <p:spPr bwMode="auto">
          <a:xfrm>
            <a:off x="5337177" y="1728165"/>
            <a:ext cx="10544618" cy="557010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6072039" y="2261139"/>
            <a:ext cx="2858907" cy="861774"/>
          </a:xfrm>
          <a:prstGeom prst="rect">
            <a:avLst/>
          </a:prstGeom>
          <a:noFill/>
        </p:spPr>
        <p:txBody>
          <a:bodyPr wrap="square" rtlCol="0">
            <a:spAutoFit/>
          </a:bodyPr>
          <a:lstStyle/>
          <a:p>
            <a:r>
              <a:rPr kumimoji="1" lang="ja-JP" altLang="en-US" dirty="0" smtClean="0"/>
              <a:t>走行関連クラスを詳細化</a:t>
            </a:r>
            <a:endParaRPr kumimoji="1" lang="ja-JP" altLang="en-US" dirty="0"/>
          </a:p>
        </p:txBody>
      </p:sp>
      <p:sp>
        <p:nvSpPr>
          <p:cNvPr id="17" name="テキスト ボックス 16"/>
          <p:cNvSpPr txBox="1"/>
          <p:nvPr/>
        </p:nvSpPr>
        <p:spPr>
          <a:xfrm>
            <a:off x="680400" y="4800600"/>
            <a:ext cx="4680520" cy="1384995"/>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a:t>
            </a:r>
            <a:r>
              <a:rPr lang="ja-JP" altLang="en-US" sz="1200" dirty="0" smtClean="0">
                <a:latin typeface="メイリオ" pitchFamily="50" charset="-128"/>
                <a:ea typeface="メイリオ" pitchFamily="50" charset="-128"/>
                <a:cs typeface="メイリオ" pitchFamily="50" charset="-128"/>
              </a:rPr>
              <a:t>は，</a:t>
            </a:r>
            <a:r>
              <a:rPr lang="ja-JP" altLang="en-US" sz="1200" dirty="0" smtClean="0">
                <a:latin typeface="メイリオ" pitchFamily="50" charset="-128"/>
                <a:ea typeface="メイリオ" pitchFamily="50" charset="-128"/>
                <a:cs typeface="メイリオ" pitchFamily="50" charset="-128"/>
              </a:rPr>
              <a:t>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a:t>
            </a:r>
            <a:r>
              <a:rPr lang="ja-JP" altLang="en-US" sz="1200" dirty="0" smtClean="0">
                <a:latin typeface="メイリオ" pitchFamily="50" charset="-128"/>
                <a:ea typeface="メイリオ" pitchFamily="50" charset="-128"/>
                <a:cs typeface="メイリオ" pitchFamily="50" charset="-128"/>
              </a:rPr>
              <a:t>されるものと分析した</a:t>
            </a:r>
            <a:r>
              <a:rPr lang="ja-JP" altLang="en-US"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ごとに最適な前進量などの</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a:t>
            </a:r>
            <a:r>
              <a:rPr lang="ja-JP" altLang="en-US" sz="1200" u="sng" dirty="0" smtClean="0">
                <a:latin typeface="メイリオ" pitchFamily="50" charset="-128"/>
                <a:ea typeface="メイリオ" pitchFamily="50" charset="-128"/>
                <a:cs typeface="メイリオ" pitchFamily="50" charset="-128"/>
              </a:rPr>
              <a:t>の切替</a:t>
            </a:r>
            <a:r>
              <a:rPr lang="ja-JP" altLang="en-US" sz="1200" u="sng" dirty="0" smtClean="0">
                <a:latin typeface="メイリオ" pitchFamily="50" charset="-128"/>
                <a:ea typeface="メイリオ" pitchFamily="50" charset="-128"/>
                <a:cs typeface="メイリオ" pitchFamily="50" charset="-128"/>
              </a:rPr>
              <a:t>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．駆動部は，</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が</a:t>
            </a:r>
            <a:r>
              <a:rPr lang="ja-JP" altLang="en-US" sz="1200" dirty="0" smtClean="0">
                <a:latin typeface="メイリオ" pitchFamily="50" charset="-128"/>
                <a:ea typeface="メイリオ" pitchFamily="50" charset="-128"/>
                <a:cs typeface="メイリオ" pitchFamily="50" charset="-128"/>
              </a:rPr>
              <a:t>切り替わるまでの間同一</a:t>
            </a:r>
            <a:r>
              <a:rPr lang="ja-JP" altLang="en-US" sz="1200" dirty="0" smtClean="0">
                <a:latin typeface="メイリオ" pitchFamily="50" charset="-128"/>
                <a:ea typeface="メイリオ" pitchFamily="50" charset="-128"/>
                <a:cs typeface="メイリオ" pitchFamily="50" charset="-128"/>
              </a:rPr>
              <a:t>のパラメータ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用いて走行体を駆動させ</a:t>
            </a:r>
            <a:r>
              <a:rPr lang="ja-JP" altLang="en-US" sz="1200" dirty="0" smtClean="0">
                <a:latin typeface="メイリオ" pitchFamily="50" charset="-128"/>
                <a:ea typeface="メイリオ" pitchFamily="50" charset="-128"/>
                <a:cs typeface="メイリオ" pitchFamily="50" charset="-128"/>
              </a:rPr>
              <a:t>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r>
              <a:rPr lang="ja-JP" altLang="en-US" sz="1200" dirty="0"/>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503" y="1721681"/>
            <a:ext cx="3805238"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右矢印 19"/>
          <p:cNvSpPr/>
          <p:nvPr/>
        </p:nvSpPr>
        <p:spPr>
          <a:xfrm>
            <a:off x="4825203" y="2640360"/>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80400" y="1195200"/>
            <a:ext cx="4671336"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 name="テキスト ボックス 14"/>
          <p:cNvSpPr txBox="1"/>
          <p:nvPr/>
        </p:nvSpPr>
        <p:spPr>
          <a:xfrm>
            <a:off x="5351958" y="1195200"/>
            <a:ext cx="823227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145" name="グループ化 144"/>
          <p:cNvGrpSpPr/>
          <p:nvPr/>
        </p:nvGrpSpPr>
        <p:grpSpPr>
          <a:xfrm>
            <a:off x="5547178" y="8330389"/>
            <a:ext cx="3312368" cy="1084100"/>
            <a:chOff x="7632526" y="7044063"/>
            <a:chExt cx="3312368" cy="1084100"/>
          </a:xfrm>
        </p:grpSpPr>
        <p:pic>
          <p:nvPicPr>
            <p:cNvPr id="146" name="Picture 2" descr="C:\Users\HOMMA\Robokon\e-konbu\Illust\階段.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36782" y="7201142"/>
              <a:ext cx="1008112" cy="253916"/>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906589" y="7587853"/>
            <a:ext cx="2679451" cy="607737"/>
          </a:xfrm>
          <a:prstGeom prst="wedgeRoundRectCallout">
            <a:avLst>
              <a:gd name="adj1" fmla="val 821"/>
              <a:gd name="adj2" fmla="val 10651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条件がある</a:t>
            </a:r>
          </a:p>
        </p:txBody>
      </p:sp>
      <p:grpSp>
        <p:nvGrpSpPr>
          <p:cNvPr id="18" name="グループ化 17"/>
          <p:cNvGrpSpPr/>
          <p:nvPr/>
        </p:nvGrpSpPr>
        <p:grpSpPr>
          <a:xfrm>
            <a:off x="814471" y="6456784"/>
            <a:ext cx="4412379" cy="3034158"/>
            <a:chOff x="939357" y="6252440"/>
            <a:chExt cx="4412379" cy="3034158"/>
          </a:xfrm>
        </p:grpSpPr>
        <p:grpSp>
          <p:nvGrpSpPr>
            <p:cNvPr id="104" name="グループ化 103"/>
            <p:cNvGrpSpPr/>
            <p:nvPr/>
          </p:nvGrpSpPr>
          <p:grpSpPr>
            <a:xfrm>
              <a:off x="939357" y="6252440"/>
              <a:ext cx="4412379" cy="3034158"/>
              <a:chOff x="4856320" y="5016624"/>
              <a:chExt cx="4412379" cy="3034158"/>
            </a:xfrm>
          </p:grpSpPr>
          <p:pic>
            <p:nvPicPr>
              <p:cNvPr id="105"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r="1089"/>
              <a:stretch/>
            </p:blipFill>
            <p:spPr bwMode="auto">
              <a:xfrm>
                <a:off x="4856320" y="5016624"/>
                <a:ext cx="4412379" cy="303415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4038600"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63176"/>
              <a:ext cx="4032250" cy="2374900"/>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7" name="テキスト ボックス 186"/>
          <p:cNvSpPr txBox="1"/>
          <p:nvPr/>
        </p:nvSpPr>
        <p:spPr>
          <a:xfrm>
            <a:off x="680400" y="4401000"/>
            <a:ext cx="46805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542596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677254"/>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a:t>
            </a:r>
            <a:r>
              <a:rPr lang="ja-JP" altLang="en-US" sz="1200" dirty="0" smtClean="0">
                <a:latin typeface="メイリオ" pitchFamily="50" charset="-128"/>
                <a:ea typeface="メイリオ" pitchFamily="50" charset="-128"/>
                <a:cs typeface="メイリオ" pitchFamily="50" charset="-128"/>
              </a:rPr>
              <a:t>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99773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a:t>
            </a:r>
            <a:r>
              <a:rPr lang="ja-JP" altLang="en-US" sz="1400" dirty="0" smtClean="0">
                <a:latin typeface="メイリオ" pitchFamily="50" charset="-128"/>
                <a:ea typeface="メイリオ" pitchFamily="50" charset="-128"/>
                <a:cs typeface="メイリオ" pitchFamily="50" charset="-128"/>
              </a:rPr>
              <a:t>駆動パラメータを設定する</a:t>
            </a:r>
            <a:r>
              <a:rPr lang="ja-JP" altLang="en-US" sz="1400" dirty="0" smtClean="0">
                <a:latin typeface="メイリオ" pitchFamily="50" charset="-128"/>
                <a:ea typeface="メイリオ" pitchFamily="50" charset="-128"/>
                <a:cs typeface="メイリオ" pitchFamily="50" charset="-128"/>
              </a:rPr>
              <a:t>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169126869"/>
              </p:ext>
            </p:extLst>
          </p:nvPr>
        </p:nvGraphicFramePr>
        <p:xfrm>
          <a:off x="7093752" y="2928392"/>
          <a:ext cx="6181745" cy="1031321"/>
        </p:xfrm>
        <a:graphic>
          <a:graphicData uri="http://schemas.openxmlformats.org/drawingml/2006/table">
            <a:tbl>
              <a:tblPr firstRow="1" bandRow="1">
                <a:tableStyleId>{93296810-A885-4BE3-A3E7-6D5BEEA58F35}</a:tableStyleId>
              </a:tblPr>
              <a:tblGrid>
                <a:gridCol w="1474863"/>
                <a:gridCol w="746443"/>
                <a:gridCol w="731022"/>
                <a:gridCol w="3229417"/>
              </a:tblGrid>
              <a:tr h="123448">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414101">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a:t>
                      </a:r>
                      <a:r>
                        <a:rPr kumimoji="1" lang="ja-JP" altLang="en-US" sz="900" dirty="0" smtClean="0"/>
                        <a:t>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a:t>
                      </a:r>
                      <a:r>
                        <a:rPr kumimoji="1" lang="ja-JP" altLang="en-US" sz="900" dirty="0" smtClean="0"/>
                        <a:t>必要が</a:t>
                      </a:r>
                      <a:r>
                        <a:rPr kumimoji="1" lang="ja-JP" altLang="en-US" sz="900" dirty="0" smtClean="0"/>
                        <a:t>あるため．</a:t>
                      </a:r>
                      <a:endParaRPr kumimoji="1" lang="en-US" altLang="ja-JP" sz="900" dirty="0" smtClean="0"/>
                    </a:p>
                  </a:txBody>
                  <a:tcPr anchor="ctr"/>
                </a:tc>
              </a:tr>
              <a:tr h="301165">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a:t>
                      </a:r>
                      <a:r>
                        <a:rPr kumimoji="1" lang="ja-JP" altLang="en-US" sz="900" dirty="0" smtClean="0"/>
                        <a:t>は</a:t>
                      </a:r>
                      <a:r>
                        <a:rPr kumimoji="1" lang="en-US" altLang="ja-JP" sz="900" dirty="0" smtClean="0"/>
                        <a:t>1cm</a:t>
                      </a:r>
                      <a:r>
                        <a:rPr kumimoji="1" lang="ja-JP" altLang="en-US" sz="900" dirty="0" smtClean="0"/>
                        <a:t>以内</a:t>
                      </a:r>
                      <a:r>
                        <a:rPr kumimoji="1" lang="ja-JP" altLang="en-US" sz="900" dirty="0" smtClean="0"/>
                        <a:t>で行えれば十分であると</a:t>
                      </a:r>
                      <a:r>
                        <a:rPr kumimoji="1" lang="ja-JP" altLang="en-US" sz="900" dirty="0" smtClean="0"/>
                        <a:t>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92912" y="1677254"/>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a:t>
            </a:r>
            <a:r>
              <a:rPr lang="ja-JP" altLang="en-US" sz="1200" dirty="0" smtClean="0">
                <a:latin typeface="メイリオ" pitchFamily="50" charset="-128"/>
                <a:ea typeface="メイリオ" pitchFamily="50" charset="-128"/>
                <a:cs typeface="メイリオ" pitchFamily="50" charset="-128"/>
              </a:rPr>
              <a:t>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a:t>
            </a:r>
            <a:r>
              <a:rPr kumimoji="1" lang="ja-JP" altLang="en-US" sz="1400" b="1" dirty="0" smtClean="0">
                <a:latin typeface="メイリオ" pitchFamily="50" charset="-128"/>
                <a:ea typeface="メイリオ" pitchFamily="50" charset="-128"/>
                <a:cs typeface="メイリオ" pitchFamily="50" charset="-128"/>
              </a:rPr>
              <a:t>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a:t>
            </a:r>
            <a:r>
              <a:rPr lang="ja-JP" altLang="en-US" sz="1200" dirty="0" smtClean="0">
                <a:latin typeface="メイリオ" pitchFamily="50" charset="-128"/>
                <a:ea typeface="メイリオ" pitchFamily="50" charset="-128"/>
                <a:cs typeface="メイリオ" pitchFamily="50" charset="-128"/>
              </a:rPr>
              <a:t>を考慮</a:t>
            </a:r>
            <a:r>
              <a:rPr lang="ja-JP" altLang="en-US" sz="1200" dirty="0" smtClean="0">
                <a:latin typeface="メイリオ" pitchFamily="50" charset="-128"/>
                <a:ea typeface="メイリオ" pitchFamily="50" charset="-128"/>
                <a:cs typeface="メイリオ" pitchFamily="50" charset="-128"/>
              </a:rPr>
              <a:t>し，タスク</a:t>
            </a:r>
            <a:r>
              <a:rPr lang="ja-JP" altLang="en-US" sz="1200" dirty="0" smtClean="0">
                <a:latin typeface="メイリオ" pitchFamily="50" charset="-128"/>
                <a:ea typeface="メイリオ" pitchFamily="50" charset="-128"/>
                <a:cs typeface="メイリオ" pitchFamily="50" charset="-128"/>
              </a:rPr>
              <a:t>の数は最小限</a:t>
            </a:r>
            <a:r>
              <a:rPr lang="ja-JP" altLang="en-US" sz="1200" dirty="0" smtClean="0">
                <a:latin typeface="メイリオ" pitchFamily="50" charset="-128"/>
                <a:ea typeface="メイリオ" pitchFamily="50" charset="-128"/>
                <a:cs typeface="メイリオ" pitchFamily="50" charset="-128"/>
              </a:rPr>
              <a:t>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a:t>
            </a:r>
            <a:r>
              <a:rPr kumimoji="1" lang="ja-JP" altLang="en-US" sz="1200" dirty="0" smtClean="0">
                <a:latin typeface="メイリオ" pitchFamily="50" charset="-128"/>
                <a:ea typeface="メイリオ" pitchFamily="50" charset="-128"/>
                <a:cs typeface="メイリオ" pitchFamily="50" charset="-128"/>
              </a:rPr>
              <a:t>タスクへの影響を最小限に</a:t>
            </a:r>
            <a:r>
              <a:rPr kumimoji="1" lang="ja-JP" altLang="en-US" sz="1200" dirty="0" smtClean="0">
                <a:latin typeface="メイリオ" pitchFamily="50" charset="-128"/>
                <a:ea typeface="メイリオ" pitchFamily="50" charset="-128"/>
                <a:cs typeface="メイリオ" pitchFamily="50" charset="-128"/>
              </a:rPr>
              <a:t>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a:t>
            </a:r>
            <a:r>
              <a:rPr lang="ja-JP" altLang="en-US" sz="1200" dirty="0" smtClean="0">
                <a:latin typeface="メイリオ" pitchFamily="50" charset="-128"/>
                <a:ea typeface="メイリオ" pitchFamily="50" charset="-128"/>
                <a:cs typeface="メイリオ" pitchFamily="50" charset="-128"/>
              </a:rPr>
              <a:t>検知に必要十分な周期を</a:t>
            </a:r>
            <a:r>
              <a:rPr lang="ja-JP" altLang="en-US" sz="1200" dirty="0" smtClean="0">
                <a:latin typeface="メイリオ" pitchFamily="50" charset="-128"/>
                <a:ea typeface="メイリオ" pitchFamily="50" charset="-128"/>
                <a:cs typeface="メイリオ" pitchFamily="50" charset="-128"/>
              </a:rPr>
              <a:t>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253030"/>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a:t>
            </a:r>
            <a:r>
              <a:rPr kumimoji="1" lang="ja-JP" altLang="en-US" sz="1050" dirty="0" smtClean="0">
                <a:solidFill>
                  <a:schemeClr val="tx1"/>
                </a:solidFill>
              </a:rPr>
              <a:t>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a:t>
            </a:r>
            <a:r>
              <a:rPr kumimoji="1" lang="ja-JP" altLang="en-US" sz="1050" dirty="0" smtClean="0">
                <a:solidFill>
                  <a:schemeClr val="tx1"/>
                </a:solidFill>
              </a:rPr>
              <a:t>妥当であると判断</a:t>
            </a:r>
            <a:r>
              <a:rPr kumimoji="1" lang="ja-JP" altLang="en-US" sz="1050" dirty="0" smtClean="0">
                <a:solidFill>
                  <a:schemeClr val="tx1"/>
                </a:solidFill>
              </a:rPr>
              <a:t>した．また，他</a:t>
            </a:r>
            <a:r>
              <a:rPr kumimoji="1" lang="ja-JP" altLang="en-US" sz="1050" dirty="0" smtClean="0">
                <a:solidFill>
                  <a:schemeClr val="tx1"/>
                </a:solidFill>
              </a:rPr>
              <a:t>の</a:t>
            </a:r>
            <a:r>
              <a:rPr kumimoji="1" lang="ja-JP" altLang="en-US" sz="1050" dirty="0" smtClean="0">
                <a:solidFill>
                  <a:schemeClr val="tx1"/>
                </a:solidFill>
              </a:rPr>
              <a:t>センサをトリガーに区間</a:t>
            </a:r>
            <a:r>
              <a:rPr lang="ja-JP" altLang="en-US" sz="1050" dirty="0" smtClean="0">
                <a:solidFill>
                  <a:schemeClr val="tx1"/>
                </a:solidFill>
              </a:rPr>
              <a:t>切替を行う場合も十分</a:t>
            </a:r>
            <a:r>
              <a:rPr lang="ja-JP" altLang="en-US" sz="1050" dirty="0" smtClean="0"/>
              <a:t>な応答が</a:t>
            </a:r>
            <a:r>
              <a:rPr lang="ja-JP" altLang="en-US" sz="1050" dirty="0" smtClean="0"/>
              <a:t>得られた．</a:t>
            </a:r>
            <a:endParaRPr kumimoji="1" lang="en-US" altLang="ja-JP" sz="1050" dirty="0" smtClean="0"/>
          </a:p>
        </p:txBody>
      </p:sp>
      <p:sp>
        <p:nvSpPr>
          <p:cNvPr id="31" name="テキスト ボックス 30"/>
          <p:cNvSpPr txBox="1"/>
          <p:nvPr/>
        </p:nvSpPr>
        <p:spPr>
          <a:xfrm>
            <a:off x="7078051" y="3993704"/>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92913" y="4986040"/>
            <a:ext cx="5558637" cy="553998"/>
          </a:xfrm>
          <a:prstGeom prst="rect">
            <a:avLst/>
          </a:prstGeom>
          <a:no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890012"/>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520680"/>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520680"/>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520680"/>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6" y="797998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279440"/>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7002239"/>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154367"/>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950149"/>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266740"/>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36366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3000400"/>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464896"/>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a:t>
            </a:r>
            <a:r>
              <a:rPr lang="ja-JP" altLang="en-US" sz="2000" dirty="0" smtClean="0">
                <a:latin typeface="メイリオ" pitchFamily="50" charset="-128"/>
                <a:ea typeface="メイリオ" pitchFamily="50" charset="-128"/>
                <a:cs typeface="メイリオ" pitchFamily="50" charset="-128"/>
              </a:rPr>
              <a:t>戦略</a:t>
            </a:r>
            <a:endParaRPr lang="en-US" altLang="ja-JP" sz="2000" dirty="0" smtClean="0">
              <a:latin typeface="メイリオ" pitchFamily="50" charset="-128"/>
              <a:ea typeface="メイリオ" pitchFamily="50" charset="-128"/>
              <a:cs typeface="メイリオ" pitchFamily="50" charset="-128"/>
            </a:endParaRPr>
          </a:p>
        </p:txBody>
      </p:sp>
      <p:pic>
        <p:nvPicPr>
          <p:cNvPr id="1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839" y="1633308"/>
            <a:ext cx="3085409" cy="23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正方形/長方形 19"/>
          <p:cNvSpPr/>
          <p:nvPr/>
        </p:nvSpPr>
        <p:spPr>
          <a:xfrm>
            <a:off x="680400"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1" name="正方形/長方形 20"/>
          <p:cNvSpPr/>
          <p:nvPr/>
        </p:nvSpPr>
        <p:spPr>
          <a:xfrm>
            <a:off x="895699" y="5995608"/>
            <a:ext cx="2846586" cy="2232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ステートマシン図</a:t>
            </a:r>
            <a:endParaRPr kumimoji="1" lang="en-US" altLang="ja-JP" dirty="0" smtClean="0"/>
          </a:p>
          <a:p>
            <a:pPr algn="ctr"/>
            <a:r>
              <a:rPr lang="ja-JP" altLang="en-US" dirty="0" smtClean="0"/>
              <a:t>（未確定）</a:t>
            </a:r>
            <a:endParaRPr lang="en-US" altLang="ja-JP" dirty="0" smtClean="0"/>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618" y="8595488"/>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0830" y="4051395"/>
            <a:ext cx="2248205" cy="973909"/>
          </a:xfrm>
          <a:prstGeom prst="rect">
            <a:avLst/>
          </a:prstGeom>
        </p:spPr>
      </p:pic>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529" y="8371874"/>
            <a:ext cx="4421629" cy="1158891"/>
          </a:xfrm>
          <a:prstGeom prst="rect">
            <a:avLst/>
          </a:prstGeom>
        </p:spPr>
      </p:pic>
      <p:sp>
        <p:nvSpPr>
          <p:cNvPr id="26" name="角丸四角形 25"/>
          <p:cNvSpPr/>
          <p:nvPr/>
        </p:nvSpPr>
        <p:spPr>
          <a:xfrm>
            <a:off x="815457" y="1643366"/>
            <a:ext cx="4129300" cy="1263586"/>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64336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a:t>
            </a:r>
            <a:r>
              <a:rPr lang="ja-JP" altLang="en-US" sz="1050" dirty="0" smtClean="0">
                <a:latin typeface="メイリオ" pitchFamily="50" charset="-128"/>
                <a:ea typeface="メイリオ" pitchFamily="50" charset="-128"/>
                <a:cs typeface="メイリオ" pitchFamily="50" charset="-128"/>
              </a:rPr>
              <a:t>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a:t>
            </a:r>
            <a:r>
              <a:rPr lang="ja-JP" altLang="en-US" sz="1050" dirty="0" smtClean="0">
                <a:latin typeface="メイリオ" pitchFamily="50" charset="-128"/>
                <a:ea typeface="メイリオ" pitchFamily="50" charset="-128"/>
                <a:cs typeface="メイリオ" pitchFamily="50" charset="-128"/>
              </a:rPr>
              <a:t>から，直角</a:t>
            </a:r>
            <a:r>
              <a:rPr lang="ja-JP" altLang="en-US" sz="1050" dirty="0" smtClean="0">
                <a:latin typeface="メイリオ" pitchFamily="50" charset="-128"/>
                <a:ea typeface="メイリオ" pitchFamily="50" charset="-128"/>
                <a:cs typeface="メイリオ" pitchFamily="50" charset="-128"/>
              </a:rPr>
              <a:t>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a:t>
            </a:r>
            <a:r>
              <a:rPr lang="ja-JP" altLang="en-US" sz="1050" dirty="0" smtClean="0">
                <a:latin typeface="メイリオ" pitchFamily="50" charset="-128"/>
                <a:ea typeface="メイリオ" pitchFamily="50" charset="-128"/>
                <a:cs typeface="メイリオ" pitchFamily="50" charset="-128"/>
              </a:rPr>
              <a:t>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4688865" y="5592688"/>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716214" y="6875946"/>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7016212"/>
            <a:ext cx="2459676"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a:t>
            </a:r>
            <a:r>
              <a:rPr lang="ja-JP" altLang="en-US" sz="1050" dirty="0" smtClean="0">
                <a:latin typeface="メイリオ" pitchFamily="50" charset="-128"/>
                <a:ea typeface="メイリオ" pitchFamily="50" charset="-128"/>
                <a:cs typeface="メイリオ" pitchFamily="50" charset="-128"/>
              </a:rPr>
              <a:t>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a:t>
            </a:r>
            <a:r>
              <a:rPr lang="ja-JP" altLang="en-US" sz="1050" dirty="0" smtClean="0">
                <a:latin typeface="メイリオ" pitchFamily="50" charset="-128"/>
                <a:ea typeface="メイリオ" pitchFamily="50" charset="-128"/>
                <a:cs typeface="メイリオ" pitchFamily="50" charset="-128"/>
              </a:rPr>
              <a:t>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a:t>
            </a:r>
            <a:r>
              <a:rPr lang="ja-JP" altLang="en-US" sz="1050" dirty="0" smtClean="0">
                <a:latin typeface="メイリオ" pitchFamily="50" charset="-128"/>
                <a:ea typeface="メイリオ" pitchFamily="50" charset="-128"/>
                <a:cs typeface="メイリオ" pitchFamily="50" charset="-128"/>
              </a:rPr>
              <a:t>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a:t>
            </a:r>
            <a:r>
              <a:rPr lang="ja-JP" altLang="en-US" sz="1050" dirty="0" smtClean="0">
                <a:latin typeface="メイリオ" pitchFamily="50" charset="-128"/>
                <a:ea typeface="メイリオ" pitchFamily="50" charset="-128"/>
                <a:cs typeface="メイリオ" pitchFamily="50" charset="-128"/>
              </a:rPr>
              <a:t>時</a:t>
            </a:r>
            <a:r>
              <a:rPr lang="ja-JP" altLang="en-US" sz="1050" dirty="0" smtClean="0">
                <a:latin typeface="メイリオ" pitchFamily="50" charset="-128"/>
                <a:ea typeface="メイリオ" pitchFamily="50" charset="-128"/>
                <a:cs typeface="メイリオ" pitchFamily="50" charset="-128"/>
              </a:rPr>
              <a:t>，</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a:t>
            </a:r>
            <a:r>
              <a:rPr lang="ja-JP" altLang="en-US" sz="1050" dirty="0" smtClean="0">
                <a:latin typeface="メイリオ" pitchFamily="50" charset="-128"/>
                <a:ea typeface="メイリオ" pitchFamily="50" charset="-128"/>
                <a:cs typeface="メイリオ" pitchFamily="50" charset="-128"/>
              </a:rPr>
              <a:t>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7" name="1 つの角を切り取った四角形 46"/>
          <p:cNvSpPr/>
          <p:nvPr/>
        </p:nvSpPr>
        <p:spPr>
          <a:xfrm>
            <a:off x="5172958" y="4232420"/>
            <a:ext cx="2924721" cy="792882"/>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kumimoji="1" lang="ja-JP" altLang="en-US" sz="1400" u="sng" dirty="0" smtClean="0">
                <a:latin typeface="メイリオ" pitchFamily="50" charset="-128"/>
                <a:ea typeface="メイリオ" pitchFamily="50" charset="-128"/>
                <a:cs typeface="メイリオ" pitchFamily="50" charset="-128"/>
              </a:rPr>
              <a:t>要素</a:t>
            </a:r>
            <a:r>
              <a:rPr kumimoji="1"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詳細</a:t>
            </a:r>
            <a:r>
              <a:rPr kumimoji="1" lang="en-US" altLang="ja-JP" sz="1400" dirty="0" smtClean="0">
                <a:latin typeface="メイリオ" pitchFamily="50" charset="-128"/>
                <a:ea typeface="メイリオ" pitchFamily="50" charset="-128"/>
                <a:cs typeface="メイリオ" pitchFamily="50" charset="-128"/>
              </a:rPr>
              <a:t>:</a:t>
            </a:r>
            <a:r>
              <a:rPr kumimoji="1" lang="en-US" altLang="ja-JP" sz="1400" dirty="0" smtClean="0">
                <a:latin typeface="メイリオ" pitchFamily="50" charset="-128"/>
                <a:ea typeface="メイリオ" pitchFamily="50" charset="-128"/>
                <a:cs typeface="メイリオ" pitchFamily="50" charset="-128"/>
              </a:rPr>
              <a:t>p.5</a:t>
            </a:r>
            <a:r>
              <a:rPr kumimoji="1" lang="ja-JP" altLang="en-US" sz="1400" dirty="0" smtClean="0">
                <a:latin typeface="メイリオ" pitchFamily="50" charset="-128"/>
                <a:ea typeface="メイリオ" pitchFamily="50" charset="-128"/>
                <a:cs typeface="メイリオ" pitchFamily="50" charset="-128"/>
              </a:rPr>
              <a:t>）</a:t>
            </a:r>
            <a:endParaRPr kumimoji="1"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方位</a:t>
            </a:r>
            <a:r>
              <a:rPr lang="ja-JP" altLang="en-US" sz="1200" dirty="0" smtClean="0">
                <a:latin typeface="メイリオ" pitchFamily="50" charset="-128"/>
                <a:ea typeface="メイリオ" pitchFamily="50" charset="-128"/>
                <a:cs typeface="メイリオ" pitchFamily="50" charset="-128"/>
              </a:rPr>
              <a:t>計測，路面</a:t>
            </a:r>
            <a:r>
              <a:rPr lang="ja-JP" altLang="en-US" sz="1200" dirty="0" smtClean="0">
                <a:latin typeface="メイリオ" pitchFamily="50" charset="-128"/>
                <a:ea typeface="メイリオ" pitchFamily="50" charset="-128"/>
                <a:cs typeface="メイリオ" pitchFamily="50" charset="-128"/>
              </a:rPr>
              <a:t>輝度値変化</a:t>
            </a:r>
            <a:r>
              <a:rPr lang="ja-JP" altLang="en-US" sz="1200" dirty="0" smtClean="0">
                <a:latin typeface="メイリオ" pitchFamily="50" charset="-128"/>
                <a:ea typeface="メイリオ" pitchFamily="50" charset="-128"/>
                <a:cs typeface="メイリオ" pitchFamily="50" charset="-128"/>
              </a:rPr>
              <a:t>検出，</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車体</a:t>
            </a:r>
            <a:r>
              <a:rPr lang="ja-JP" altLang="en-US" sz="1200" dirty="0" smtClean="0">
                <a:latin typeface="メイリオ" pitchFamily="50" charset="-128"/>
                <a:ea typeface="メイリオ" pitchFamily="50" charset="-128"/>
                <a:cs typeface="メイリオ" pitchFamily="50" charset="-128"/>
              </a:rPr>
              <a:t>傾き</a:t>
            </a:r>
            <a:r>
              <a:rPr lang="ja-JP" altLang="en-US" sz="1200" dirty="0" smtClean="0">
                <a:latin typeface="メイリオ" pitchFamily="50" charset="-128"/>
                <a:ea typeface="メイリオ" pitchFamily="50" charset="-128"/>
                <a:cs typeface="メイリオ" pitchFamily="50" charset="-128"/>
              </a:rPr>
              <a:t>検知，衝撃吸収，ライン</a:t>
            </a:r>
            <a:r>
              <a:rPr lang="ja-JP" altLang="en-US" sz="1200" dirty="0" smtClean="0">
                <a:latin typeface="メイリオ" pitchFamily="50" charset="-128"/>
                <a:ea typeface="メイリオ" pitchFamily="50" charset="-128"/>
                <a:cs typeface="メイリオ" pitchFamily="50" charset="-128"/>
              </a:rPr>
              <a:t>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a:t>
            </a:r>
            <a:r>
              <a:rPr lang="ja-JP" altLang="en-US" sz="1200" dirty="0" smtClean="0">
                <a:latin typeface="メイリオ" pitchFamily="50" charset="-128"/>
                <a:ea typeface="メイリオ" pitchFamily="50" charset="-128"/>
                <a:cs typeface="メイリオ" pitchFamily="50" charset="-128"/>
              </a:rPr>
              <a:t>制御，前方</a:t>
            </a:r>
            <a:r>
              <a:rPr lang="ja-JP" altLang="en-US" sz="1200" dirty="0" smtClean="0">
                <a:latin typeface="メイリオ" pitchFamily="50" charset="-128"/>
                <a:ea typeface="メイリオ" pitchFamily="50" charset="-128"/>
                <a:cs typeface="メイリオ" pitchFamily="50" charset="-128"/>
              </a:rPr>
              <a:t>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5784007" y="8772834"/>
            <a:ext cx="2168550" cy="703769"/>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smtClean="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前方障害物</a:t>
            </a:r>
            <a:r>
              <a:rPr lang="ja-JP" altLang="en-US" sz="1200" dirty="0" smtClean="0">
                <a:latin typeface="メイリオ" pitchFamily="50" charset="-128"/>
                <a:ea typeface="メイリオ" pitchFamily="50" charset="-128"/>
                <a:cs typeface="メイリオ" pitchFamily="50" charset="-128"/>
              </a:rPr>
              <a:t>検知，方位</a:t>
            </a:r>
            <a:r>
              <a:rPr lang="ja-JP" altLang="en-US" sz="1200" dirty="0" smtClean="0">
                <a:latin typeface="メイリオ" pitchFamily="50" charset="-128"/>
                <a:ea typeface="メイリオ" pitchFamily="50" charset="-128"/>
                <a:cs typeface="メイリオ" pitchFamily="50" charset="-128"/>
              </a:rPr>
              <a:t>計測</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a:t>
            </a:r>
            <a:r>
              <a:rPr lang="ja-JP" altLang="en-US" sz="1200" dirty="0" smtClean="0">
                <a:latin typeface="メイリオ" pitchFamily="50" charset="-128"/>
                <a:ea typeface="メイリオ" pitchFamily="50" charset="-128"/>
                <a:cs typeface="メイリオ" pitchFamily="50" charset="-128"/>
              </a:rPr>
              <a:t>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a:t>
            </a:r>
            <a:r>
              <a:rPr lang="ja-JP" altLang="en-US" sz="1200" dirty="0" smtClean="0">
                <a:latin typeface="メイリオ" pitchFamily="50" charset="-128"/>
                <a:ea typeface="メイリオ" pitchFamily="50" charset="-128"/>
                <a:cs typeface="メイリオ" pitchFamily="50" charset="-128"/>
              </a:rPr>
              <a:t>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628" y="3096417"/>
            <a:ext cx="3158654" cy="1078407"/>
          </a:xfrm>
          <a:prstGeom prst="rect">
            <a:avLst/>
          </a:prstGeom>
        </p:spPr>
      </p:pic>
      <p:grpSp>
        <p:nvGrpSpPr>
          <p:cNvPr id="65" name="グループ化 64"/>
          <p:cNvGrpSpPr/>
          <p:nvPr/>
        </p:nvGrpSpPr>
        <p:grpSpPr>
          <a:xfrm>
            <a:off x="959930" y="2941571"/>
            <a:ext cx="2621961" cy="2130286"/>
            <a:chOff x="1505862" y="2945167"/>
            <a:chExt cx="2621961" cy="2130286"/>
          </a:xfrm>
        </p:grpSpPr>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109" y="2945167"/>
              <a:ext cx="2594714" cy="213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1535341" y="3000400"/>
              <a:ext cx="209064" cy="261610"/>
            </a:xfrm>
            <a:prstGeom prst="rect">
              <a:avLst/>
            </a:prstGeom>
            <a:noFill/>
          </p:spPr>
          <p:txBody>
            <a:bodyPr wrap="square" rtlCol="0">
              <a:spAutoFit/>
            </a:bodyPr>
            <a:lstStyle/>
            <a:p>
              <a:pPr algn="ctr"/>
              <a:r>
                <a:rPr kumimoji="1" lang="en-US" altLang="ja-JP" sz="105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05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505862" y="3466564"/>
              <a:ext cx="268022" cy="253916"/>
            </a:xfrm>
            <a:prstGeom prst="rect">
              <a:avLst/>
            </a:prstGeom>
            <a:noFill/>
          </p:spPr>
          <p:txBody>
            <a:bodyPr wrap="none" rtlCol="0">
              <a:spAutoFit/>
            </a:bodyPr>
            <a:lstStyle/>
            <a:p>
              <a:pPr algn="ctr"/>
              <a:r>
                <a:rPr kumimoji="1" lang="en-US" altLang="ja-JP" sz="1050" dirty="0" smtClean="0">
                  <a:solidFill>
                    <a:srgbClr val="00B050"/>
                  </a:solidFill>
                  <a:latin typeface="メイリオ" pitchFamily="50" charset="-128"/>
                  <a:ea typeface="メイリオ" pitchFamily="50" charset="-128"/>
                  <a:cs typeface="メイリオ" pitchFamily="50" charset="-128"/>
                </a:rPr>
                <a:t>2</a:t>
              </a:r>
              <a:endParaRPr kumimoji="1" lang="ja-JP" altLang="en-US" sz="1050" dirty="0">
                <a:solidFill>
                  <a:srgbClr val="00B050"/>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505862" y="4008512"/>
              <a:ext cx="268022" cy="253916"/>
            </a:xfrm>
            <a:prstGeom prst="rect">
              <a:avLst/>
            </a:prstGeom>
            <a:noFill/>
          </p:spPr>
          <p:txBody>
            <a:bodyPr wrap="none" rtlCol="0">
              <a:spAutoFit/>
            </a:bodyPr>
            <a:lstStyle/>
            <a:p>
              <a:pPr algn="ctr"/>
              <a:r>
                <a:rPr kumimoji="1" lang="en-US" altLang="ja-JP" sz="1050" dirty="0" smtClean="0">
                  <a:solidFill>
                    <a:srgbClr val="FF0000"/>
                  </a:solidFill>
                  <a:latin typeface="メイリオ" pitchFamily="50" charset="-128"/>
                  <a:ea typeface="メイリオ" pitchFamily="50" charset="-128"/>
                  <a:cs typeface="メイリオ" pitchFamily="50" charset="-128"/>
                </a:rPr>
                <a:t>3</a:t>
              </a:r>
              <a:endParaRPr kumimoji="1" lang="ja-JP" altLang="en-US" sz="1050" dirty="0">
                <a:solidFill>
                  <a:srgbClr val="FF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478464" y="3178532"/>
              <a:ext cx="268022" cy="253916"/>
            </a:xfrm>
            <a:prstGeom prst="rect">
              <a:avLst/>
            </a:prstGeom>
            <a:noFill/>
          </p:spPr>
          <p:txBody>
            <a:bodyPr wrap="none" rtlCol="0">
              <a:spAutoFit/>
            </a:bodyPr>
            <a:lstStyle/>
            <a:p>
              <a:pPr algn="ctr"/>
              <a:r>
                <a:rPr kumimoji="1" lang="en-US" altLang="ja-JP" sz="1050" dirty="0" smtClean="0">
                  <a:solidFill>
                    <a:srgbClr val="FF33CC"/>
                  </a:solidFill>
                  <a:latin typeface="メイリオ" pitchFamily="50" charset="-128"/>
                  <a:ea typeface="メイリオ" pitchFamily="50" charset="-128"/>
                  <a:cs typeface="メイリオ" pitchFamily="50" charset="-128"/>
                </a:rPr>
                <a:t>4</a:t>
              </a:r>
              <a:endParaRPr kumimoji="1" lang="ja-JP" altLang="en-US" sz="1050" dirty="0">
                <a:solidFill>
                  <a:srgbClr val="FF33CC"/>
                </a:solidFill>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2478464" y="3754596"/>
              <a:ext cx="268022" cy="253916"/>
            </a:xfrm>
            <a:prstGeom prst="rect">
              <a:avLst/>
            </a:prstGeom>
            <a:noFill/>
          </p:spPr>
          <p:txBody>
            <a:bodyPr wrap="none" rtlCol="0">
              <a:spAutoFit/>
            </a:bodyPr>
            <a:lstStyle/>
            <a:p>
              <a:pPr algn="ctr"/>
              <a:r>
                <a:rPr kumimoji="1" lang="en-US" altLang="ja-JP" sz="1050" dirty="0" smtClean="0">
                  <a:solidFill>
                    <a:srgbClr val="FFC000"/>
                  </a:solidFill>
                  <a:latin typeface="メイリオ" pitchFamily="50" charset="-128"/>
                  <a:ea typeface="メイリオ" pitchFamily="50" charset="-128"/>
                  <a:cs typeface="メイリオ" pitchFamily="50" charset="-128"/>
                </a:rPr>
                <a:t>5</a:t>
              </a:r>
              <a:endParaRPr kumimoji="1" lang="ja-JP" altLang="en-US" sz="1050" dirty="0">
                <a:solidFill>
                  <a:srgbClr val="FFC000"/>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2478464" y="4176620"/>
              <a:ext cx="268022" cy="253916"/>
            </a:xfrm>
            <a:prstGeom prst="rect">
              <a:avLst/>
            </a:prstGeom>
            <a:noFill/>
          </p:spPr>
          <p:txBody>
            <a:bodyPr wrap="none" rtlCol="0">
              <a:spAutoFit/>
            </a:bodyPr>
            <a:lstStyle/>
            <a:p>
              <a:r>
                <a:rPr kumimoji="1" lang="en-US" altLang="ja-JP" sz="1050" dirty="0" smtClean="0">
                  <a:solidFill>
                    <a:srgbClr val="92D050"/>
                  </a:solidFill>
                  <a:latin typeface="メイリオ" pitchFamily="50" charset="-128"/>
                  <a:ea typeface="メイリオ" pitchFamily="50" charset="-128"/>
                  <a:cs typeface="メイリオ" pitchFamily="50" charset="-128"/>
                </a:rPr>
                <a:t>6</a:t>
              </a:r>
              <a:endParaRPr kumimoji="1" lang="ja-JP" altLang="en-US" sz="1050" dirty="0">
                <a:solidFill>
                  <a:srgbClr val="92D050"/>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357441" y="3178532"/>
              <a:ext cx="268022" cy="253916"/>
            </a:xfrm>
            <a:prstGeom prst="rect">
              <a:avLst/>
            </a:prstGeom>
            <a:noFill/>
          </p:spPr>
          <p:txBody>
            <a:bodyPr wrap="none" rtlCol="0">
              <a:spAutoFit/>
            </a:bodyPr>
            <a:lstStyle/>
            <a:p>
              <a:pPr algn="ctr"/>
              <a:r>
                <a:rPr lang="en-US" altLang="ja-JP" sz="1050" dirty="0">
                  <a:solidFill>
                    <a:srgbClr val="7030A0"/>
                  </a:solidFill>
                  <a:latin typeface="メイリオ" pitchFamily="50" charset="-128"/>
                  <a:ea typeface="メイリオ" pitchFamily="50" charset="-128"/>
                  <a:cs typeface="メイリオ" pitchFamily="50" charset="-128"/>
                </a:rPr>
                <a:t>7</a:t>
              </a:r>
              <a:endParaRPr kumimoji="1" lang="ja-JP" altLang="en-US" sz="1050" dirty="0">
                <a:solidFill>
                  <a:srgbClr val="7030A0"/>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3357441" y="3576464"/>
              <a:ext cx="268022" cy="253916"/>
            </a:xfrm>
            <a:prstGeom prst="rect">
              <a:avLst/>
            </a:prstGeom>
            <a:noFill/>
          </p:spPr>
          <p:txBody>
            <a:bodyPr wrap="none" rtlCol="0">
              <a:spAutoFit/>
            </a:bodyPr>
            <a:lstStyle/>
            <a:p>
              <a:pPr algn="ctr"/>
              <a:r>
                <a:rPr lang="en-US" altLang="ja-JP" sz="1050" dirty="0">
                  <a:solidFill>
                    <a:schemeClr val="accent6">
                      <a:lumMod val="75000"/>
                    </a:schemeClr>
                  </a:solidFill>
                  <a:latin typeface="メイリオ" pitchFamily="50" charset="-128"/>
                  <a:ea typeface="メイリオ" pitchFamily="50" charset="-128"/>
                  <a:cs typeface="メイリオ" pitchFamily="50" charset="-128"/>
                </a:rPr>
                <a:t>8</a:t>
              </a:r>
              <a:endParaRPr kumimoji="1" lang="en-US" altLang="ja-JP" sz="1050" dirty="0" smtClean="0">
                <a:solidFill>
                  <a:schemeClr val="accent6">
                    <a:lumMod val="7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357441" y="4105462"/>
              <a:ext cx="268022" cy="253916"/>
            </a:xfrm>
            <a:prstGeom prst="rect">
              <a:avLst/>
            </a:prstGeom>
            <a:noFill/>
          </p:spPr>
          <p:txBody>
            <a:bodyPr wrap="none" rtlCol="0">
              <a:spAutoFit/>
            </a:bodyPr>
            <a:lstStyle/>
            <a:p>
              <a:pPr algn="ctr"/>
              <a:r>
                <a:rPr lang="en-US" altLang="ja-JP" sz="1050" dirty="0">
                  <a:latin typeface="メイリオ" pitchFamily="50" charset="-128"/>
                  <a:ea typeface="メイリオ" pitchFamily="50" charset="-128"/>
                  <a:cs typeface="メイリオ" pitchFamily="50" charset="-128"/>
                </a:rPr>
                <a:t>9</a:t>
              </a:r>
              <a:endParaRPr kumimoji="1" lang="ja-JP" altLang="en-US" sz="1050" dirty="0">
                <a:latin typeface="メイリオ" pitchFamily="50" charset="-128"/>
                <a:ea typeface="メイリオ" pitchFamily="50" charset="-128"/>
                <a:cs typeface="メイリオ" pitchFamily="50" charset="-128"/>
              </a:endParaRPr>
            </a:p>
          </p:txBody>
        </p:sp>
      </p:grpSp>
      <p:sp>
        <p:nvSpPr>
          <p:cNvPr id="30" name="角丸四角形 29"/>
          <p:cNvSpPr/>
          <p:nvPr/>
        </p:nvSpPr>
        <p:spPr>
          <a:xfrm>
            <a:off x="11007943" y="5664696"/>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a:t>
            </a:r>
            <a:r>
              <a:rPr lang="ja-JP" altLang="en-US" sz="1050" u="sng" dirty="0" smtClean="0">
                <a:latin typeface="メイリオ" pitchFamily="50" charset="-128"/>
                <a:ea typeface="メイリオ" pitchFamily="50" charset="-128"/>
                <a:cs typeface="メイリオ" pitchFamily="50" charset="-128"/>
              </a:rPr>
              <a:t>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grpSp>
        <p:nvGrpSpPr>
          <p:cNvPr id="66" name="グループ化 65"/>
          <p:cNvGrpSpPr/>
          <p:nvPr/>
        </p:nvGrpSpPr>
        <p:grpSpPr>
          <a:xfrm>
            <a:off x="8381899" y="5515712"/>
            <a:ext cx="2417989" cy="3072415"/>
            <a:chOff x="8381899" y="5575523"/>
            <a:chExt cx="2417989" cy="3072415"/>
          </a:xfrm>
        </p:grpSpPr>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899" y="5575523"/>
              <a:ext cx="2364850" cy="307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テキスト ボックス 33"/>
            <p:cNvSpPr txBox="1"/>
            <p:nvPr/>
          </p:nvSpPr>
          <p:spPr>
            <a:xfrm>
              <a:off x="8463028" y="6384776"/>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8463028" y="7648660"/>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10503012" y="6365031"/>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10503011" y="7013103"/>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8506934" y="5736704"/>
              <a:ext cx="209064"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10502121" y="7680600"/>
              <a:ext cx="296876" cy="307777"/>
            </a:xfrm>
            <a:prstGeom prst="rect">
              <a:avLst/>
            </a:prstGeom>
            <a:noFill/>
          </p:spPr>
          <p:txBody>
            <a:bodyPr wrap="none" rtlCol="0">
              <a:spAutoFit/>
            </a:bodyPr>
            <a:lstStyle/>
            <a:p>
              <a:r>
                <a:rPr kumimoji="1" lang="en-US" altLang="ja-JP" sz="1400" dirty="0" smtClean="0">
                  <a:solidFill>
                    <a:srgbClr val="92D050"/>
                  </a:solidFill>
                  <a:latin typeface="メイリオ" pitchFamily="50" charset="-128"/>
                  <a:ea typeface="メイリオ" pitchFamily="50" charset="-128"/>
                  <a:cs typeface="メイリオ" pitchFamily="50" charset="-128"/>
                </a:rPr>
                <a:t>6</a:t>
              </a:r>
              <a:endParaRPr kumimoji="1" lang="ja-JP" altLang="en-US" sz="1400" dirty="0">
                <a:solidFill>
                  <a:srgbClr val="92D050"/>
                </a:solidFill>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2"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a:t>
            </a:r>
            <a:r>
              <a:rPr lang="ja-JP" altLang="en-US" sz="2000" dirty="0" smtClean="0">
                <a:latin typeface="メイリオ" pitchFamily="50" charset="-128"/>
                <a:ea typeface="メイリオ" pitchFamily="50" charset="-128"/>
                <a:cs typeface="メイリオ" pitchFamily="50" charset="-128"/>
              </a:rPr>
              <a:t>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199"/>
            <a:ext cx="4328546"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高速</a:t>
            </a:r>
            <a:r>
              <a:rPr lang="ja-JP" altLang="en-US" sz="1050" dirty="0" smtClean="0">
                <a:latin typeface="メイリオ" pitchFamily="50" charset="-128"/>
                <a:ea typeface="メイリオ" pitchFamily="50" charset="-128"/>
                <a:cs typeface="メイリオ" pitchFamily="50" charset="-128"/>
              </a:rPr>
              <a:t>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の入力範囲の超えることが</a:t>
            </a:r>
            <a:r>
              <a:rPr lang="ja-JP" altLang="en-US" sz="1050" dirty="0" smtClean="0">
                <a:latin typeface="メイリオ" pitchFamily="50" charset="-128"/>
                <a:ea typeface="メイリオ" pitchFamily="50" charset="-128"/>
                <a:cs typeface="メイリオ" pitchFamily="50" charset="-128"/>
              </a:rPr>
              <a:t>ある．その</a:t>
            </a:r>
            <a:r>
              <a:rPr lang="ja-JP" altLang="en-US" sz="1050" dirty="0" smtClean="0">
                <a:latin typeface="メイリオ" pitchFamily="50" charset="-128"/>
                <a:ea typeface="メイリオ" pitchFamily="50" charset="-128"/>
                <a:cs typeface="メイリオ" pitchFamily="50" charset="-128"/>
              </a:rPr>
              <a:t>結果を単純に範囲に収まるように値を調整してしまう</a:t>
            </a:r>
            <a:r>
              <a:rPr lang="ja-JP" altLang="en-US" sz="1050" dirty="0" smtClean="0">
                <a:latin typeface="メイリオ" pitchFamily="50" charset="-128"/>
                <a:ea typeface="メイリオ" pitchFamily="50" charset="-128"/>
                <a:cs typeface="メイリオ" pitchFamily="50" charset="-128"/>
              </a:rPr>
              <a:t>と，旋回量</a:t>
            </a:r>
            <a:r>
              <a:rPr lang="ja-JP" altLang="en-US" sz="1050" dirty="0" smtClean="0">
                <a:latin typeface="メイリオ" pitchFamily="50" charset="-128"/>
                <a:ea typeface="メイリオ" pitchFamily="50" charset="-128"/>
                <a:cs typeface="メイリオ" pitchFamily="50" charset="-128"/>
              </a:rPr>
              <a:t>が不足し</a:t>
            </a:r>
            <a:r>
              <a:rPr lang="ja-JP" altLang="en-US" sz="1050" dirty="0" smtClean="0">
                <a:latin typeface="メイリオ" pitchFamily="50" charset="-128"/>
                <a:ea typeface="メイリオ" pitchFamily="50" charset="-128"/>
                <a:cs typeface="メイリオ" pitchFamily="50" charset="-128"/>
              </a:rPr>
              <a:t>曲がり切れない．そこで，左右</a:t>
            </a:r>
            <a:r>
              <a:rPr lang="ja-JP" altLang="en-US" sz="1050" dirty="0" smtClean="0">
                <a:latin typeface="メイリオ" pitchFamily="50" charset="-128"/>
                <a:ea typeface="メイリオ" pitchFamily="50" charset="-128"/>
                <a:cs typeface="メイリオ" pitchFamily="50" charset="-128"/>
              </a:rPr>
              <a:t>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a:t>
            </a:r>
            <a:r>
              <a:rPr lang="ja-JP" altLang="en-US" sz="1050" dirty="0" smtClean="0">
                <a:latin typeface="メイリオ" pitchFamily="50" charset="-128"/>
                <a:ea typeface="メイリオ" pitchFamily="50" charset="-128"/>
                <a:cs typeface="メイリオ" pitchFamily="50" charset="-128"/>
              </a:rPr>
              <a:t>超えたら，それ</a:t>
            </a:r>
            <a:r>
              <a:rPr lang="ja-JP" altLang="en-US" sz="1050" dirty="0" smtClean="0">
                <a:latin typeface="メイリオ" pitchFamily="50" charset="-128"/>
                <a:ea typeface="メイリオ" pitchFamily="50" charset="-128"/>
                <a:cs typeface="メイリオ" pitchFamily="50" charset="-128"/>
              </a:rPr>
              <a:t>を反対側のモータの制御量に反映させることで高速走行における旋回制御を実現して</a:t>
            </a:r>
            <a:r>
              <a:rPr lang="ja-JP" altLang="en-US" sz="1050" dirty="0" smtClean="0">
                <a:latin typeface="メイリオ" pitchFamily="50" charset="-128"/>
                <a:ea typeface="メイリオ" pitchFamily="50" charset="-128"/>
                <a:cs typeface="メイリオ" pitchFamily="50" charset="-128"/>
              </a:rPr>
              <a:t>いる．</a:t>
            </a:r>
            <a:endParaRPr kumimoji="1" lang="ja-JP" altLang="en-US" sz="1050" dirty="0">
              <a:latin typeface="メイリオ" pitchFamily="50" charset="-128"/>
              <a:ea typeface="メイリオ" pitchFamily="50" charset="-128"/>
              <a:cs typeface="メイリオ" pitchFamily="50" charset="-128"/>
            </a:endParaRPr>
          </a:p>
        </p:txBody>
      </p:sp>
      <p:grpSp>
        <p:nvGrpSpPr>
          <p:cNvPr id="67" name="グループ化 66"/>
          <p:cNvGrpSpPr/>
          <p:nvPr/>
        </p:nvGrpSpPr>
        <p:grpSpPr>
          <a:xfrm>
            <a:off x="913946" y="6664116"/>
            <a:ext cx="3862308" cy="2823702"/>
            <a:chOff x="5106018" y="6413179"/>
            <a:chExt cx="3862308" cy="2823702"/>
          </a:xfrm>
        </p:grpSpPr>
        <p:grpSp>
          <p:nvGrpSpPr>
            <p:cNvPr id="68" name="グループ化 67"/>
            <p:cNvGrpSpPr/>
            <p:nvPr/>
          </p:nvGrpSpPr>
          <p:grpSpPr>
            <a:xfrm>
              <a:off x="5106018" y="6473294"/>
              <a:ext cx="1821287" cy="2763587"/>
              <a:chOff x="5106018" y="6473294"/>
              <a:chExt cx="1821287" cy="2763587"/>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786618"/>
              <a:chOff x="7107793" y="6413179"/>
              <a:chExt cx="1860533" cy="2786618"/>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sp>
        <p:nvSpPr>
          <p:cNvPr id="135" name="テキスト ボックス 134"/>
          <p:cNvSpPr txBox="1"/>
          <p:nvPr/>
        </p:nvSpPr>
        <p:spPr>
          <a:xfrm>
            <a:off x="9482529"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3"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399"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階段の段差などを降りる衝撃で走行体の姿勢が</a:t>
            </a:r>
            <a:r>
              <a:rPr lang="ja-JP" altLang="en-US" sz="1050" dirty="0" smtClean="0">
                <a:latin typeface="メイリオ" pitchFamily="50" charset="-128"/>
                <a:ea typeface="メイリオ" pitchFamily="50" charset="-128"/>
                <a:cs typeface="メイリオ" pitchFamily="50" charset="-128"/>
              </a:rPr>
              <a:t>崩れ，ライン</a:t>
            </a:r>
            <a:r>
              <a:rPr lang="ja-JP" altLang="en-US" sz="1050" dirty="0" smtClean="0">
                <a:latin typeface="メイリオ" pitchFamily="50" charset="-128"/>
                <a:ea typeface="メイリオ" pitchFamily="50" charset="-128"/>
                <a:cs typeface="メイリオ" pitchFamily="50" charset="-128"/>
              </a:rPr>
              <a:t>を見失ってしまう</a:t>
            </a:r>
            <a:r>
              <a:rPr lang="ja-JP" altLang="en-US" sz="1050" dirty="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が頻繁に</a:t>
            </a:r>
            <a:r>
              <a:rPr lang="ja-JP" altLang="en-US" sz="1050" dirty="0" smtClean="0">
                <a:latin typeface="メイリオ" pitchFamily="50" charset="-128"/>
                <a:ea typeface="メイリオ" pitchFamily="50" charset="-128"/>
                <a:cs typeface="メイリオ" pitchFamily="50" charset="-128"/>
              </a:rPr>
              <a:t>ある．そこで，ライン</a:t>
            </a:r>
            <a:r>
              <a:rPr lang="ja-JP" altLang="en-US" sz="1050" dirty="0" smtClean="0">
                <a:latin typeface="メイリオ" pitchFamily="50" charset="-128"/>
                <a:ea typeface="メイリオ" pitchFamily="50" charset="-128"/>
                <a:cs typeface="メイリオ" pitchFamily="50" charset="-128"/>
              </a:rPr>
              <a:t>を探し出し復帰</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a:t>
            </a:r>
            <a:r>
              <a:rPr lang="ja-JP" altLang="en-US" sz="1050" dirty="0" smtClean="0">
                <a:latin typeface="メイリオ" pitchFamily="50" charset="-128"/>
                <a:ea typeface="メイリオ" pitchFamily="50" charset="-128"/>
                <a:cs typeface="メイリオ" pitchFamily="50" charset="-128"/>
              </a:rPr>
              <a:t>ある．しかし，難所</a:t>
            </a:r>
            <a:r>
              <a:rPr lang="ja-JP" altLang="en-US" sz="1050" dirty="0" smtClean="0">
                <a:latin typeface="メイリオ" pitchFamily="50" charset="-128"/>
                <a:ea typeface="メイリオ" pitchFamily="50" charset="-128"/>
                <a:cs typeface="メイリオ" pitchFamily="50" charset="-128"/>
              </a:rPr>
              <a:t>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a:t>
            </a:r>
            <a:r>
              <a:rPr lang="ja-JP" altLang="en-US" sz="1050" dirty="0" smtClean="0">
                <a:latin typeface="メイリオ" pitchFamily="50" charset="-128"/>
                <a:ea typeface="メイリオ" pitchFamily="50" charset="-128"/>
                <a:cs typeface="メイリオ" pitchFamily="50" charset="-128"/>
              </a:rPr>
              <a:t>ある．自己</a:t>
            </a:r>
            <a:r>
              <a:rPr lang="ja-JP" altLang="en-US" sz="1050" dirty="0" smtClean="0">
                <a:latin typeface="メイリオ" pitchFamily="50" charset="-128"/>
                <a:ea typeface="メイリオ" pitchFamily="50" charset="-128"/>
                <a:cs typeface="メイリオ" pitchFamily="50" charset="-128"/>
              </a:rPr>
              <a:t>位置推定に頼らずラインの左右どちらに外れてしまっても復帰できるようにする必要が</a:t>
            </a:r>
            <a:r>
              <a:rPr lang="ja-JP" altLang="en-US" sz="1050" dirty="0" smtClean="0">
                <a:latin typeface="メイリオ" pitchFamily="50" charset="-128"/>
                <a:ea typeface="メイリオ" pitchFamily="50" charset="-128"/>
                <a:cs typeface="メイリオ" pitchFamily="50" charset="-128"/>
              </a:rPr>
              <a:t>ある．</a:t>
            </a:r>
            <a:endParaRPr kumimoji="1" lang="ja-JP" altLang="en-US" sz="1050" dirty="0">
              <a:latin typeface="メイリオ" pitchFamily="50" charset="-128"/>
              <a:ea typeface="メイリオ" pitchFamily="50" charset="-128"/>
              <a:cs typeface="メイリオ" pitchFamily="50" charset="-128"/>
            </a:endParaRPr>
          </a:p>
        </p:txBody>
      </p:sp>
      <p:sp>
        <p:nvSpPr>
          <p:cNvPr id="203" name="テキスト ボックス 202"/>
          <p:cNvSpPr txBox="1"/>
          <p:nvPr/>
        </p:nvSpPr>
        <p:spPr>
          <a:xfrm>
            <a:off x="781580" y="2640360"/>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3"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9" y="1848272"/>
            <a:ext cx="1285710" cy="551960"/>
          </a:xfrm>
          <a:prstGeom prst="wedgeRoundRectCallout">
            <a:avLst>
              <a:gd name="adj1" fmla="val 82211"/>
              <a:gd name="adj2" fmla="val -3627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7" y="1699881"/>
            <a:ext cx="4086573"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2" y="7907883"/>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59" y="7828235"/>
            <a:ext cx="1185022"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dirty="0" smtClean="0">
                <a:latin typeface="メイリオ" pitchFamily="50" charset="-128"/>
                <a:ea typeface="メイリオ" pitchFamily="50" charset="-128"/>
                <a:cs typeface="メイリオ" pitchFamily="50" charset="-128"/>
              </a:rPr>
              <a:t>低く，車体</a:t>
            </a:r>
            <a:r>
              <a:rPr kumimoji="1" lang="ja-JP" altLang="en-US" sz="800" dirty="0" smtClean="0">
                <a:latin typeface="メイリオ" pitchFamily="50" charset="-128"/>
                <a:ea typeface="メイリオ" pitchFamily="50" charset="-128"/>
                <a:cs typeface="メイリオ" pitchFamily="50" charset="-128"/>
              </a:rPr>
              <a:t>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mc:Choice xmlns:a14="http://schemas.microsoft.com/office/drawing/2010/main"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8" name="テキスト ボックス 247"/>
              <p:cNvSpPr txBox="1"/>
              <p:nvPr/>
            </p:nvSpPr>
            <p:spPr>
              <a:xfrm>
                <a:off x="5143860" y="3679924"/>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9" name="テキスト ボックス 248"/>
              <p:cNvSpPr txBox="1"/>
              <p:nvPr/>
            </p:nvSpPr>
            <p:spPr>
              <a:xfrm>
                <a:off x="5143861"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5" y="2352328"/>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5" y="2908096"/>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5" y="3514347"/>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1"/>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mc:Choice xmlns:a14="http://schemas.microsoft.com/office/drawing/2010/main" Requires="a14">
          <p:sp>
            <p:nvSpPr>
              <p:cNvPr id="254" name="正方形/長方形 253"/>
              <p:cNvSpPr/>
              <p:nvPr/>
            </p:nvSpPr>
            <p:spPr>
              <a:xfrm>
                <a:off x="7123041" y="4218380"/>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a:rPr lang="en-US" altLang="ja-JP" sz="1000" b="0" i="1" smtClean="0">
                          <a:latin typeface="Cambria Math"/>
                          <a:ea typeface="Cambria Math"/>
                        </a:rPr>
                        <m:t>:</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5" name="正方形/長方形 254"/>
              <p:cNvSpPr/>
              <p:nvPr/>
            </p:nvSpPr>
            <p:spPr>
              <a:xfrm>
                <a:off x="7123041" y="4434404"/>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6" name="テキスト ボックス 255"/>
              <p:cNvSpPr txBox="1"/>
              <p:nvPr/>
            </p:nvSpPr>
            <p:spPr>
              <a:xfrm>
                <a:off x="7123041"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7" name="テキスト ボックス 256"/>
              <p:cNvSpPr txBox="1"/>
              <p:nvPr/>
            </p:nvSpPr>
            <p:spPr>
              <a:xfrm>
                <a:off x="7123041"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5"/>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5" y="4296544"/>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mc:Choice xmlns:a14="http://schemas.microsoft.com/office/drawing/2010/main" Requires="a14">
          <p:sp>
            <p:nvSpPr>
              <p:cNvPr id="1031" name="正方形/長方形 1030"/>
              <p:cNvSpPr/>
              <p:nvPr/>
            </p:nvSpPr>
            <p:spPr>
              <a:xfrm>
                <a:off x="5020866" y="5200200"/>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grpSp>
        <p:nvGrpSpPr>
          <p:cNvPr id="266" name="グループ化 265"/>
          <p:cNvGrpSpPr/>
          <p:nvPr/>
        </p:nvGrpSpPr>
        <p:grpSpPr>
          <a:xfrm>
            <a:off x="9492593" y="6317666"/>
            <a:ext cx="3791076" cy="3038773"/>
            <a:chOff x="8752908" y="6173298"/>
            <a:chExt cx="3791076" cy="3038773"/>
          </a:xfrm>
        </p:grpSpPr>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6896" y="7627702"/>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9695634" y="8054857"/>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72775" y="7679181"/>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1696164" y="859413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0874281" y="8297671"/>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0925696" y="8247549"/>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a:stCxn id="272" idx="2"/>
            </p:cNvCxnSpPr>
            <p:nvPr/>
          </p:nvCxnSpPr>
          <p:spPr>
            <a:xfrm flipH="1" flipV="1">
              <a:off x="11466293" y="805431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1446086" y="7781052"/>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9808164" y="7936672"/>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1446620" y="853204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068007" y="8024479"/>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1547577" y="805366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9756217" y="794841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1379505" y="768792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8818971" y="617971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0686567" y="6173298"/>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8927473" y="6453920"/>
              <a:ext cx="1758011" cy="10849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ない</a:t>
              </a:r>
              <a:r>
                <a:rPr lang="ja-JP" altLang="en-US" sz="1050" dirty="0" smtClean="0">
                  <a:latin typeface="メイリオ" pitchFamily="50" charset="-128"/>
                  <a:ea typeface="メイリオ" pitchFamily="50" charset="-128"/>
                  <a:cs typeface="メイリオ" pitchFamily="50" charset="-128"/>
                </a:rPr>
                <a:t>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9756217" y="818544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0658305" y="642482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し光センサの値からラインが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a:t>
              </a:r>
              <a:r>
                <a:rPr lang="ja-JP" altLang="en-US" sz="1050" dirty="0">
                  <a:latin typeface="メイリオ" pitchFamily="50" charset="-128"/>
                  <a:ea typeface="メイリオ" pitchFamily="50" charset="-128"/>
                  <a:cs typeface="メイリオ" pitchFamily="50" charset="-128"/>
                </a:rPr>
                <a:t>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gr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2828</TotalTime>
  <Words>1435</Words>
  <Application>Microsoft Office PowerPoint</Application>
  <PresentationFormat>ユーザー設定</PresentationFormat>
  <Paragraphs>256</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Osamu</cp:lastModifiedBy>
  <cp:revision>100</cp:revision>
  <cp:lastPrinted>2012-09-07T00:42:03Z</cp:lastPrinted>
  <dcterms:created xsi:type="dcterms:W3CDTF">2012-09-03T09:45:52Z</dcterms:created>
  <dcterms:modified xsi:type="dcterms:W3CDTF">2012-09-07T17:05:41Z</dcterms:modified>
</cp:coreProperties>
</file>