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59" r:id="rId4"/>
    <p:sldId id="269" r:id="rId5"/>
    <p:sldId id="260" r:id="rId6"/>
    <p:sldId id="261" r:id="rId7"/>
    <p:sldId id="262" r:id="rId8"/>
    <p:sldId id="263" r:id="rId9"/>
    <p:sldId id="264" r:id="rId10"/>
    <p:sldId id="267" r:id="rId11"/>
    <p:sldId id="265" r:id="rId12"/>
    <p:sldId id="266" r:id="rId13"/>
    <p:sldId id="268" r:id="rId14"/>
  </p:sldIdLst>
  <p:sldSz cx="9144000" cy="6858000" type="screen4x3"/>
  <p:notesSz cx="9926638" cy="6669088"/>
  <p:defaultTextStyle>
    <a:defPPr>
      <a:defRPr lang="en-US"/>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000" autoAdjust="0"/>
  </p:normalViewPr>
  <p:slideViewPr>
    <p:cSldViewPr>
      <p:cViewPr>
        <p:scale>
          <a:sx n="60" d="100"/>
          <a:sy n="60" d="100"/>
        </p:scale>
        <p:origin x="-864"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0538" cy="33337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sz="quarter" idx="1"/>
          </p:nvPr>
        </p:nvSpPr>
        <p:spPr>
          <a:xfrm>
            <a:off x="5624513" y="0"/>
            <a:ext cx="4300537" cy="333375"/>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C0722C3B-8FC9-4F8A-862A-5B75BA256ADD}" type="datetimeFigureOut">
              <a:rPr lang="ja-JP" altLang="en-US"/>
              <a:pPr>
                <a:defRPr/>
              </a:pPr>
              <a:t>2012/7/12</a:t>
            </a:fld>
            <a:endParaRPr lang="ja-JP" altLang="en-US"/>
          </a:p>
        </p:txBody>
      </p:sp>
      <p:sp>
        <p:nvSpPr>
          <p:cNvPr id="4" name="フッター プレースホルダー 3"/>
          <p:cNvSpPr>
            <a:spLocks noGrp="1"/>
          </p:cNvSpPr>
          <p:nvPr>
            <p:ph type="ftr" sz="quarter" idx="2"/>
          </p:nvPr>
        </p:nvSpPr>
        <p:spPr>
          <a:xfrm>
            <a:off x="0" y="6334125"/>
            <a:ext cx="4300538" cy="3333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ー 4"/>
          <p:cNvSpPr>
            <a:spLocks noGrp="1"/>
          </p:cNvSpPr>
          <p:nvPr>
            <p:ph type="sldNum" sz="quarter" idx="3"/>
          </p:nvPr>
        </p:nvSpPr>
        <p:spPr>
          <a:xfrm>
            <a:off x="5624513" y="6334125"/>
            <a:ext cx="4300537" cy="333375"/>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416C5B5F-B2E2-48DB-A2AF-941CDB34B106}" type="slidenum">
              <a:rPr lang="ja-JP" altLang="en-US"/>
              <a:pPr>
                <a:defRPr/>
              </a:pPr>
              <a:t>‹#›</a:t>
            </a:fld>
            <a:endParaRPr lang="ja-JP" altLang="en-US"/>
          </a:p>
        </p:txBody>
      </p:sp>
    </p:spTree>
    <p:extLst>
      <p:ext uri="{BB962C8B-B14F-4D97-AF65-F5344CB8AC3E}">
        <p14:creationId xmlns:p14="http://schemas.microsoft.com/office/powerpoint/2010/main" val="305811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3375"/>
          </a:xfrm>
          <a:prstGeom prst="rect">
            <a:avLst/>
          </a:prstGeom>
        </p:spPr>
        <p:txBody>
          <a:bodyPr vert="horz" wrap="square" lIns="91440" tIns="45720" rIns="91440" bIns="45720" numCol="1" anchor="t" anchorCtr="0" compatLnSpc="1">
            <a:prstTxWarp prst="textNoShape">
              <a:avLst/>
            </a:prstTxWarp>
          </a:bodyPr>
          <a:lstStyle>
            <a:lvl1pPr>
              <a:defRPr kumimoji="0" sz="1200"/>
            </a:lvl1pPr>
          </a:lstStyle>
          <a:p>
            <a:endParaRPr lang="en-CA" altLang="ja-JP"/>
          </a:p>
        </p:txBody>
      </p:sp>
      <p:sp>
        <p:nvSpPr>
          <p:cNvPr id="3" name="Date Placeholder 2"/>
          <p:cNvSpPr>
            <a:spLocks noGrp="1"/>
          </p:cNvSpPr>
          <p:nvPr>
            <p:ph type="dt" idx="1"/>
          </p:nvPr>
        </p:nvSpPr>
        <p:spPr>
          <a:xfrm>
            <a:off x="5622925" y="0"/>
            <a:ext cx="4302125" cy="333375"/>
          </a:xfrm>
          <a:prstGeom prst="rect">
            <a:avLst/>
          </a:prstGeom>
        </p:spPr>
        <p:txBody>
          <a:bodyPr vert="horz" wrap="square" lIns="91440" tIns="45720" rIns="91440" bIns="45720" numCol="1" anchor="t" anchorCtr="0" compatLnSpc="1">
            <a:prstTxWarp prst="textNoShape">
              <a:avLst/>
            </a:prstTxWarp>
          </a:bodyPr>
          <a:lstStyle>
            <a:lvl1pPr algn="r">
              <a:defRPr kumimoji="0" sz="1200"/>
            </a:lvl1pPr>
          </a:lstStyle>
          <a:p>
            <a:fld id="{D457768B-18B4-4BB4-B811-2560DC7216E9}" type="datetimeFigureOut">
              <a:rPr lang="en-CA" altLang="ja-JP"/>
              <a:pPr/>
              <a:t>12/07/2012</a:t>
            </a:fld>
            <a:endParaRPr lang="en-CA" altLang="ja-JP"/>
          </a:p>
        </p:txBody>
      </p:sp>
      <p:sp>
        <p:nvSpPr>
          <p:cNvPr id="4" name="Slide Image Placeholder 3"/>
          <p:cNvSpPr>
            <a:spLocks noGrp="1" noRot="1" noChangeAspect="1"/>
          </p:cNvSpPr>
          <p:nvPr>
            <p:ph type="sldImg" idx="2"/>
          </p:nvPr>
        </p:nvSpPr>
        <p:spPr>
          <a:xfrm>
            <a:off x="3295650" y="500063"/>
            <a:ext cx="3335338" cy="25019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992188" y="3167063"/>
            <a:ext cx="7942262" cy="300196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6334125"/>
            <a:ext cx="4302125" cy="333375"/>
          </a:xfrm>
          <a:prstGeom prst="rect">
            <a:avLst/>
          </a:prstGeom>
        </p:spPr>
        <p:txBody>
          <a:bodyPr vert="horz" wrap="square" lIns="91440" tIns="45720" rIns="91440" bIns="45720" numCol="1" anchor="b" anchorCtr="0" compatLnSpc="1">
            <a:prstTxWarp prst="textNoShape">
              <a:avLst/>
            </a:prstTxWarp>
          </a:bodyPr>
          <a:lstStyle>
            <a:lvl1pPr>
              <a:defRPr kumimoji="0" sz="1200"/>
            </a:lvl1pPr>
          </a:lstStyle>
          <a:p>
            <a:endParaRPr lang="en-CA" altLang="ja-JP"/>
          </a:p>
        </p:txBody>
      </p:sp>
      <p:sp>
        <p:nvSpPr>
          <p:cNvPr id="7" name="Slide Number Placeholder 6"/>
          <p:cNvSpPr>
            <a:spLocks noGrp="1"/>
          </p:cNvSpPr>
          <p:nvPr>
            <p:ph type="sldNum" sz="quarter" idx="5"/>
          </p:nvPr>
        </p:nvSpPr>
        <p:spPr>
          <a:xfrm>
            <a:off x="5622925" y="6334125"/>
            <a:ext cx="4302125" cy="333375"/>
          </a:xfrm>
          <a:prstGeom prst="rect">
            <a:avLst/>
          </a:prstGeom>
        </p:spPr>
        <p:txBody>
          <a:bodyPr vert="horz" wrap="square" lIns="91440" tIns="45720" rIns="91440" bIns="45720" numCol="1" anchor="b" anchorCtr="0" compatLnSpc="1">
            <a:prstTxWarp prst="textNoShape">
              <a:avLst/>
            </a:prstTxWarp>
          </a:bodyPr>
          <a:lstStyle>
            <a:lvl1pPr algn="r">
              <a:defRPr kumimoji="0" sz="1200"/>
            </a:lvl1pPr>
          </a:lstStyle>
          <a:p>
            <a:fld id="{0B5CC2BE-76E1-43F2-9DBD-FA6FECFAD3B1}" type="slidenum">
              <a:rPr lang="en-CA" altLang="ja-JP"/>
              <a:pPr/>
              <a:t>‹#›</a:t>
            </a:fld>
            <a:endParaRPr lang="en-CA" altLang="ja-JP"/>
          </a:p>
        </p:txBody>
      </p:sp>
    </p:spTree>
    <p:extLst>
      <p:ext uri="{BB962C8B-B14F-4D97-AF65-F5344CB8AC3E}">
        <p14:creationId xmlns:p14="http://schemas.microsoft.com/office/powerpoint/2010/main" val="2102532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プロジェクト名</a:t>
            </a:r>
            <a:r>
              <a:rPr lang="en-CA" altLang="ja-JP" smtClean="0"/>
              <a:t>– </a:t>
            </a:r>
            <a:r>
              <a:rPr lang="ja-JP" altLang="en-US" smtClean="0"/>
              <a:t>あなたのプロジェクトの格好良い名前</a:t>
            </a:r>
            <a:endParaRPr lang="en-CA" smtClean="0"/>
          </a:p>
          <a:p>
            <a:pPr>
              <a:spcBef>
                <a:spcPct val="0"/>
              </a:spcBef>
            </a:pPr>
            <a:r>
              <a:rPr lang="ja-JP" altLang="en-US" smtClean="0"/>
              <a:t>スポンサー</a:t>
            </a:r>
            <a:r>
              <a:rPr lang="en-CA" altLang="ja-JP" smtClean="0"/>
              <a:t>– </a:t>
            </a:r>
            <a:r>
              <a:rPr lang="ja-JP" altLang="en-US" smtClean="0"/>
              <a:t>プロジェクトのスポンサーをリストアップする</a:t>
            </a:r>
            <a:r>
              <a:rPr lang="en-CA" smtClean="0"/>
              <a:t> </a:t>
            </a:r>
            <a:r>
              <a:rPr lang="en-CA" altLang="ja-JP" smtClean="0"/>
              <a:t>(</a:t>
            </a:r>
            <a:r>
              <a:rPr lang="ja-JP" altLang="en-US" smtClean="0"/>
              <a:t>お金を出す人</a:t>
            </a:r>
            <a:r>
              <a:rPr lang="en-CA" altLang="ja-JP" smtClean="0"/>
              <a:t>)</a:t>
            </a:r>
          </a:p>
          <a:p>
            <a:pPr>
              <a:spcBef>
                <a:spcPct val="0"/>
              </a:spcBef>
            </a:pPr>
            <a:endParaRPr lang="en-CA" smtClean="0"/>
          </a:p>
          <a:p>
            <a:pPr>
              <a:spcBef>
                <a:spcPct val="0"/>
              </a:spcBef>
            </a:pPr>
            <a:r>
              <a:rPr lang="ja-JP" altLang="en-US" smtClean="0"/>
              <a:t>スポンサー名を太字にして出して皆んなが見えるようにしておくことは、スポンサーの関与と注意を引き出すための素晴らしい方法だ</a:t>
            </a:r>
            <a:r>
              <a:rPr lang="en-CA" smtClean="0"/>
              <a:t> </a:t>
            </a:r>
            <a:r>
              <a:rPr lang="en-CA" altLang="ja-JP" smtClean="0"/>
              <a:t>(</a:t>
            </a:r>
            <a:r>
              <a:rPr lang="ja-JP" altLang="en-US" smtClean="0"/>
              <a:t>全てのうまくいくプロジェクトで必要だ</a:t>
            </a:r>
            <a:r>
              <a:rPr lang="en-CA" altLang="ja-JP" smtClean="0"/>
              <a:t>).</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09C35DC4-F97D-4A2F-92CA-C20571BFDEB0}" type="slidenum">
              <a:rPr lang="en-CA" altLang="ja-JP"/>
              <a:pPr/>
              <a:t>1</a:t>
            </a:fld>
            <a:endParaRPr lang="en-CA"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必要となるであろう期待される能力やどんな種類のスキルが必要なのかについて書きこもう。</a:t>
            </a:r>
            <a:endParaRPr lang="en-CA" smtClean="0"/>
          </a:p>
          <a:p>
            <a:pPr>
              <a:spcBef>
                <a:spcPct val="0"/>
              </a:spcBef>
            </a:pPr>
            <a:r>
              <a:rPr lang="ja-JP" altLang="en-US" smtClean="0"/>
              <a:t>もし特定の人物が重要なのであれば、その名前を書こう（例えば、</a:t>
            </a:r>
            <a:r>
              <a:rPr lang="en-US" altLang="ja-JP" smtClean="0"/>
              <a:t>X</a:t>
            </a:r>
            <a:r>
              <a:rPr lang="ja-JP" altLang="en-US" smtClean="0"/>
              <a:t>ができるのはビリーだけだ、とか）</a:t>
            </a:r>
            <a:endParaRPr lang="en-CA"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C995F7E-8C33-4C4F-8E04-5CA727622CBF}" type="slidenum">
              <a:rPr lang="en-CA" altLang="ja-JP"/>
              <a:pPr/>
              <a:t>10</a:t>
            </a:fld>
            <a:endParaRPr lang="en-CA"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スポンサーに対してどれくらいの大きさなのかを示そう（１ヶ月なのか３ヶ月なのか６ヶ月以上なのか）</a:t>
            </a:r>
            <a:endParaRPr lang="en-CA" smtClean="0"/>
          </a:p>
          <a:p>
            <a:pPr>
              <a:spcBef>
                <a:spcPct val="0"/>
              </a:spcBef>
            </a:pPr>
            <a:r>
              <a:rPr lang="ja-JP" altLang="en-US" smtClean="0"/>
              <a:t>このスライドを仕上げる前に、あなたとチームはプロジェクトのハイレベルのストーリーのリストを作成して見積もりをしておくべきだ。</a:t>
            </a:r>
            <a:endParaRPr lang="en-CA" smtClean="0"/>
          </a:p>
          <a:p>
            <a:pPr>
              <a:spcBef>
                <a:spcPct val="0"/>
              </a:spcBef>
            </a:pPr>
            <a:r>
              <a:rPr lang="ja-JP" altLang="en-US" smtClean="0"/>
              <a:t>これは約束ではなくい（不明なことが多すぎるもん！）。これは単に本当にラフな想定である。それ以上のものとして扱ってはいけない。</a:t>
            </a:r>
            <a:endParaRPr lang="en-CA"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73DD66C-F980-43E4-BE3A-DFD02CE977E6}" type="slidenum">
              <a:rPr lang="en-CA" altLang="ja-JP"/>
              <a:pPr/>
              <a:t>11</a:t>
            </a:fld>
            <a:endParaRPr lang="en-CA"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z="200" smtClean="0"/>
              <a:t>いざとなったとき何かを与えなきゃならない。ここではそれがなんなのかをはっきりさせたい。</a:t>
            </a:r>
            <a:endParaRPr lang="en-CA" sz="200" smtClean="0"/>
          </a:p>
          <a:p>
            <a:pPr>
              <a:spcBef>
                <a:spcPct val="0"/>
              </a:spcBef>
            </a:pPr>
            <a:r>
              <a:rPr lang="ja-JP" altLang="en-US" sz="200" smtClean="0"/>
              <a:t>アジャイルプロジェクトではスコープは可変だ。しかしここでは他のファクターも存在しうる。どのフォースを可変にして、どれは石のように固定するのか</a:t>
            </a:r>
            <a:r>
              <a:rPr lang="en-US" altLang="ja-JP" sz="200" smtClean="0"/>
              <a:t>(</a:t>
            </a:r>
            <a:r>
              <a:rPr lang="ja-JP" altLang="en-US" sz="200" smtClean="0"/>
              <a:t>通常は予算だ</a:t>
            </a:r>
            <a:r>
              <a:rPr lang="en-US" altLang="ja-JP" sz="200" smtClean="0"/>
              <a:t>)</a:t>
            </a:r>
            <a:r>
              <a:rPr lang="ja-JP" altLang="en-US" sz="200" smtClean="0"/>
              <a:t>顧客に聞けるようにしとかなきゃならない。</a:t>
            </a:r>
            <a:endParaRPr lang="en-CA" sz="200" smtClean="0"/>
          </a:p>
          <a:p>
            <a:pPr>
              <a:spcBef>
                <a:spcPct val="0"/>
              </a:spcBef>
            </a:pPr>
            <a:endParaRPr lang="en-CA" sz="200" smtClean="0"/>
          </a:p>
          <a:p>
            <a:pPr>
              <a:spcBef>
                <a:spcPct val="0"/>
              </a:spcBef>
            </a:pPr>
            <a:r>
              <a:rPr lang="ja-JP" altLang="en-US" sz="1000" smtClean="0"/>
              <a:t>スライドのルール</a:t>
            </a:r>
            <a:r>
              <a:rPr lang="en-CA" altLang="ja-JP" sz="1000" smtClean="0"/>
              <a:t>:</a:t>
            </a:r>
          </a:p>
          <a:p>
            <a:pPr>
              <a:spcBef>
                <a:spcPct val="0"/>
              </a:spcBef>
            </a:pPr>
            <a:r>
              <a:rPr lang="en-CA" altLang="ja-JP" sz="1000" smtClean="0"/>
              <a:t>1. </a:t>
            </a:r>
            <a:r>
              <a:rPr lang="ja-JP" altLang="en-US" sz="1000" smtClean="0"/>
              <a:t>同一レベルにはスライダーは１個しか入らない。（訳注：縦位置が同じスライダーは存在しえないということ）</a:t>
            </a:r>
            <a:endParaRPr lang="en-CA" sz="200" smtClean="0"/>
          </a:p>
          <a:p>
            <a:pPr>
              <a:spcBef>
                <a:spcPct val="0"/>
              </a:spcBef>
            </a:pPr>
            <a:r>
              <a:rPr lang="en-CA" altLang="ja-JP" sz="200" smtClean="0"/>
              <a:t>2. </a:t>
            </a:r>
            <a:r>
              <a:rPr lang="ja-JP" altLang="en-US" sz="200" smtClean="0"/>
              <a:t>他に重要なファクターがあったら下の段に入れる。</a:t>
            </a:r>
            <a:endParaRPr lang="en-CA" sz="20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E4F71EB-EF12-49E1-BFA3-760063372D1B}" type="slidenum">
              <a:rPr lang="en-CA" altLang="ja-JP"/>
              <a:pPr/>
              <a:t>12</a:t>
            </a:fld>
            <a:endParaRPr lang="en-CA"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ステークホルダーは通常以下の２つのことに関心がある。</a:t>
            </a:r>
            <a:endParaRPr lang="en-US" altLang="ja-JP" smtClean="0"/>
          </a:p>
          <a:p>
            <a:pPr>
              <a:spcBef>
                <a:spcPct val="0"/>
              </a:spcBef>
            </a:pPr>
            <a:r>
              <a:rPr lang="ja-JP" altLang="en-US" smtClean="0"/>
              <a:t>・どれくらいコストがかかるだろうか？</a:t>
            </a:r>
            <a:endParaRPr lang="en-CA" smtClean="0"/>
          </a:p>
          <a:p>
            <a:pPr>
              <a:spcBef>
                <a:spcPct val="0"/>
              </a:spcBef>
            </a:pPr>
            <a:r>
              <a:rPr lang="ja-JP" altLang="en-US" smtClean="0"/>
              <a:t>・いつ終わるだろうか</a:t>
            </a:r>
            <a:endParaRPr lang="en-CA" smtClean="0"/>
          </a:p>
          <a:p>
            <a:pPr>
              <a:spcBef>
                <a:spcPct val="0"/>
              </a:spcBef>
            </a:pPr>
            <a:r>
              <a:rPr lang="ja-JP" altLang="en-US" smtClean="0"/>
              <a:t>ここでは、これら２つの質問にできるかぎり答える。そして、これを見せることでステークホルダーはプロジェクトはまだ続ける価値があるかどうかを決めることができる。</a:t>
            </a:r>
            <a:endParaRPr lang="en-CA"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647F0E3-F118-4C44-95AA-DC3A3F10E460}" type="slidenum">
              <a:rPr lang="en-CA" altLang="ja-JP"/>
              <a:pPr/>
              <a:t>13</a:t>
            </a:fld>
            <a:endParaRPr lang="en-CA"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何故あなたの会社がこのプロジェクトにお金を使うのか、その理由を全部冒頭に書く</a:t>
            </a:r>
            <a:r>
              <a:rPr lang="en-CA" altLang="ja-JP" smtClean="0"/>
              <a:t>.</a:t>
            </a:r>
          </a:p>
          <a:p>
            <a:pPr>
              <a:spcBef>
                <a:spcPct val="0"/>
              </a:spcBef>
            </a:pPr>
            <a:r>
              <a:rPr lang="ja-JP" altLang="en-US" smtClean="0"/>
              <a:t>それから最も大事な奴をピックアップして、下のエリアに入れる。</a:t>
            </a:r>
            <a:endParaRPr lang="en-CA" smtClean="0"/>
          </a:p>
          <a:p>
            <a:pPr>
              <a:spcBef>
                <a:spcPct val="0"/>
              </a:spcBef>
            </a:pPr>
            <a:endParaRPr lang="en-CA"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9D10A2D-38E7-4981-8251-D91F788A0938}" type="slidenum">
              <a:rPr lang="en-CA" altLang="ja-JP"/>
              <a:pPr/>
              <a:t>2</a:t>
            </a:fld>
            <a:endParaRPr lang="en-CA"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kumimoji="1" lang="ja-JP" altLang="en-US" smtClean="0"/>
          </a:p>
        </p:txBody>
      </p:sp>
      <p:sp>
        <p:nvSpPr>
          <p:cNvPr id="2048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E249135-CE6B-467E-BF73-3717E279B72C}" type="slidenum">
              <a:rPr lang="en-CA" altLang="ja-JP"/>
              <a:pPr/>
              <a:t>3</a:t>
            </a:fld>
            <a:endParaRPr lang="en-CA"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kumimoji="1" lang="ja-JP" altLang="en-US" smtClean="0"/>
          </a:p>
        </p:txBody>
      </p:sp>
      <p:sp>
        <p:nvSpPr>
          <p:cNvPr id="2048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E249135-CE6B-467E-BF73-3717E279B72C}" type="slidenum">
              <a:rPr lang="en-CA" altLang="ja-JP"/>
              <a:pPr/>
              <a:t>4</a:t>
            </a:fld>
            <a:endParaRPr lang="en-CA"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もし店に行ってあなたのソフトウェアがパッケージに入って売られていたとしたら</a:t>
            </a:r>
            <a:r>
              <a:rPr lang="en-CA" altLang="ja-JP" smtClean="0"/>
              <a:t>, </a:t>
            </a:r>
            <a:r>
              <a:rPr lang="ja-JP" altLang="en-US" smtClean="0"/>
              <a:t>箱はどんな感じで何を買い手に伝えるべきか？</a:t>
            </a:r>
            <a:endParaRPr lang="en-US" altLang="ja-JP" smtClean="0"/>
          </a:p>
          <a:p>
            <a:pPr>
              <a:spcBef>
                <a:spcPct val="0"/>
              </a:spcBef>
            </a:pPr>
            <a:r>
              <a:rPr lang="ja-JP" altLang="en-US" smtClean="0"/>
              <a:t>ここでのポイントは、プロジェクトを顧客の視点で見るようにチームを仕向けることだ。</a:t>
            </a:r>
            <a:endParaRPr lang="en-CA"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9B1C47B-A7D8-45EF-ADC5-E2FB2F39FD9D}" type="slidenum">
              <a:rPr lang="en-CA" altLang="ja-JP"/>
              <a:pPr/>
              <a:t>5</a:t>
            </a:fld>
            <a:endParaRPr lang="en-CA"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このプロジェクトのスコープでデリバリする（もしくはしない）大きなチケット項目を全て列挙する。</a:t>
            </a:r>
            <a:endParaRPr lang="en-US" altLang="ja-JP" smtClean="0"/>
          </a:p>
          <a:p>
            <a:pPr>
              <a:spcBef>
                <a:spcPct val="0"/>
              </a:spcBef>
            </a:pPr>
            <a:r>
              <a:rPr lang="ja-JP" altLang="en-US" smtClean="0"/>
              <a:t>プロジェクト開始前に、未解決の項目は「やらない」か「やる」のどちらかに入れること。</a:t>
            </a:r>
            <a:endParaRPr lang="en-CA"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BD2372A-9735-4A91-8BD6-CC814D602E9A}" type="slidenum">
              <a:rPr lang="en-CA" altLang="ja-JP"/>
              <a:pPr/>
              <a:t>6</a:t>
            </a:fld>
            <a:endParaRPr lang="en-CA"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あなたのプロジェクト期間中にどこかのタイミングでかかわることになる人すべてを列挙する。</a:t>
            </a:r>
            <a:endParaRPr lang="en-CA" smtClean="0"/>
          </a:p>
          <a:p>
            <a:pPr>
              <a:spcBef>
                <a:spcPct val="0"/>
              </a:spcBef>
            </a:pPr>
            <a:r>
              <a:rPr lang="ja-JP" altLang="en-US" smtClean="0"/>
              <a:t>ゴールはこれらの人たちとリレーションシップを築いて、我々がトラックを進んでいくこと</a:t>
            </a:r>
            <a:r>
              <a:rPr lang="en-US" altLang="ja-JP" smtClean="0"/>
              <a:t>(</a:t>
            </a:r>
            <a:r>
              <a:rPr lang="ja-JP" altLang="en-US" smtClean="0"/>
              <a:t>プロジェクトを進めていずれ何らかの関わり合いがあること</a:t>
            </a:r>
            <a:r>
              <a:rPr lang="en-US" altLang="ja-JP" smtClean="0"/>
              <a:t>)</a:t>
            </a:r>
            <a:r>
              <a:rPr lang="ja-JP" altLang="en-US" smtClean="0"/>
              <a:t>を知らせることだ（実際に着いてしまう前に）</a:t>
            </a:r>
            <a:endParaRPr lang="en-CA" smtClean="0"/>
          </a:p>
          <a:p>
            <a:pPr>
              <a:spcBef>
                <a:spcPct val="0"/>
              </a:spcBef>
            </a:pPr>
            <a:endParaRPr lang="en-CA"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8C6668E-29CB-458A-B11D-C2A465FE02DD}" type="slidenum">
              <a:rPr lang="en-CA" altLang="ja-JP"/>
              <a:pPr/>
              <a:t>7</a:t>
            </a:fld>
            <a:endParaRPr lang="en-CA"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これはどうやって作ろうとしているかを知らしめるためのものだ。</a:t>
            </a:r>
            <a:endParaRPr lang="en-US" altLang="ja-JP" smtClean="0"/>
          </a:p>
          <a:p>
            <a:pPr>
              <a:spcBef>
                <a:spcPct val="0"/>
              </a:spcBef>
            </a:pPr>
            <a:r>
              <a:rPr lang="ja-JP" altLang="en-US" smtClean="0"/>
              <a:t>もしツールやライブラリを利用する想定があればそれらをリストアップしておく。</a:t>
            </a:r>
            <a:endParaRPr lang="en-CA" smtClean="0"/>
          </a:p>
          <a:p>
            <a:pPr>
              <a:spcBef>
                <a:spcPct val="0"/>
              </a:spcBef>
            </a:pPr>
            <a:r>
              <a:rPr lang="ja-JP" altLang="en-US" smtClean="0"/>
              <a:t>もしアーキテクチャにリスキーなところがあれば、それらもハイライトしておく。</a:t>
            </a:r>
            <a:endParaRPr lang="en-CA" smtClean="0"/>
          </a:p>
          <a:p>
            <a:pPr>
              <a:spcBef>
                <a:spcPct val="0"/>
              </a:spcBef>
            </a:pPr>
            <a:endParaRPr lang="en-CA"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195CD49-A174-4ADD-B9AC-D508BC523873}" type="slidenum">
              <a:rPr lang="en-CA" altLang="ja-JP"/>
              <a:pPr/>
              <a:t>8</a:t>
            </a:fld>
            <a:endParaRPr lang="en-CA"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これはデッキを作っている最中や、スポンサーとチームとの間のどうやってそれを扱うのかについてのフランクな会話の中で聞いたクレイジーなことを晒す機会だ。</a:t>
            </a:r>
            <a:endParaRPr lang="en-US" altLang="ja-JP" smtClean="0"/>
          </a:p>
          <a:p>
            <a:pPr>
              <a:spcBef>
                <a:spcPct val="0"/>
              </a:spcBef>
            </a:pPr>
            <a:r>
              <a:rPr lang="ja-JP" altLang="en-US" smtClean="0"/>
              <a:t>これはデッキのスライドの中のもっともパワフルなものの１つだ。成功するために必要なことなんでも、もしそれがなかった場合の結果について尋ねるチャンスだ</a:t>
            </a:r>
            <a:endParaRPr lang="en-US" altLang="ja-JP" smtClean="0"/>
          </a:p>
          <a:p>
            <a:pPr>
              <a:spcBef>
                <a:spcPct val="0"/>
              </a:spcBef>
            </a:pPr>
            <a:r>
              <a:rPr lang="ja-JP" altLang="en-US" smtClean="0"/>
              <a:t>是非使おう。</a:t>
            </a:r>
            <a:endParaRPr lang="en-CA" smtClean="0"/>
          </a:p>
          <a:p>
            <a:pPr>
              <a:spcBef>
                <a:spcPct val="0"/>
              </a:spcBef>
            </a:pPr>
            <a:endParaRPr lang="en-CA"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BFA6125-ED89-4B66-AC87-D9344BFA7BD4}" type="slidenum">
              <a:rPr lang="en-CA" altLang="ja-JP"/>
              <a:pPr/>
              <a:t>9</a:t>
            </a:fld>
            <a:endParaRPr lang="en-CA"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58" y="0"/>
            <a:ext cx="9146458" cy="685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fld id="{4D503C28-CB75-411E-A71B-16475452A523}" type="datetimeFigureOut">
              <a:rPr lang="en-US" altLang="ja-JP"/>
              <a:pPr/>
              <a:t>7/12/2012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2742A6F7-645D-4844-8DBF-49489BE94E16}" type="slidenum">
              <a:rPr lang="en-US" altLang="ja-JP"/>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0975A37-314E-4EB0-A335-F7A68EC12349}" type="datetimeFigureOut">
              <a:rPr lang="en-US" altLang="ja-JP"/>
              <a:pPr/>
              <a:t>7/12/2012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77735D-5954-48EF-AFC1-D6FA520D852C}" type="slidenum">
              <a:rPr lang="en-US" altLang="ja-JP"/>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5A0135E-DC64-4D73-B239-157BBD9509A0}" type="datetimeFigureOut">
              <a:rPr lang="en-US" altLang="ja-JP"/>
              <a:pPr/>
              <a:t>7/12/2012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8162D4-2E2E-46E3-965B-9C956B4F5A1E}"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BF5F205-7AE9-4F1C-838B-F8784F4628AE}" type="datetimeFigureOut">
              <a:rPr lang="en-US" altLang="ja-JP"/>
              <a:pPr/>
              <a:t>7/12/2012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64B99C58-4EA8-46C9-9ADB-D8307C517457}" type="slidenum">
              <a:rPr lang="en-US" altLang="ja-JP"/>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38A0D29-F788-4CA6-99BB-336490DBEF54}" type="datetimeFigureOut">
              <a:rPr lang="en-US" altLang="ja-JP"/>
              <a:pPr/>
              <a:t>7/12/2012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F4169CC8-3B7E-4E61-BFD7-095535684824}" type="slidenum">
              <a:rPr lang="en-US" altLang="ja-JP"/>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DFFA818-6A01-4D30-9E65-273E0DA157AC}" type="datetimeFigureOut">
              <a:rPr lang="en-US" altLang="ja-JP"/>
              <a:pPr/>
              <a:t>7/12/2012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60D728D0-78EC-44F3-9C62-8534DC8D968B}" type="slidenum">
              <a:rPr lang="en-US" altLang="ja-JP"/>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E3F4A837-5AA7-4262-A3F2-0A9F08A8920C}" type="datetimeFigureOut">
              <a:rPr lang="en-US" altLang="ja-JP"/>
              <a:pPr/>
              <a:t>7/12/2012</a:t>
            </a:fld>
            <a:endParaRPr lang="en-US" altLang="ja-JP"/>
          </a:p>
        </p:txBody>
      </p:sp>
      <p:sp>
        <p:nvSpPr>
          <p:cNvPr id="8" name="Footer Placeholder 4"/>
          <p:cNvSpPr>
            <a:spLocks noGrp="1"/>
          </p:cNvSpPr>
          <p:nvPr>
            <p:ph type="ftr" sz="quarter" idx="11"/>
          </p:nvPr>
        </p:nvSpPr>
        <p:spPr/>
        <p:txBody>
          <a:bodyPr/>
          <a:lstStyle>
            <a:lvl1pPr>
              <a:defRPr/>
            </a:lvl1pPr>
          </a:lstStyle>
          <a:p>
            <a:endParaRPr lang="en-US" altLang="ja-JP"/>
          </a:p>
        </p:txBody>
      </p:sp>
      <p:sp>
        <p:nvSpPr>
          <p:cNvPr id="9" name="Slide Number Placeholder 5"/>
          <p:cNvSpPr>
            <a:spLocks noGrp="1"/>
          </p:cNvSpPr>
          <p:nvPr>
            <p:ph type="sldNum" sz="quarter" idx="12"/>
          </p:nvPr>
        </p:nvSpPr>
        <p:spPr/>
        <p:txBody>
          <a:bodyPr/>
          <a:lstStyle>
            <a:lvl1pPr>
              <a:defRPr/>
            </a:lvl1pPr>
          </a:lstStyle>
          <a:p>
            <a:fld id="{DED34555-208E-4DED-90A0-5B901E2CDE33}" type="slidenum">
              <a:rPr lang="en-US" altLang="ja-JP"/>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09511DC-4CF9-47B2-9881-81E0BDA19979}" type="datetimeFigureOut">
              <a:rPr lang="en-US" altLang="ja-JP"/>
              <a:pPr/>
              <a:t>7/12/2012</a:t>
            </a:fld>
            <a:endParaRPr lang="en-US" altLang="ja-JP"/>
          </a:p>
        </p:txBody>
      </p:sp>
      <p:sp>
        <p:nvSpPr>
          <p:cNvPr id="4" name="Footer Placeholder 4"/>
          <p:cNvSpPr>
            <a:spLocks noGrp="1"/>
          </p:cNvSpPr>
          <p:nvPr>
            <p:ph type="ftr" sz="quarter" idx="11"/>
          </p:nvPr>
        </p:nvSpPr>
        <p:spPr/>
        <p:txBody>
          <a:bodyPr/>
          <a:lstStyle>
            <a:lvl1pPr>
              <a:defRPr/>
            </a:lvl1pPr>
          </a:lstStyle>
          <a:p>
            <a:endParaRPr lang="en-US" altLang="ja-JP"/>
          </a:p>
        </p:txBody>
      </p:sp>
      <p:sp>
        <p:nvSpPr>
          <p:cNvPr id="5" name="Slide Number Placeholder 5"/>
          <p:cNvSpPr>
            <a:spLocks noGrp="1"/>
          </p:cNvSpPr>
          <p:nvPr>
            <p:ph type="sldNum" sz="quarter" idx="12"/>
          </p:nvPr>
        </p:nvSpPr>
        <p:spPr/>
        <p:txBody>
          <a:bodyPr/>
          <a:lstStyle>
            <a:lvl1pPr>
              <a:defRPr/>
            </a:lvl1pPr>
          </a:lstStyle>
          <a:p>
            <a:fld id="{A8481685-3BD3-4B32-966E-E33F30100D2A}" type="slidenum">
              <a:rPr lang="en-US" altLang="ja-JP"/>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071A48A-1C32-4813-85B4-E513093FFF85}" type="datetimeFigureOut">
              <a:rPr lang="en-US" altLang="ja-JP"/>
              <a:pPr/>
              <a:t>7/12/2012</a:t>
            </a:fld>
            <a:endParaRPr lang="en-US" altLang="ja-JP"/>
          </a:p>
        </p:txBody>
      </p:sp>
      <p:sp>
        <p:nvSpPr>
          <p:cNvPr id="3" name="Footer Placeholder 4"/>
          <p:cNvSpPr>
            <a:spLocks noGrp="1"/>
          </p:cNvSpPr>
          <p:nvPr>
            <p:ph type="ftr" sz="quarter" idx="11"/>
          </p:nvPr>
        </p:nvSpPr>
        <p:spPr/>
        <p:txBody>
          <a:bodyPr/>
          <a:lstStyle>
            <a:lvl1pPr>
              <a:defRPr/>
            </a:lvl1pPr>
          </a:lstStyle>
          <a:p>
            <a:endParaRPr lang="en-US" altLang="ja-JP"/>
          </a:p>
        </p:txBody>
      </p:sp>
      <p:sp>
        <p:nvSpPr>
          <p:cNvPr id="4" name="Slide Number Placeholder 5"/>
          <p:cNvSpPr>
            <a:spLocks noGrp="1"/>
          </p:cNvSpPr>
          <p:nvPr>
            <p:ph type="sldNum" sz="quarter" idx="12"/>
          </p:nvPr>
        </p:nvSpPr>
        <p:spPr/>
        <p:txBody>
          <a:bodyPr/>
          <a:lstStyle>
            <a:lvl1pPr>
              <a:defRPr/>
            </a:lvl1pPr>
          </a:lstStyle>
          <a:p>
            <a:fld id="{B03ED052-DCCC-4BF1-907E-BA39A9D720F8}" type="slidenum">
              <a:rPr lang="en-US" altLang="ja-JP"/>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59E4454-C8A4-4F73-A1C5-D097F20520B9}" type="datetimeFigureOut">
              <a:rPr lang="en-US" altLang="ja-JP"/>
              <a:pPr/>
              <a:t>7/12/2012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9B1C0260-98B1-4B23-80A9-42701CE1C968}" type="slidenum">
              <a:rPr lang="en-US" altLang="ja-JP"/>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238D56D-1A56-463E-8FA3-AAD6CE0D13B7}" type="datetimeFigureOut">
              <a:rPr lang="en-US" altLang="ja-JP"/>
              <a:pPr/>
              <a:t>7/12/2012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A7D19343-C8E2-4710-81D4-52025C74AB1C}" type="slidenum">
              <a:rPr lang="en-US" altLang="ja-JP"/>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defRPr>
            </a:lvl1pPr>
          </a:lstStyle>
          <a:p>
            <a:fld id="{E1B472F8-1BB2-4186-96EC-7D282FB36EBD}" type="datetimeFigureOut">
              <a:rPr lang="en-US" altLang="ja-JP"/>
              <a:pPr/>
              <a:t>7/12/2012</a:t>
            </a:fld>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defRPr>
            </a:lvl1pPr>
          </a:lstStyle>
          <a:p>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defRPr>
            </a:lvl1pPr>
          </a:lstStyle>
          <a:p>
            <a:fld id="{56436723-FB28-4896-ABBB-11661B4DB358}" type="slidenum">
              <a:rPr lang="en-US" altLang="ja-JP"/>
              <a:pPr/>
              <a:t>‹#›</a:t>
            </a:fld>
            <a:endParaRPr lang="en-US" altLang="ja-JP"/>
          </a:p>
        </p:txBody>
      </p:sp>
      <p:pic>
        <p:nvPicPr>
          <p:cNvPr id="1031"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fontAlgn="base">
        <a:spcBef>
          <a:spcPct val="0"/>
        </a:spcBef>
        <a:spcAft>
          <a:spcPct val="0"/>
        </a:spcAft>
        <a:defRPr sz="4400" kern="1200">
          <a:solidFill>
            <a:srgbClr val="17375E"/>
          </a:solidFill>
          <a:latin typeface="+mj-lt"/>
          <a:ea typeface="+mj-ea"/>
          <a:cs typeface="+mj-cs"/>
        </a:defRPr>
      </a:lvl1pPr>
      <a:lvl2pPr algn="l" rtl="0" fontAlgn="base">
        <a:spcBef>
          <a:spcPct val="0"/>
        </a:spcBef>
        <a:spcAft>
          <a:spcPct val="0"/>
        </a:spcAft>
        <a:defRPr sz="4400">
          <a:solidFill>
            <a:srgbClr val="17375E"/>
          </a:solidFill>
          <a:latin typeface="Calibri" pitchFamily="34" charset="0"/>
        </a:defRPr>
      </a:lvl2pPr>
      <a:lvl3pPr algn="l" rtl="0" fontAlgn="base">
        <a:spcBef>
          <a:spcPct val="0"/>
        </a:spcBef>
        <a:spcAft>
          <a:spcPct val="0"/>
        </a:spcAft>
        <a:defRPr sz="4400">
          <a:solidFill>
            <a:srgbClr val="17375E"/>
          </a:solidFill>
          <a:latin typeface="Calibri" pitchFamily="34" charset="0"/>
        </a:defRPr>
      </a:lvl3pPr>
      <a:lvl4pPr algn="l" rtl="0" fontAlgn="base">
        <a:spcBef>
          <a:spcPct val="0"/>
        </a:spcBef>
        <a:spcAft>
          <a:spcPct val="0"/>
        </a:spcAft>
        <a:defRPr sz="4400">
          <a:solidFill>
            <a:srgbClr val="17375E"/>
          </a:solidFill>
          <a:latin typeface="Calibri" pitchFamily="34" charset="0"/>
        </a:defRPr>
      </a:lvl4pPr>
      <a:lvl5pPr algn="l" rtl="0" fontAlgn="base">
        <a:spcBef>
          <a:spcPct val="0"/>
        </a:spcBef>
        <a:spcAft>
          <a:spcPct val="0"/>
        </a:spcAft>
        <a:defRPr sz="4400">
          <a:solidFill>
            <a:srgbClr val="17375E"/>
          </a:solidFill>
          <a:latin typeface="Calibri" pitchFamily="34" charset="0"/>
        </a:defRPr>
      </a:lvl5pPr>
      <a:lvl6pPr marL="457200" algn="l" rtl="0" fontAlgn="base">
        <a:spcBef>
          <a:spcPct val="0"/>
        </a:spcBef>
        <a:spcAft>
          <a:spcPct val="0"/>
        </a:spcAft>
        <a:defRPr sz="4400">
          <a:solidFill>
            <a:srgbClr val="17375E"/>
          </a:solidFill>
          <a:latin typeface="Calibri" pitchFamily="34" charset="0"/>
        </a:defRPr>
      </a:lvl6pPr>
      <a:lvl7pPr marL="914400" algn="l" rtl="0" fontAlgn="base">
        <a:spcBef>
          <a:spcPct val="0"/>
        </a:spcBef>
        <a:spcAft>
          <a:spcPct val="0"/>
        </a:spcAft>
        <a:defRPr sz="4400">
          <a:solidFill>
            <a:srgbClr val="17375E"/>
          </a:solidFill>
          <a:latin typeface="Calibri" pitchFamily="34" charset="0"/>
        </a:defRPr>
      </a:lvl7pPr>
      <a:lvl8pPr marL="1371600" algn="l" rtl="0" fontAlgn="base">
        <a:spcBef>
          <a:spcPct val="0"/>
        </a:spcBef>
        <a:spcAft>
          <a:spcPct val="0"/>
        </a:spcAft>
        <a:defRPr sz="4400">
          <a:solidFill>
            <a:srgbClr val="17375E"/>
          </a:solidFill>
          <a:latin typeface="Calibri" pitchFamily="34" charset="0"/>
        </a:defRPr>
      </a:lvl8pPr>
      <a:lvl9pPr marL="1828800" algn="l" rtl="0" fontAlgn="base">
        <a:spcBef>
          <a:spcPct val="0"/>
        </a:spcBef>
        <a:spcAft>
          <a:spcPct val="0"/>
        </a:spcAft>
        <a:defRPr sz="4400">
          <a:solidFill>
            <a:srgbClr val="17375E"/>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5029200"/>
            <a:ext cx="6400800" cy="1752600"/>
          </a:xfrm>
        </p:spPr>
        <p:txBody>
          <a:bodyPr rtlCol="0">
            <a:normAutofit/>
          </a:bodyPr>
          <a:lstStyle/>
          <a:p>
            <a:pPr algn="l" fontAlgn="auto">
              <a:spcAft>
                <a:spcPts val="0"/>
              </a:spcAft>
              <a:buFont typeface="Arial" pitchFamily="34" charset="0"/>
              <a:buNone/>
              <a:defRPr/>
            </a:pPr>
            <a:r>
              <a:rPr lang="en-US" altLang="ja-JP" sz="2400" dirty="0" smtClean="0">
                <a:solidFill>
                  <a:schemeClr val="bg1"/>
                </a:solidFill>
                <a:latin typeface="メイリオ" pitchFamily="50" charset="-128"/>
                <a:ea typeface="メイリオ" pitchFamily="50" charset="-128"/>
                <a:cs typeface="メイリオ" pitchFamily="50" charset="-128"/>
              </a:rPr>
              <a:t>Prof. Rikitake and SNCT</a:t>
            </a:r>
            <a:endParaRPr lang="en-US" altLang="ja-JP" sz="2400" dirty="0">
              <a:solidFill>
                <a:schemeClr val="bg1"/>
              </a:solidFill>
              <a:latin typeface="メイリオ" pitchFamily="50" charset="-128"/>
              <a:ea typeface="メイリオ" pitchFamily="50" charset="-128"/>
              <a:cs typeface="メイリオ" pitchFamily="50" charset="-128"/>
            </a:endParaRPr>
          </a:p>
          <a:p>
            <a:pPr algn="l" fontAlgn="auto">
              <a:spcAft>
                <a:spcPts val="0"/>
              </a:spcAft>
              <a:buFont typeface="Arial" pitchFamily="34" charset="0"/>
              <a:buNone/>
              <a:defRPr/>
            </a:pPr>
            <a:endParaRPr lang="en-US" altLang="ja-JP" sz="2400" dirty="0">
              <a:latin typeface="メイリオ" pitchFamily="50" charset="-128"/>
              <a:ea typeface="メイリオ" pitchFamily="50" charset="-128"/>
              <a:cs typeface="メイリオ" pitchFamily="50" charset="-128"/>
            </a:endParaRPr>
          </a:p>
        </p:txBody>
      </p:sp>
      <p:sp>
        <p:nvSpPr>
          <p:cNvPr id="4" name="円形吹き出し 3"/>
          <p:cNvSpPr/>
          <p:nvPr/>
        </p:nvSpPr>
        <p:spPr>
          <a:xfrm>
            <a:off x="1219200" y="381000"/>
            <a:ext cx="6705600" cy="1295400"/>
          </a:xfrm>
          <a:prstGeom prst="wedgeEllipseCallout">
            <a:avLst>
              <a:gd name="adj1" fmla="val 1161"/>
              <a:gd name="adj2" fmla="val 898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latin typeface="ふい字" pitchFamily="1" charset="-128"/>
                <a:ea typeface="ふい字" pitchFamily="1" charset="-128"/>
                <a:cs typeface="メイリオ" pitchFamily="50" charset="-128"/>
              </a:rPr>
              <a:t>いそのかおり</a:t>
            </a:r>
            <a:endParaRPr lang="en-US" altLang="ja-JP" sz="3600" dirty="0" smtClean="0">
              <a:solidFill>
                <a:schemeClr val="tx1"/>
              </a:solidFill>
              <a:latin typeface="ふい字" pitchFamily="1" charset="-128"/>
              <a:ea typeface="ふい字" pitchFamily="1" charset="-128"/>
              <a:cs typeface="メイリオ" pitchFamily="50" charset="-128"/>
            </a:endParaRPr>
          </a:p>
          <a:p>
            <a:pPr algn="ctr"/>
            <a:r>
              <a:rPr kumimoji="1" lang="en-US" altLang="ja-JP" sz="2400" dirty="0" smtClean="0">
                <a:solidFill>
                  <a:schemeClr val="tx1"/>
                </a:solidFill>
                <a:latin typeface="ふい字" pitchFamily="1" charset="-128"/>
                <a:ea typeface="ふい字" pitchFamily="1" charset="-128"/>
                <a:cs typeface="メイリオ" pitchFamily="50" charset="-128"/>
              </a:rPr>
              <a:t>A </a:t>
            </a:r>
            <a:r>
              <a:rPr lang="en-US" altLang="ja-JP" sz="2400" dirty="0" smtClean="0">
                <a:solidFill>
                  <a:schemeClr val="tx1"/>
                </a:solidFill>
                <a:latin typeface="ふい字" pitchFamily="1" charset="-128"/>
                <a:ea typeface="ふい字" pitchFamily="1" charset="-128"/>
                <a:cs typeface="メイリオ" pitchFamily="50" charset="-128"/>
              </a:rPr>
              <a:t>f</a:t>
            </a:r>
            <a:r>
              <a:rPr kumimoji="1" lang="en-US" altLang="ja-JP" sz="2400" dirty="0" smtClean="0">
                <a:solidFill>
                  <a:schemeClr val="tx1"/>
                </a:solidFill>
                <a:latin typeface="ふい字" pitchFamily="1" charset="-128"/>
                <a:ea typeface="ふい字" pitchFamily="1" charset="-128"/>
                <a:cs typeface="メイリオ" pitchFamily="50" charset="-128"/>
              </a:rPr>
              <a:t>lavor of </a:t>
            </a:r>
            <a:r>
              <a:rPr lang="en-US" altLang="ja-JP" sz="2400" dirty="0" smtClean="0">
                <a:solidFill>
                  <a:schemeClr val="tx1"/>
                </a:solidFill>
                <a:latin typeface="ふい字" pitchFamily="1" charset="-128"/>
                <a:ea typeface="ふい字" pitchFamily="1" charset="-128"/>
                <a:cs typeface="メイリオ" pitchFamily="50" charset="-128"/>
              </a:rPr>
              <a:t>ISO</a:t>
            </a:r>
            <a:endParaRPr kumimoji="1" lang="ja-JP" altLang="en-US" sz="2000" dirty="0">
              <a:solidFill>
                <a:schemeClr val="tx1"/>
              </a:solidFill>
              <a:latin typeface="ふい字" pitchFamily="1" charset="-128"/>
              <a:ea typeface="ふい字" pitchFamily="1" charset="-128"/>
              <a:cs typeface="メイリオ" pitchFamily="50" charset="-128"/>
            </a:endParaRPr>
          </a:p>
        </p:txBody>
      </p:sp>
      <p:sp>
        <p:nvSpPr>
          <p:cNvPr id="2" name="正方形/長方形 1"/>
          <p:cNvSpPr/>
          <p:nvPr/>
        </p:nvSpPr>
        <p:spPr>
          <a:xfrm>
            <a:off x="152400" y="6324600"/>
            <a:ext cx="1530997" cy="369332"/>
          </a:xfrm>
          <a:prstGeom prst="rect">
            <a:avLst/>
          </a:prstGeom>
        </p:spPr>
        <p:txBody>
          <a:bodyPr wrap="none">
            <a:spAutoFit/>
          </a:bodyPr>
          <a:lstStyle/>
          <a:p>
            <a:pPr fontAlgn="auto">
              <a:spcAft>
                <a:spcPts val="0"/>
              </a:spcAft>
              <a:defRPr/>
            </a:pPr>
            <a:r>
              <a:rPr lang="en-US" altLang="ja-JP" dirty="0">
                <a:solidFill>
                  <a:schemeClr val="accent6"/>
                </a:solidFill>
                <a:latin typeface="メイリオ" pitchFamily="50" charset="-128"/>
                <a:ea typeface="メイリオ" pitchFamily="50" charset="-128"/>
                <a:cs typeface="メイリオ" pitchFamily="50" charset="-128"/>
              </a:rPr>
              <a:t>2012/07/11</a:t>
            </a:r>
            <a:endParaRPr lang="en-CA" altLang="ja-JP" dirty="0">
              <a:solidFill>
                <a:schemeClr val="accent6"/>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ja-JP" dirty="0" smtClean="0"/>
              <a:t>Team </a:t>
            </a:r>
            <a:r>
              <a:rPr lang="en-US" altLang="ja-JP" dirty="0" smtClean="0"/>
              <a:t>ISO</a:t>
            </a: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557542567"/>
              </p:ext>
            </p:extLst>
          </p:nvPr>
        </p:nvGraphicFramePr>
        <p:xfrm>
          <a:off x="685800" y="1397000"/>
          <a:ext cx="7924800" cy="3223260"/>
        </p:xfrm>
        <a:graphic>
          <a:graphicData uri="http://schemas.openxmlformats.org/drawingml/2006/table">
            <a:tbl>
              <a:tblPr/>
              <a:tblGrid>
                <a:gridCol w="609600"/>
                <a:gridCol w="1752600"/>
                <a:gridCol w="5562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2400" b="1" i="0" u="none" strike="noStrike" cap="none" normalizeH="0" baseline="0" dirty="0" smtClean="0">
                          <a:ln>
                            <a:noFill/>
                          </a:ln>
                          <a:solidFill>
                            <a:srgbClr val="FFFFFF"/>
                          </a:solidFill>
                          <a:effectLst/>
                          <a:latin typeface="Calibri" pitchFamily="34"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役割</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能力</a:t>
                      </a:r>
                      <a:r>
                        <a:rPr kumimoji="0" lang="en-CA" altLang="ja-JP" sz="2400" b="1" i="0" u="none" strike="noStrike" cap="none" normalizeH="0" baseline="0" smtClean="0">
                          <a:ln>
                            <a:noFill/>
                          </a:ln>
                          <a:solidFill>
                            <a:srgbClr val="FFFFFF"/>
                          </a:solidFill>
                          <a:effectLst/>
                          <a:latin typeface="Calibri" pitchFamily="34" charset="0"/>
                          <a:ea typeface="ＭＳ Ｐゴシック" charset="-128"/>
                        </a:rPr>
                        <a:t>/</a:t>
                      </a: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期待すること</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Leader</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チームの牽引すること。また、チームメンバーと同等の能力。</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Member of team</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dirty="0" smtClean="0">
                          <a:ln>
                            <a:noFill/>
                          </a:ln>
                          <a:solidFill>
                            <a:srgbClr val="000000"/>
                          </a:solidFill>
                          <a:effectLst/>
                          <a:latin typeface="Calibri" pitchFamily="34" charset="0"/>
                          <a:ea typeface="ＭＳ Ｐゴシック" charset="-128"/>
                        </a:rPr>
                        <a:t>C</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a:t>
                      </a: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Programming</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a:t>
                      </a:r>
                      <a:r>
                        <a:rPr kumimoji="0" lang="en-CA" altLang="ja-JP" sz="1800" b="0" i="0" u="none" strike="noStrike" cap="none" normalizeH="0" baseline="0" dirty="0" smtClean="0">
                          <a:ln>
                            <a:noFill/>
                          </a:ln>
                          <a:solidFill>
                            <a:srgbClr val="000000"/>
                          </a:solidFill>
                          <a:effectLst/>
                          <a:latin typeface="Calibri" pitchFamily="34" charset="0"/>
                          <a:ea typeface="ＭＳ Ｐゴシック" charset="-128"/>
                        </a:rPr>
                        <a:t>,UML</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a:t>
                      </a: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Designing Model</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a:t>
                      </a:r>
                      <a:r>
                        <a:rPr kumimoji="0" lang="en-CA" altLang="ja-JP" sz="1800" b="0" i="0" u="none" strike="noStrike" cap="none" normalizeH="0" baseline="0" dirty="0" smtClean="0">
                          <a:ln>
                            <a:noFill/>
                          </a:ln>
                          <a:solidFill>
                            <a:srgbClr val="000000"/>
                          </a:solidFill>
                          <a:effectLst/>
                          <a:latin typeface="Calibri" pitchFamily="34" charset="0"/>
                          <a:ea typeface="ＭＳ Ｐゴシック" charset="-128"/>
                        </a:rPr>
                        <a:t>, </a:t>
                      </a: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Design, Communication Skill, Positiveness.</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How </a:t>
            </a:r>
            <a:r>
              <a:rPr lang="en-US" dirty="0"/>
              <a:t>b</a:t>
            </a:r>
            <a:r>
              <a:rPr lang="en-US" dirty="0" smtClean="0"/>
              <a:t>ig is </a:t>
            </a:r>
            <a:r>
              <a:rPr lang="en-US" dirty="0"/>
              <a:t>t</a:t>
            </a:r>
            <a:r>
              <a:rPr lang="en-US" dirty="0" smtClean="0"/>
              <a:t>his thing?</a:t>
            </a:r>
            <a:endParaRPr lang="en-CA" dirty="0" smtClean="0"/>
          </a:p>
        </p:txBody>
      </p:sp>
      <p:sp>
        <p:nvSpPr>
          <p:cNvPr id="4" name="Chevron 3"/>
          <p:cNvSpPr/>
          <p:nvPr/>
        </p:nvSpPr>
        <p:spPr>
          <a:xfrm>
            <a:off x="1676400" y="287655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4893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4705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4517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3319" name="TextBox 9"/>
          <p:cNvSpPr txBox="1">
            <a:spLocks noChangeArrowheads="1"/>
          </p:cNvSpPr>
          <p:nvPr/>
        </p:nvSpPr>
        <p:spPr bwMode="auto">
          <a:xfrm>
            <a:off x="7266848" y="1371600"/>
            <a:ext cx="11913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4000" b="1" dirty="0" smtClean="0"/>
              <a:t>Run!</a:t>
            </a:r>
            <a:endParaRPr kumimoji="0" lang="en-CA" altLang="ja-JP" sz="4000" b="1" dirty="0"/>
          </a:p>
        </p:txBody>
      </p:sp>
      <p:sp>
        <p:nvSpPr>
          <p:cNvPr id="13320" name="TextBox 10"/>
          <p:cNvSpPr txBox="1">
            <a:spLocks noChangeArrowheads="1"/>
          </p:cNvSpPr>
          <p:nvPr/>
        </p:nvSpPr>
        <p:spPr bwMode="auto">
          <a:xfrm>
            <a:off x="1660525" y="2209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各難所攻略</a:t>
            </a:r>
            <a:endParaRPr kumimoji="0" lang="en-CA" sz="2800"/>
          </a:p>
        </p:txBody>
      </p:sp>
      <p:sp>
        <p:nvSpPr>
          <p:cNvPr id="13321" name="TextBox 11"/>
          <p:cNvSpPr txBox="1">
            <a:spLocks noChangeArrowheads="1"/>
          </p:cNvSpPr>
          <p:nvPr/>
        </p:nvSpPr>
        <p:spPr bwMode="auto">
          <a:xfrm>
            <a:off x="4114800" y="2209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速度調整</a:t>
            </a:r>
            <a:endParaRPr kumimoji="0" lang="en-CA" sz="2800"/>
          </a:p>
        </p:txBody>
      </p:sp>
      <p:sp>
        <p:nvSpPr>
          <p:cNvPr id="13322" name="TextBox 12"/>
          <p:cNvSpPr txBox="1">
            <a:spLocks noChangeArrowheads="1"/>
          </p:cNvSpPr>
          <p:nvPr/>
        </p:nvSpPr>
        <p:spPr bwMode="auto">
          <a:xfrm>
            <a:off x="6096000" y="2209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最終調整</a:t>
            </a:r>
            <a:endParaRPr kumimoji="0" lang="en-CA" sz="2800"/>
          </a:p>
        </p:txBody>
      </p:sp>
      <p:sp>
        <p:nvSpPr>
          <p:cNvPr id="13323" name="TextBox 13"/>
          <p:cNvSpPr txBox="1">
            <a:spLocks noChangeArrowheads="1"/>
          </p:cNvSpPr>
          <p:nvPr/>
        </p:nvSpPr>
        <p:spPr bwMode="auto">
          <a:xfrm>
            <a:off x="1981200" y="2895600"/>
            <a:ext cx="15999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a:t>
            </a:r>
            <a:r>
              <a:rPr kumimoji="0" lang="en-CA" altLang="ja-JP" sz="2800" dirty="0" smtClean="0">
                <a:solidFill>
                  <a:schemeClr val="bg1"/>
                </a:solidFill>
              </a:rPr>
              <a:t>3</a:t>
            </a:r>
            <a:r>
              <a:rPr kumimoji="0" lang="ja-JP" altLang="en-US" sz="2800" dirty="0">
                <a:solidFill>
                  <a:schemeClr val="bg1"/>
                </a:solidFill>
              </a:rPr>
              <a:t> </a:t>
            </a:r>
            <a:r>
              <a:rPr kumimoji="0" lang="en-US" altLang="ja-JP" sz="2800" dirty="0" smtClean="0">
                <a:solidFill>
                  <a:schemeClr val="bg1"/>
                </a:solidFill>
              </a:rPr>
              <a:t>month</a:t>
            </a:r>
            <a:endParaRPr kumimoji="0" lang="en-CA" sz="2800" dirty="0">
              <a:solidFill>
                <a:schemeClr val="bg1"/>
              </a:solidFill>
            </a:endParaRPr>
          </a:p>
        </p:txBody>
      </p:sp>
      <p:sp>
        <p:nvSpPr>
          <p:cNvPr id="13324" name="TextBox 14"/>
          <p:cNvSpPr txBox="1">
            <a:spLocks noChangeArrowheads="1"/>
          </p:cNvSpPr>
          <p:nvPr/>
        </p:nvSpPr>
        <p:spPr bwMode="auto">
          <a:xfrm>
            <a:off x="4191000" y="2895600"/>
            <a:ext cx="15022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en-CA" altLang="ja-JP" sz="2800" dirty="0" smtClean="0">
                <a:solidFill>
                  <a:schemeClr val="bg1"/>
                </a:solidFill>
              </a:rPr>
              <a:t>2</a:t>
            </a:r>
            <a:r>
              <a:rPr kumimoji="0" lang="ja-JP" altLang="en-US" sz="2800" dirty="0">
                <a:solidFill>
                  <a:schemeClr val="bg1"/>
                </a:solidFill>
              </a:rPr>
              <a:t> </a:t>
            </a:r>
            <a:r>
              <a:rPr kumimoji="0" lang="en-US" altLang="ja-JP" sz="2800" dirty="0" smtClean="0">
                <a:solidFill>
                  <a:schemeClr val="bg1"/>
                </a:solidFill>
              </a:rPr>
              <a:t>month</a:t>
            </a:r>
            <a:endParaRPr kumimoji="0" lang="en-CA" sz="2800" dirty="0">
              <a:solidFill>
                <a:schemeClr val="bg1"/>
              </a:solidFill>
            </a:endParaRPr>
          </a:p>
        </p:txBody>
      </p:sp>
      <p:sp>
        <p:nvSpPr>
          <p:cNvPr id="13325" name="TextBox 15"/>
          <p:cNvSpPr txBox="1">
            <a:spLocks noChangeArrowheads="1"/>
          </p:cNvSpPr>
          <p:nvPr/>
        </p:nvSpPr>
        <p:spPr bwMode="auto">
          <a:xfrm>
            <a:off x="6172200" y="2895600"/>
            <a:ext cx="14909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en-US" altLang="ja-JP" sz="2800" dirty="0" smtClean="0">
                <a:solidFill>
                  <a:schemeClr val="bg1"/>
                </a:solidFill>
              </a:rPr>
              <a:t>a month</a:t>
            </a:r>
            <a:endParaRPr kumimoji="0" lang="en-CA" sz="2800" dirty="0">
              <a:solidFill>
                <a:schemeClr val="bg1"/>
              </a:solidFill>
            </a:endParaRPr>
          </a:p>
        </p:txBody>
      </p:sp>
      <p:sp>
        <p:nvSpPr>
          <p:cNvPr id="13326" name="TextBox 16"/>
          <p:cNvSpPr txBox="1">
            <a:spLocks noChangeArrowheads="1"/>
          </p:cNvSpPr>
          <p:nvPr/>
        </p:nvSpPr>
        <p:spPr bwMode="auto">
          <a:xfrm>
            <a:off x="2341261" y="3886200"/>
            <a:ext cx="44614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3200" dirty="0" smtClean="0">
                <a:latin typeface="Chiller" pitchFamily="82" charset="0"/>
                <a:cs typeface="Calibri Bold" pitchFamily="34" charset="0"/>
              </a:rPr>
              <a:t>This is a guess. Not a commitment</a:t>
            </a:r>
            <a:endParaRPr kumimoji="0" lang="en-CA" altLang="ja-JP" sz="3200" dirty="0">
              <a:latin typeface="Chiller" pitchFamily="82" charset="0"/>
              <a:cs typeface="Calibri Bold" pitchFamily="34" charset="0"/>
            </a:endParaRPr>
          </a:p>
        </p:txBody>
      </p:sp>
      <p:sp>
        <p:nvSpPr>
          <p:cNvPr id="20" name="Freeform 19"/>
          <p:cNvSpPr/>
          <p:nvPr/>
        </p:nvSpPr>
        <p:spPr>
          <a:xfrm>
            <a:off x="2066925" y="4479925"/>
            <a:ext cx="4859338" cy="701675"/>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kumimoji="0" lang="en-CA"/>
          </a:p>
        </p:txBody>
      </p:sp>
      <p:pic>
        <p:nvPicPr>
          <p:cNvPr id="1332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7416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4339" name="Title 1"/>
          <p:cNvSpPr>
            <a:spLocks noGrp="1"/>
          </p:cNvSpPr>
          <p:nvPr>
            <p:ph type="title"/>
          </p:nvPr>
        </p:nvSpPr>
        <p:spPr/>
        <p:txBody>
          <a:bodyPr/>
          <a:lstStyle/>
          <a:p>
            <a:r>
              <a:rPr lang="en-US" dirty="0" smtClean="0"/>
              <a:t>Trade-off sliders</a:t>
            </a:r>
            <a:endParaRPr lang="en-CA" dirty="0" smtClean="0"/>
          </a:p>
        </p:txBody>
      </p:sp>
      <p:graphicFrame>
        <p:nvGraphicFramePr>
          <p:cNvPr id="61" name="Table 60"/>
          <p:cNvGraphicFramePr>
            <a:graphicFrameLocks noGrp="1"/>
          </p:cNvGraphicFramePr>
          <p:nvPr/>
        </p:nvGraphicFramePr>
        <p:xfrm>
          <a:off x="457200" y="1371600"/>
          <a:ext cx="8229600" cy="234960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典型的な４つの分類</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フィーチャーが完了すること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スコープ</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予算内に収まること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予算</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ゴールまで走り切ること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時間</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高い品質、少ないバグ</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品質</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pSp>
        <p:nvGrpSpPr>
          <p:cNvPr id="14360" name="Group 29"/>
          <p:cNvGrpSpPr>
            <a:grpSpLocks/>
          </p:cNvGrpSpPr>
          <p:nvPr/>
        </p:nvGrpSpPr>
        <p:grpSpPr bwMode="auto">
          <a:xfrm>
            <a:off x="762000" y="2087563"/>
            <a:ext cx="2489200" cy="274637"/>
            <a:chOff x="1254" y="1536"/>
            <a:chExt cx="1698" cy="173"/>
          </a:xfrm>
        </p:grpSpPr>
        <p:sp>
          <p:nvSpPr>
            <p:cNvPr id="1442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8" name="AutoShape 31"/>
            <p:cNvCxnSpPr>
              <a:cxnSpLocks noChangeShapeType="1"/>
              <a:stCxn id="14427" idx="3"/>
              <a:endCxn id="1442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3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aphicFrame>
        <p:nvGraphicFramePr>
          <p:cNvPr id="69" name="Table 68"/>
          <p:cNvGraphicFramePr>
            <a:graphicFrameLocks noGrp="1"/>
          </p:cNvGraphicFramePr>
          <p:nvPr/>
        </p:nvGraphicFramePr>
        <p:xfrm>
          <a:off x="457200" y="4157663"/>
          <a:ext cx="8229600" cy="189240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dirty="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その他の大事なこと</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簡単に使えること</a:t>
                      </a:r>
                      <a:endParaRPr kumimoji="0" lang="en-CA" sz="2400" b="0" i="0" u="none" strike="noStrike" cap="none" normalizeH="0" baseline="0" smtClean="0">
                        <a:ln>
                          <a:noFill/>
                        </a:ln>
                        <a:solidFill>
                          <a:srgbClr val="000000"/>
                        </a:solidFill>
                        <a:effectLst/>
                        <a:latin typeface="Calibri" pitchFamily="34" charset="0"/>
                      </a:endParaRP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dirty="0" smtClean="0">
                          <a:ln>
                            <a:noFill/>
                          </a:ln>
                          <a:solidFill>
                            <a:srgbClr val="000000"/>
                          </a:solidFill>
                          <a:effectLst/>
                          <a:latin typeface="Calibri" pitchFamily="34" charset="0"/>
                          <a:ea typeface="ＭＳ Ｐゴシック" charset="-128"/>
                        </a:rPr>
                        <a:t>考えさせない</a:t>
                      </a:r>
                      <a:r>
                        <a:rPr kumimoji="0" lang="en-CA" altLang="ja-JP" sz="2400" b="0" i="0" u="none" strike="noStrike" cap="none" normalizeH="0" baseline="0" dirty="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dirty="0" smtClean="0">
                          <a:ln>
                            <a:noFill/>
                          </a:ln>
                          <a:solidFill>
                            <a:srgbClr val="000000"/>
                          </a:solidFill>
                          <a:effectLst/>
                          <a:latin typeface="Calibri" pitchFamily="34" charset="0"/>
                          <a:ea typeface="ＭＳ Ｐゴシック" charset="-128"/>
                        </a:rPr>
                        <a:t>（モデルシートも）</a:t>
                      </a:r>
                      <a:endParaRPr kumimoji="0" lang="en-CA" sz="2000" b="0" i="0" u="none" strike="noStrike" cap="none" normalizeH="0" baseline="0" dirty="0" smtClean="0">
                        <a:ln>
                          <a:noFill/>
                        </a:ln>
                        <a:solidFill>
                          <a:srgbClr val="000000"/>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詳細な証跡</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なんでもログを取る</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pSp>
        <p:nvGrpSpPr>
          <p:cNvPr id="14378" name="Group 29"/>
          <p:cNvGrpSpPr>
            <a:grpSpLocks/>
          </p:cNvGrpSpPr>
          <p:nvPr/>
        </p:nvGrpSpPr>
        <p:grpSpPr bwMode="auto">
          <a:xfrm>
            <a:off x="762000" y="2590800"/>
            <a:ext cx="2489200" cy="274638"/>
            <a:chOff x="1254" y="1536"/>
            <a:chExt cx="1698" cy="173"/>
          </a:xfrm>
        </p:grpSpPr>
        <p:sp>
          <p:nvSpPr>
            <p:cNvPr id="1442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2" name="AutoShape 31"/>
            <p:cNvCxnSpPr>
              <a:cxnSpLocks noChangeShapeType="1"/>
              <a:stCxn id="14421" idx="3"/>
              <a:endCxn id="1442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2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79" name="Group 29"/>
          <p:cNvGrpSpPr>
            <a:grpSpLocks/>
          </p:cNvGrpSpPr>
          <p:nvPr/>
        </p:nvGrpSpPr>
        <p:grpSpPr bwMode="auto">
          <a:xfrm>
            <a:off x="762000" y="3048000"/>
            <a:ext cx="2489200" cy="274638"/>
            <a:chOff x="1254" y="1536"/>
            <a:chExt cx="1698" cy="173"/>
          </a:xfrm>
        </p:grpSpPr>
        <p:sp>
          <p:nvSpPr>
            <p:cNvPr id="14415"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6" name="AutoShape 31"/>
            <p:cNvCxnSpPr>
              <a:cxnSpLocks noChangeShapeType="1"/>
              <a:stCxn id="14415" idx="3"/>
              <a:endCxn id="1441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7"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8"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9"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0"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0" name="Group 29"/>
          <p:cNvGrpSpPr>
            <a:grpSpLocks/>
          </p:cNvGrpSpPr>
          <p:nvPr/>
        </p:nvGrpSpPr>
        <p:grpSpPr bwMode="auto">
          <a:xfrm>
            <a:off x="762000" y="3505200"/>
            <a:ext cx="2489200" cy="274638"/>
            <a:chOff x="1254" y="1536"/>
            <a:chExt cx="1698" cy="173"/>
          </a:xfrm>
        </p:grpSpPr>
        <p:sp>
          <p:nvSpPr>
            <p:cNvPr id="14409"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0" name="AutoShape 31"/>
            <p:cNvCxnSpPr>
              <a:cxnSpLocks noChangeShapeType="1"/>
              <a:stCxn id="14409" idx="3"/>
              <a:endCxn id="1441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1"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2"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3"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4"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1" name="Group 29"/>
          <p:cNvGrpSpPr>
            <a:grpSpLocks/>
          </p:cNvGrpSpPr>
          <p:nvPr/>
        </p:nvGrpSpPr>
        <p:grpSpPr bwMode="auto">
          <a:xfrm>
            <a:off x="762000" y="4784725"/>
            <a:ext cx="2489200" cy="274638"/>
            <a:chOff x="1254" y="1536"/>
            <a:chExt cx="1698" cy="173"/>
          </a:xfrm>
        </p:grpSpPr>
        <p:sp>
          <p:nvSpPr>
            <p:cNvPr id="14403"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04" name="AutoShape 31"/>
            <p:cNvCxnSpPr>
              <a:cxnSpLocks noChangeShapeType="1"/>
              <a:stCxn id="14403" idx="3"/>
              <a:endCxn id="1440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05"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6"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7"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8"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2" name="Group 29"/>
          <p:cNvGrpSpPr>
            <a:grpSpLocks/>
          </p:cNvGrpSpPr>
          <p:nvPr/>
        </p:nvGrpSpPr>
        <p:grpSpPr bwMode="auto">
          <a:xfrm>
            <a:off x="762000" y="5287963"/>
            <a:ext cx="2489200" cy="274637"/>
            <a:chOff x="1254" y="1536"/>
            <a:chExt cx="1698" cy="173"/>
          </a:xfrm>
        </p:grpSpPr>
        <p:sp>
          <p:nvSpPr>
            <p:cNvPr id="1439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8" name="AutoShape 31"/>
            <p:cNvCxnSpPr>
              <a:cxnSpLocks noChangeShapeType="1"/>
              <a:stCxn id="14397" idx="3"/>
              <a:endCxn id="1439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3" name="Group 29"/>
          <p:cNvGrpSpPr>
            <a:grpSpLocks/>
          </p:cNvGrpSpPr>
          <p:nvPr/>
        </p:nvGrpSpPr>
        <p:grpSpPr bwMode="auto">
          <a:xfrm>
            <a:off x="762000" y="5745163"/>
            <a:ext cx="2489200" cy="274637"/>
            <a:chOff x="1254" y="1536"/>
            <a:chExt cx="1698" cy="173"/>
          </a:xfrm>
        </p:grpSpPr>
        <p:sp>
          <p:nvSpPr>
            <p:cNvPr id="1439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2" name="AutoShape 31"/>
            <p:cNvCxnSpPr>
              <a:cxnSpLocks noChangeShapeType="1"/>
              <a:stCxn id="14391" idx="3"/>
              <a:endCxn id="1439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39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20" name="Oval 119"/>
          <p:cNvSpPr/>
          <p:nvPr/>
        </p:nvSpPr>
        <p:spPr>
          <a:xfrm>
            <a:off x="16764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1" name="Oval 120"/>
          <p:cNvSpPr/>
          <p:nvPr/>
        </p:nvSpPr>
        <p:spPr>
          <a:xfrm>
            <a:off x="25908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2" name="Oval 121"/>
          <p:cNvSpPr/>
          <p:nvPr/>
        </p:nvSpPr>
        <p:spPr>
          <a:xfrm>
            <a:off x="1066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3" name="Oval 122"/>
          <p:cNvSpPr/>
          <p:nvPr/>
        </p:nvSpPr>
        <p:spPr>
          <a:xfrm>
            <a:off x="15240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4" name="Oval 123"/>
          <p:cNvSpPr/>
          <p:nvPr/>
        </p:nvSpPr>
        <p:spPr>
          <a:xfrm>
            <a:off x="2057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5" name="Oval 124"/>
          <p:cNvSpPr/>
          <p:nvPr/>
        </p:nvSpPr>
        <p:spPr>
          <a:xfrm>
            <a:off x="1676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6" name="Oval 125"/>
          <p:cNvSpPr/>
          <p:nvPr/>
        </p:nvSpPr>
        <p:spPr>
          <a:xfrm>
            <a:off x="1219200" y="5715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The first </a:t>
            </a:r>
            <a:r>
              <a:rPr lang="en-US" dirty="0"/>
              <a:t>r</a:t>
            </a:r>
            <a:r>
              <a:rPr lang="en-US" dirty="0" smtClean="0"/>
              <a:t>elease</a:t>
            </a:r>
            <a:endParaRPr lang="en-CA" dirty="0" smtClean="0"/>
          </a:p>
        </p:txBody>
      </p:sp>
      <p:sp>
        <p:nvSpPr>
          <p:cNvPr id="4" name="Chevron 3"/>
          <p:cNvSpPr/>
          <p:nvPr/>
        </p:nvSpPr>
        <p:spPr>
          <a:xfrm>
            <a:off x="1438275"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2670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2482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2294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5367" name="TextBox 9"/>
          <p:cNvSpPr txBox="1">
            <a:spLocks noChangeArrowheads="1"/>
          </p:cNvSpPr>
          <p:nvPr/>
        </p:nvSpPr>
        <p:spPr bwMode="auto">
          <a:xfrm>
            <a:off x="5181600" y="1986116"/>
            <a:ext cx="39599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3200" b="1" dirty="0" smtClean="0"/>
              <a:t>The first release</a:t>
            </a:r>
            <a:r>
              <a:rPr kumimoji="0" lang="en-US" altLang="ja-JP" sz="3200" b="1" dirty="0" smtClean="0"/>
              <a:t>(6/30</a:t>
            </a:r>
            <a:r>
              <a:rPr kumimoji="0" lang="en-US" altLang="ja-JP" sz="3200" b="1" dirty="0" smtClean="0"/>
              <a:t>)</a:t>
            </a:r>
            <a:endParaRPr kumimoji="0" lang="en-CA" altLang="ja-JP" sz="3200" b="1" dirty="0"/>
          </a:p>
        </p:txBody>
      </p:sp>
      <p:sp>
        <p:nvSpPr>
          <p:cNvPr id="15368" name="TextBox 10"/>
          <p:cNvSpPr txBox="1">
            <a:spLocks noChangeArrowheads="1"/>
          </p:cNvSpPr>
          <p:nvPr/>
        </p:nvSpPr>
        <p:spPr bwMode="auto">
          <a:xfrm>
            <a:off x="1600933" y="2227283"/>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新人研修</a:t>
            </a:r>
            <a:endParaRPr kumimoji="0" lang="en-US" altLang="ja-JP" sz="2800" dirty="0" smtClean="0"/>
          </a:p>
          <a:p>
            <a:r>
              <a:rPr kumimoji="0" lang="ja-JP" altLang="en-US" sz="2800" dirty="0" smtClean="0"/>
              <a:t>勉強会　</a:t>
            </a:r>
            <a:endParaRPr kumimoji="0" lang="en-CA" sz="2800" dirty="0"/>
          </a:p>
        </p:txBody>
      </p:sp>
      <p:sp>
        <p:nvSpPr>
          <p:cNvPr id="15369" name="TextBox 11"/>
          <p:cNvSpPr txBox="1">
            <a:spLocks noChangeArrowheads="1"/>
          </p:cNvSpPr>
          <p:nvPr/>
        </p:nvSpPr>
        <p:spPr bwMode="auto">
          <a:xfrm>
            <a:off x="3954047" y="2521485"/>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難所攻略</a:t>
            </a:r>
            <a:endParaRPr kumimoji="0" lang="en-US" sz="2800" dirty="0"/>
          </a:p>
          <a:p>
            <a:endParaRPr kumimoji="0" lang="en-CA" sz="2800" dirty="0"/>
          </a:p>
        </p:txBody>
      </p:sp>
      <p:sp>
        <p:nvSpPr>
          <p:cNvPr id="15370" name="TextBox 12"/>
          <p:cNvSpPr txBox="1">
            <a:spLocks noChangeArrowheads="1"/>
          </p:cNvSpPr>
          <p:nvPr/>
        </p:nvSpPr>
        <p:spPr bwMode="auto">
          <a:xfrm>
            <a:off x="5943600" y="26670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最終調整</a:t>
            </a:r>
            <a:endParaRPr kumimoji="0" lang="en-CA" sz="2800" dirty="0"/>
          </a:p>
        </p:txBody>
      </p:sp>
      <p:sp>
        <p:nvSpPr>
          <p:cNvPr id="15371" name="TextBox 13"/>
          <p:cNvSpPr txBox="1">
            <a:spLocks noChangeArrowheads="1"/>
          </p:cNvSpPr>
          <p:nvPr/>
        </p:nvSpPr>
        <p:spPr bwMode="auto">
          <a:xfrm>
            <a:off x="1819275" y="3352800"/>
            <a:ext cx="15887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smtClean="0">
                <a:solidFill>
                  <a:schemeClr val="bg1"/>
                </a:solidFill>
              </a:rPr>
              <a:t>~</a:t>
            </a:r>
            <a:r>
              <a:rPr kumimoji="0" lang="en-CA" altLang="ja-JP" sz="2800" dirty="0" smtClean="0">
                <a:solidFill>
                  <a:schemeClr val="bg1"/>
                </a:solidFill>
              </a:rPr>
              <a:t>a month</a:t>
            </a:r>
            <a:endParaRPr kumimoji="0" lang="en-CA" sz="2800" dirty="0">
              <a:solidFill>
                <a:schemeClr val="bg1"/>
              </a:solidFill>
            </a:endParaRPr>
          </a:p>
        </p:txBody>
      </p:sp>
      <p:sp>
        <p:nvSpPr>
          <p:cNvPr id="15372" name="TextBox 14"/>
          <p:cNvSpPr txBox="1">
            <a:spLocks noChangeArrowheads="1"/>
          </p:cNvSpPr>
          <p:nvPr/>
        </p:nvSpPr>
        <p:spPr bwMode="auto">
          <a:xfrm>
            <a:off x="3590829" y="3352800"/>
            <a:ext cx="21241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en-CA" altLang="ja-JP" sz="2800" dirty="0" smtClean="0">
                <a:solidFill>
                  <a:schemeClr val="bg1"/>
                </a:solidFill>
              </a:rPr>
              <a:t>a half month</a:t>
            </a:r>
            <a:endParaRPr kumimoji="0" lang="en-CA" sz="2800" dirty="0">
              <a:solidFill>
                <a:schemeClr val="bg1"/>
              </a:solidFill>
            </a:endParaRPr>
          </a:p>
        </p:txBody>
      </p:sp>
      <p:sp>
        <p:nvSpPr>
          <p:cNvPr id="15373" name="TextBox 15"/>
          <p:cNvSpPr txBox="1">
            <a:spLocks noChangeArrowheads="1"/>
          </p:cNvSpPr>
          <p:nvPr/>
        </p:nvSpPr>
        <p:spPr bwMode="auto">
          <a:xfrm>
            <a:off x="6019800" y="3352800"/>
            <a:ext cx="1292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en-CA" altLang="ja-JP" sz="2800" dirty="0" smtClean="0">
                <a:solidFill>
                  <a:schemeClr val="bg1"/>
                </a:solidFill>
              </a:rPr>
              <a:t>a week</a:t>
            </a:r>
            <a:endParaRPr kumimoji="0" lang="en-CA" sz="2800" dirty="0">
              <a:solidFill>
                <a:schemeClr val="bg1"/>
              </a:solidFill>
            </a:endParaRPr>
          </a:p>
        </p:txBody>
      </p:sp>
      <p:sp>
        <p:nvSpPr>
          <p:cNvPr id="15374" name="TextBox 17"/>
          <p:cNvSpPr txBox="1">
            <a:spLocks noChangeArrowheads="1"/>
          </p:cNvSpPr>
          <p:nvPr/>
        </p:nvSpPr>
        <p:spPr bwMode="auto">
          <a:xfrm>
            <a:off x="1382713" y="4114800"/>
            <a:ext cx="50931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4000" dirty="0">
                <a:latin typeface="Calibri Bold" pitchFamily="34" charset="0"/>
                <a:cs typeface="Calibri Bold" pitchFamily="34" charset="0"/>
              </a:rPr>
              <a:t>7</a:t>
            </a:r>
            <a:r>
              <a:rPr kumimoji="0" lang="ja-JP" altLang="en-US" sz="4000" dirty="0" smtClean="0">
                <a:latin typeface="Calibri Bold" pitchFamily="34" charset="0"/>
                <a:cs typeface="Calibri Bold" pitchFamily="34" charset="0"/>
              </a:rPr>
              <a:t> </a:t>
            </a:r>
            <a:r>
              <a:rPr kumimoji="0" lang="en-US" altLang="ja-JP" sz="4000" dirty="0" smtClean="0">
                <a:latin typeface="Calibri Bold" pitchFamily="34" charset="0"/>
                <a:cs typeface="Calibri Bold" pitchFamily="34" charset="0"/>
              </a:rPr>
              <a:t>people</a:t>
            </a:r>
            <a:r>
              <a:rPr kumimoji="0" lang="en-CA" altLang="ja-JP" sz="4000" dirty="0" smtClean="0">
                <a:latin typeface="Calibri Bold" pitchFamily="34" charset="0"/>
                <a:cs typeface="Calibri Bold" pitchFamily="34" charset="0"/>
              </a:rPr>
              <a:t>, 2</a:t>
            </a:r>
            <a:r>
              <a:rPr kumimoji="0" lang="ja-JP" altLang="en-US" sz="4000" dirty="0">
                <a:latin typeface="Calibri Bold" pitchFamily="34" charset="0"/>
              </a:rPr>
              <a:t> </a:t>
            </a:r>
            <a:r>
              <a:rPr kumimoji="0" lang="en-US" altLang="ja-JP" sz="4000" dirty="0" smtClean="0">
                <a:latin typeface="Calibri Bold" pitchFamily="34" charset="0"/>
              </a:rPr>
              <a:t>month</a:t>
            </a:r>
            <a:r>
              <a:rPr kumimoji="0" lang="en-CA" altLang="ja-JP" sz="4000" dirty="0" smtClean="0">
                <a:latin typeface="Calibri Bold" pitchFamily="34" charset="0"/>
                <a:cs typeface="Calibri Bold" pitchFamily="34" charset="0"/>
              </a:rPr>
              <a:t>, \0</a:t>
            </a:r>
            <a:r>
              <a:rPr kumimoji="0" lang="en-US" altLang="ja-JP" sz="4000" dirty="0">
                <a:latin typeface="Calibri Bold" pitchFamily="34" charset="0"/>
              </a:rPr>
              <a:t>~</a:t>
            </a:r>
            <a:endParaRPr kumimoji="0" lang="en-CA" sz="4000" dirty="0">
              <a:latin typeface="Calibri Bold" pitchFamily="34" charset="0"/>
              <a:cs typeface="Calibri Bold" pitchFamily="34" charset="0"/>
            </a:endParaRPr>
          </a:p>
        </p:txBody>
      </p:sp>
      <p:pic>
        <p:nvPicPr>
          <p:cNvPr id="1537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1988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ja-JP" dirty="0" smtClean="0"/>
              <a:t>Why are you here?</a:t>
            </a:r>
            <a:endParaRPr lang="en-CA" altLang="ja-JP" dirty="0" smtClean="0"/>
          </a:p>
        </p:txBody>
      </p:sp>
      <p:sp>
        <p:nvSpPr>
          <p:cNvPr id="5123" name="Content Placeholder 2"/>
          <p:cNvSpPr>
            <a:spLocks noGrp="1"/>
          </p:cNvSpPr>
          <p:nvPr>
            <p:ph idx="1"/>
          </p:nvPr>
        </p:nvSpPr>
        <p:spPr/>
        <p:txBody>
          <a:bodyPr/>
          <a:lstStyle/>
          <a:p>
            <a:r>
              <a:rPr lang="en-US" altLang="ja-JP" dirty="0" smtClean="0"/>
              <a:t>To work on a project!</a:t>
            </a:r>
            <a:endParaRPr lang="en-CA" dirty="0" smtClean="0"/>
          </a:p>
          <a:p>
            <a:r>
              <a:rPr lang="en-US" altLang="ja-JP" dirty="0" smtClean="0"/>
              <a:t>to work on an embedded systems!</a:t>
            </a:r>
            <a:endParaRPr lang="en-CA" dirty="0" smtClean="0"/>
          </a:p>
          <a:p>
            <a:r>
              <a:rPr lang="en-US" altLang="ja-JP" dirty="0" smtClean="0"/>
              <a:t>have an interest in Model Based Development</a:t>
            </a:r>
            <a:endParaRPr lang="en-CA" dirty="0" smtClean="0"/>
          </a:p>
        </p:txBody>
      </p:sp>
      <p:sp>
        <p:nvSpPr>
          <p:cNvPr id="5124" name="TextBox 3"/>
          <p:cNvSpPr txBox="1">
            <a:spLocks noChangeArrowheads="1"/>
          </p:cNvSpPr>
          <p:nvPr/>
        </p:nvSpPr>
        <p:spPr bwMode="auto">
          <a:xfrm>
            <a:off x="1447800" y="4800600"/>
            <a:ext cx="649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600"/>
              <a:t>&lt;#1 reason for doing this project&gt;</a:t>
            </a:r>
          </a:p>
        </p:txBody>
      </p:sp>
      <p:pic>
        <p:nvPicPr>
          <p:cNvPr id="5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4221163"/>
            <a:ext cx="73882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6" name="テキスト ボックス 5"/>
          <p:cNvSpPr txBox="1">
            <a:spLocks noChangeArrowheads="1"/>
          </p:cNvSpPr>
          <p:nvPr/>
        </p:nvSpPr>
        <p:spPr bwMode="auto">
          <a:xfrm>
            <a:off x="1760538" y="4953000"/>
            <a:ext cx="5842000"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ja-JP" altLang="en-US" sz="2400" dirty="0" smtClean="0"/>
              <a:t>組込み</a:t>
            </a:r>
            <a:r>
              <a:rPr lang="ja-JP" altLang="en-US" sz="2400" dirty="0"/>
              <a:t>の大会で優秀な成績を収め、わが校の名声を高めたい。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dirty="0" smtClean="0"/>
              <a:t>The Elevator Pitch</a:t>
            </a:r>
          </a:p>
        </p:txBody>
      </p:sp>
      <p:sp>
        <p:nvSpPr>
          <p:cNvPr id="6147" name="Content Placeholder 2"/>
          <p:cNvSpPr>
            <a:spLocks noGrp="1"/>
          </p:cNvSpPr>
          <p:nvPr>
            <p:ph idx="1"/>
          </p:nvPr>
        </p:nvSpPr>
        <p:spPr/>
        <p:txBody>
          <a:bodyPr/>
          <a:lstStyle/>
          <a:p>
            <a:r>
              <a:rPr lang="ja-JP" altLang="en-US" dirty="0">
                <a:solidFill>
                  <a:srgbClr val="00B050"/>
                </a:solidFill>
              </a:rPr>
              <a:t>より良いモデル及び走行プログラム</a:t>
            </a:r>
            <a:r>
              <a:rPr lang="ja-JP" altLang="en-US" sz="2800" dirty="0">
                <a:solidFill>
                  <a:srgbClr val="008000"/>
                </a:solidFill>
              </a:rPr>
              <a:t>を望んでいる</a:t>
            </a:r>
            <a:endParaRPr lang="en-CA" altLang="ja-JP" dirty="0">
              <a:solidFill>
                <a:srgbClr val="008000"/>
              </a:solidFill>
            </a:endParaRPr>
          </a:p>
          <a:p>
            <a:r>
              <a:rPr lang="ja-JP" altLang="en-US" dirty="0">
                <a:solidFill>
                  <a:srgbClr val="00B050"/>
                </a:solidFill>
              </a:rPr>
              <a:t>審査員</a:t>
            </a:r>
            <a:r>
              <a:rPr lang="ja-JP" altLang="en-US" sz="2800" dirty="0">
                <a:solidFill>
                  <a:srgbClr val="008000"/>
                </a:solidFill>
              </a:rPr>
              <a:t>にとって</a:t>
            </a:r>
            <a:endParaRPr lang="en-CA" dirty="0">
              <a:solidFill>
                <a:srgbClr val="008000"/>
              </a:solidFill>
            </a:endParaRPr>
          </a:p>
          <a:p>
            <a:r>
              <a:rPr lang="ja-JP" altLang="en-US" dirty="0">
                <a:solidFill>
                  <a:srgbClr val="00B050"/>
                </a:solidFill>
              </a:rPr>
              <a:t>「磯の香り」</a:t>
            </a:r>
            <a:r>
              <a:rPr lang="ja-JP" altLang="en-US" sz="2800" dirty="0">
                <a:solidFill>
                  <a:srgbClr val="000000"/>
                </a:solidFill>
              </a:rPr>
              <a:t>は</a:t>
            </a:r>
            <a:endParaRPr lang="en-CA" dirty="0">
              <a:solidFill>
                <a:srgbClr val="000000"/>
              </a:solidFill>
            </a:endParaRPr>
          </a:p>
          <a:p>
            <a:r>
              <a:rPr lang="ja-JP" altLang="en-US" dirty="0">
                <a:solidFill>
                  <a:srgbClr val="00B050"/>
                </a:solidFill>
              </a:rPr>
              <a:t>高速かつ正確なライントレース。そしてそれを実現するための良いモデル</a:t>
            </a:r>
            <a:r>
              <a:rPr lang="ja-JP" altLang="en-US" sz="2800" dirty="0">
                <a:solidFill>
                  <a:srgbClr val="000000"/>
                </a:solidFill>
              </a:rPr>
              <a:t>がある。</a:t>
            </a:r>
            <a:endParaRPr lang="en-CA" sz="2800" dirty="0"/>
          </a:p>
          <a:p>
            <a:r>
              <a:rPr lang="ja-JP" altLang="en-US" dirty="0">
                <a:solidFill>
                  <a:srgbClr val="00B050"/>
                </a:solidFill>
              </a:rPr>
              <a:t>他チームの走行プログラム</a:t>
            </a:r>
            <a:r>
              <a:rPr lang="ja-JP" altLang="en-US" sz="2800" dirty="0">
                <a:solidFill>
                  <a:srgbClr val="000000"/>
                </a:solidFill>
              </a:rPr>
              <a:t>と違って</a:t>
            </a:r>
            <a:endParaRPr lang="en-CA" sz="2800" dirty="0">
              <a:solidFill>
                <a:srgbClr val="000000"/>
              </a:solidFill>
            </a:endParaRPr>
          </a:p>
          <a:p>
            <a:r>
              <a:rPr lang="ja-JP" altLang="en-US" sz="3000" dirty="0">
                <a:solidFill>
                  <a:srgbClr val="000000"/>
                </a:solidFill>
              </a:rPr>
              <a:t>我々のプロジェクトは</a:t>
            </a:r>
            <a:r>
              <a:rPr lang="ja-JP" altLang="en-US" dirty="0">
                <a:solidFill>
                  <a:srgbClr val="00B050"/>
                </a:solidFill>
              </a:rPr>
              <a:t>高速な走行</a:t>
            </a:r>
            <a:r>
              <a:rPr lang="ja-JP" altLang="en-US" sz="2800" dirty="0">
                <a:solidFill>
                  <a:srgbClr val="000000"/>
                </a:solidFill>
              </a:rPr>
              <a:t>を提供する</a:t>
            </a:r>
            <a:r>
              <a:rPr lang="en-CA" altLang="ja-JP" sz="30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dirty="0" smtClean="0"/>
              <a:t>The Elevator Pitch</a:t>
            </a:r>
          </a:p>
        </p:txBody>
      </p:sp>
      <p:sp>
        <p:nvSpPr>
          <p:cNvPr id="6147" name="Content Placeholder 2"/>
          <p:cNvSpPr>
            <a:spLocks noGrp="1"/>
          </p:cNvSpPr>
          <p:nvPr>
            <p:ph idx="1"/>
          </p:nvPr>
        </p:nvSpPr>
        <p:spPr/>
        <p:txBody>
          <a:bodyPr/>
          <a:lstStyle/>
          <a:p>
            <a:r>
              <a:rPr lang="en-US" altLang="ja-JP" dirty="0" smtClean="0"/>
              <a:t>For </a:t>
            </a:r>
            <a:r>
              <a:rPr lang="en-US" altLang="ja-JP" dirty="0" smtClean="0">
                <a:solidFill>
                  <a:srgbClr val="00B050"/>
                </a:solidFill>
              </a:rPr>
              <a:t>[ET robot competition participates]</a:t>
            </a:r>
            <a:endParaRPr lang="en-CA" altLang="ja-JP" dirty="0">
              <a:solidFill>
                <a:srgbClr val="008000"/>
              </a:solidFill>
            </a:endParaRPr>
          </a:p>
          <a:p>
            <a:r>
              <a:rPr lang="en-US" altLang="ja-JP" dirty="0" smtClean="0"/>
              <a:t>who </a:t>
            </a:r>
            <a:r>
              <a:rPr lang="en-US" altLang="ja-JP" dirty="0" smtClean="0">
                <a:solidFill>
                  <a:srgbClr val="00B050"/>
                </a:solidFill>
              </a:rPr>
              <a:t>[is in a trouble with designing robot software]</a:t>
            </a:r>
            <a:r>
              <a:rPr lang="en-US" altLang="ja-JP" dirty="0" smtClean="0"/>
              <a:t>,</a:t>
            </a:r>
            <a:endParaRPr lang="en-CA" dirty="0" smtClean="0"/>
          </a:p>
          <a:p>
            <a:r>
              <a:rPr lang="en-US" altLang="ja-JP" dirty="0" smtClean="0"/>
              <a:t>the </a:t>
            </a:r>
            <a:r>
              <a:rPr lang="en-US" altLang="ja-JP" dirty="0" smtClean="0">
                <a:solidFill>
                  <a:srgbClr val="00B050"/>
                </a:solidFill>
              </a:rPr>
              <a:t>[flavor of ISO </a:t>
            </a:r>
            <a:r>
              <a:rPr lang="ja-JP" altLang="en-US" dirty="0" smtClean="0">
                <a:solidFill>
                  <a:srgbClr val="00B050"/>
                </a:solidFill>
              </a:rPr>
              <a:t>（いそのかおり</a:t>
            </a:r>
            <a:r>
              <a:rPr lang="ja-JP" altLang="en-US" dirty="0">
                <a:solidFill>
                  <a:srgbClr val="00B050"/>
                </a:solidFill>
              </a:rPr>
              <a:t>）</a:t>
            </a:r>
            <a:r>
              <a:rPr lang="en-US" altLang="ja-JP" dirty="0" smtClean="0">
                <a:solidFill>
                  <a:srgbClr val="00B050"/>
                </a:solidFill>
              </a:rPr>
              <a:t>]</a:t>
            </a:r>
            <a:endParaRPr lang="en-CA" dirty="0" smtClean="0">
              <a:solidFill>
                <a:srgbClr val="000000"/>
              </a:solidFill>
            </a:endParaRPr>
          </a:p>
          <a:p>
            <a:r>
              <a:rPr lang="en-US" altLang="ja-JP" dirty="0" smtClean="0"/>
              <a:t>is a </a:t>
            </a:r>
            <a:r>
              <a:rPr lang="en-US" altLang="ja-JP" dirty="0" smtClean="0">
                <a:solidFill>
                  <a:srgbClr val="00B050"/>
                </a:solidFill>
              </a:rPr>
              <a:t>[very good software design model]</a:t>
            </a:r>
            <a:r>
              <a:rPr lang="en-US" altLang="ja-JP" dirty="0" smtClean="0"/>
              <a:t>,</a:t>
            </a:r>
            <a:endParaRPr lang="en-CA" sz="2800" dirty="0"/>
          </a:p>
          <a:p>
            <a:r>
              <a:rPr lang="en-US" altLang="ja-JP" dirty="0" smtClean="0"/>
              <a:t>that </a:t>
            </a:r>
            <a:r>
              <a:rPr lang="en-US" altLang="ja-JP" dirty="0" smtClean="0">
                <a:solidFill>
                  <a:srgbClr val="00B050"/>
                </a:solidFill>
              </a:rPr>
              <a:t>[makes strict line tracing in high speed]</a:t>
            </a:r>
            <a:r>
              <a:rPr lang="en-US" altLang="ja-JP" dirty="0" smtClean="0"/>
              <a:t>.</a:t>
            </a:r>
            <a:endParaRPr lang="en-CA" sz="2800" dirty="0"/>
          </a:p>
          <a:p>
            <a:r>
              <a:rPr lang="en-US" altLang="ja-JP" sz="3000" dirty="0" smtClean="0">
                <a:solidFill>
                  <a:srgbClr val="000000"/>
                </a:solidFill>
              </a:rPr>
              <a:t>Unlike </a:t>
            </a:r>
            <a:r>
              <a:rPr lang="en-US" altLang="ja-JP" sz="3000" dirty="0" smtClean="0">
                <a:solidFill>
                  <a:srgbClr val="00B050"/>
                </a:solidFill>
              </a:rPr>
              <a:t>[the other team’s design models]</a:t>
            </a:r>
          </a:p>
          <a:p>
            <a:r>
              <a:rPr lang="en-US" altLang="ja-JP" sz="3000" dirty="0" smtClean="0">
                <a:solidFill>
                  <a:srgbClr val="000000"/>
                </a:solidFill>
              </a:rPr>
              <a:t>our product </a:t>
            </a:r>
            <a:r>
              <a:rPr lang="en-US" altLang="ja-JP" sz="3000" dirty="0" smtClean="0">
                <a:solidFill>
                  <a:srgbClr val="00B050"/>
                </a:solidFill>
              </a:rPr>
              <a:t>[is ]</a:t>
            </a:r>
            <a:r>
              <a:rPr lang="en-US" altLang="ja-JP" sz="3000" dirty="0" smtClean="0">
                <a:solidFill>
                  <a:srgbClr val="000000"/>
                </a:solidFill>
              </a:rPr>
              <a:t>.</a:t>
            </a:r>
            <a:endParaRPr lang="en-CA" altLang="ja-JP" sz="3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2681" y="0"/>
            <a:ext cx="223131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587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3100" y="1219200"/>
            <a:ext cx="5257800" cy="533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sz="1100">
              <a:solidFill>
                <a:srgbClr val="FFFFFF"/>
              </a:solidFill>
            </a:endParaRPr>
          </a:p>
        </p:txBody>
      </p:sp>
      <p:sp>
        <p:nvSpPr>
          <p:cNvPr id="7171" name="Title 1"/>
          <p:cNvSpPr>
            <a:spLocks noGrp="1"/>
          </p:cNvSpPr>
          <p:nvPr>
            <p:ph type="title"/>
          </p:nvPr>
        </p:nvSpPr>
        <p:spPr/>
        <p:txBody>
          <a:bodyPr/>
          <a:lstStyle/>
          <a:p>
            <a:r>
              <a:rPr lang="en-US" altLang="ja-JP" dirty="0" smtClean="0"/>
              <a:t>Product Box(Outer Box)</a:t>
            </a:r>
            <a:endParaRPr lang="en-CA" altLang="ja-JP" dirty="0" smtClean="0"/>
          </a:p>
        </p:txBody>
      </p:sp>
      <p:sp>
        <p:nvSpPr>
          <p:cNvPr id="7172" name="TextBox 3"/>
          <p:cNvSpPr txBox="1">
            <a:spLocks noChangeArrowheads="1"/>
          </p:cNvSpPr>
          <p:nvPr/>
        </p:nvSpPr>
        <p:spPr bwMode="auto">
          <a:xfrm>
            <a:off x="2895099" y="1295400"/>
            <a:ext cx="33538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3200" u="sng" dirty="0" smtClean="0">
                <a:effectLst>
                  <a:outerShdw blurRad="38100" dist="38100" dir="2700000" algn="tl">
                    <a:srgbClr val="000000">
                      <a:alpha val="43137"/>
                    </a:srgbClr>
                  </a:outerShdw>
                </a:effectLst>
                <a:latin typeface="Berlin Sans FB Demi" pitchFamily="34" charset="0"/>
              </a:rPr>
              <a:t>-A</a:t>
            </a:r>
            <a:r>
              <a:rPr kumimoji="0" lang="en-US" altLang="ja-JP" sz="3200" u="sng" dirty="0" smtClean="0">
                <a:effectLst>
                  <a:outerShdw blurRad="38100" dist="38100" dir="2700000" algn="tl">
                    <a:srgbClr val="000000">
                      <a:alpha val="43137"/>
                    </a:srgbClr>
                  </a:outerShdw>
                </a:effectLst>
                <a:latin typeface="Berlin Sans FB Demi" pitchFamily="34" charset="0"/>
              </a:rPr>
              <a:t> </a:t>
            </a:r>
            <a:r>
              <a:rPr kumimoji="0" lang="en-US" altLang="ja-JP" sz="3200" u="sng" dirty="0" smtClean="0">
                <a:effectLst>
                  <a:outerShdw blurRad="38100" dist="38100" dir="2700000" algn="tl">
                    <a:srgbClr val="000000">
                      <a:alpha val="43137"/>
                    </a:srgbClr>
                  </a:outerShdw>
                </a:effectLst>
                <a:latin typeface="Berlin Sans FB Demi" pitchFamily="34" charset="0"/>
              </a:rPr>
              <a:t>Flavor Of </a:t>
            </a:r>
            <a:r>
              <a:rPr kumimoji="0" lang="en-US" altLang="ja-JP" sz="3200" u="sng" dirty="0" smtClean="0">
                <a:effectLst>
                  <a:outerShdw blurRad="38100" dist="38100" dir="2700000" algn="tl">
                    <a:srgbClr val="000000">
                      <a:alpha val="43137"/>
                    </a:srgbClr>
                  </a:outerShdw>
                </a:effectLst>
                <a:latin typeface="Berlin Sans FB Demi" pitchFamily="34" charset="0"/>
              </a:rPr>
              <a:t>ISO-</a:t>
            </a:r>
            <a:endParaRPr kumimoji="0" lang="en-CA" altLang="ja-JP" sz="3200" u="sng" dirty="0">
              <a:effectLst>
                <a:outerShdw blurRad="38100" dist="38100" dir="2700000" algn="tl">
                  <a:srgbClr val="000000">
                    <a:alpha val="43137"/>
                  </a:srgbClr>
                </a:outerShdw>
              </a:effectLst>
              <a:latin typeface="Berlin Sans FB Demi" pitchFamily="34" charset="0"/>
            </a:endParaRPr>
          </a:p>
        </p:txBody>
      </p:sp>
      <p:sp>
        <p:nvSpPr>
          <p:cNvPr id="7173" name="TextBox 5"/>
          <p:cNvSpPr txBox="1">
            <a:spLocks noChangeArrowheads="1"/>
          </p:cNvSpPr>
          <p:nvPr/>
        </p:nvSpPr>
        <p:spPr bwMode="auto">
          <a:xfrm>
            <a:off x="1986998" y="4520625"/>
            <a:ext cx="51700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4000" b="1" dirty="0" smtClean="0">
                <a:latin typeface="Vijaya" pitchFamily="34" charset="0"/>
                <a:cs typeface="Vijaya" pitchFamily="34" charset="0"/>
              </a:rPr>
              <a:t>&lt;Let us show you our pride.&gt;</a:t>
            </a:r>
            <a:endParaRPr kumimoji="0" lang="en-CA" altLang="ja-JP" sz="4000" b="1" dirty="0">
              <a:latin typeface="Vijaya" pitchFamily="34" charset="0"/>
              <a:cs typeface="Vijaya" pitchFamily="34" charset="0"/>
            </a:endParaRPr>
          </a:p>
        </p:txBody>
      </p:sp>
      <p:sp>
        <p:nvSpPr>
          <p:cNvPr id="7174" name="TextBox 6"/>
          <p:cNvSpPr txBox="1">
            <a:spLocks noChangeArrowheads="1"/>
          </p:cNvSpPr>
          <p:nvPr/>
        </p:nvSpPr>
        <p:spPr bwMode="auto">
          <a:xfrm>
            <a:off x="2244953" y="5130969"/>
            <a:ext cx="46540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sz="2700" i="1" dirty="0" smtClean="0"/>
              <a:t>Strict Line Tracing in High Speed</a:t>
            </a:r>
            <a:endParaRPr kumimoji="0" lang="en-CA" sz="2700" i="1" dirty="0"/>
          </a:p>
        </p:txBody>
      </p:sp>
      <p:sp>
        <p:nvSpPr>
          <p:cNvPr id="7175" name="TextBox 7"/>
          <p:cNvSpPr txBox="1">
            <a:spLocks noChangeArrowheads="1"/>
          </p:cNvSpPr>
          <p:nvPr/>
        </p:nvSpPr>
        <p:spPr bwMode="auto">
          <a:xfrm>
            <a:off x="3538640" y="5572780"/>
            <a:ext cx="206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sz="2800" i="1" dirty="0" smtClean="0"/>
              <a:t>Self-Location</a:t>
            </a:r>
            <a:endParaRPr kumimoji="0" lang="en-CA" sz="2800" i="1" dirty="0"/>
          </a:p>
        </p:txBody>
      </p:sp>
      <p:sp>
        <p:nvSpPr>
          <p:cNvPr id="7176" name="TextBox 8"/>
          <p:cNvSpPr txBox="1">
            <a:spLocks noChangeArrowheads="1"/>
          </p:cNvSpPr>
          <p:nvPr/>
        </p:nvSpPr>
        <p:spPr bwMode="auto">
          <a:xfrm>
            <a:off x="2294165" y="5953780"/>
            <a:ext cx="45556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sz="2800" i="1" dirty="0" smtClean="0"/>
              <a:t>Stable Running with Using Tail</a:t>
            </a:r>
            <a:endParaRPr kumimoji="0" lang="en-CA" sz="2800" i="1" dirty="0"/>
          </a:p>
        </p:txBody>
      </p:sp>
      <p:sp>
        <p:nvSpPr>
          <p:cNvPr id="7177" name="AutoShape 2" descr="120411_140533.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ja-JP" altLang="en-US"/>
          </a:p>
        </p:txBody>
      </p:sp>
      <p:pic>
        <p:nvPicPr>
          <p:cNvPr id="7178" name="図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02375"/>
            <a:ext cx="2209369" cy="2945825"/>
          </a:xfrm>
          <a:prstGeom prst="roundRect">
            <a:avLst>
              <a:gd name="adj" fmla="val 11213"/>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8196" name="Title 1"/>
          <p:cNvSpPr>
            <a:spLocks noGrp="1"/>
          </p:cNvSpPr>
          <p:nvPr>
            <p:ph type="title"/>
          </p:nvPr>
        </p:nvSpPr>
        <p:spPr/>
        <p:txBody>
          <a:bodyPr/>
          <a:lstStyle/>
          <a:p>
            <a:r>
              <a:rPr lang="en-US" dirty="0" smtClean="0"/>
              <a:t>NOT List</a:t>
            </a: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1998214879"/>
              </p:ext>
            </p:extLst>
          </p:nvPr>
        </p:nvGraphicFramePr>
        <p:xfrm>
          <a:off x="381000" y="1397000"/>
          <a:ext cx="8458200" cy="2954655"/>
        </p:xfrm>
        <a:graphic>
          <a:graphicData uri="http://schemas.openxmlformats.org/drawingml/2006/table">
            <a:tbl>
              <a:tblPr/>
              <a:tblGrid>
                <a:gridCol w="4229100"/>
                <a:gridCol w="42291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2400" b="1" i="0" u="none" strike="noStrike" cap="none" normalizeH="0" baseline="0" dirty="0" smtClean="0">
                          <a:ln>
                            <a:noFill/>
                          </a:ln>
                          <a:solidFill>
                            <a:srgbClr val="FFFFFF"/>
                          </a:solidFill>
                          <a:effectLst/>
                          <a:latin typeface="Calibri" pitchFamily="34" charset="0"/>
                          <a:ea typeface="ＭＳ Ｐゴシック" charset="-128"/>
                        </a:rPr>
                        <a:t>In Scope</a:t>
                      </a:r>
                      <a:endParaRPr kumimoji="0" lang="en-CA" sz="20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ea typeface="ＭＳ Ｐゴシック" charset="-128"/>
                        </a:rPr>
                        <a:t>Out Of Scope</a:t>
                      </a:r>
                      <a:endParaRPr kumimoji="0" lang="en-CA" sz="24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See-Saw</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走行体ファームウェアの検討</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Stairway</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rgbClr val="000000"/>
                          </a:solidFill>
                          <a:effectLst/>
                          <a:latin typeface="Calibri" pitchFamily="34" charset="0"/>
                          <a:ea typeface="ＭＳ Ｐゴシック" charset="-128"/>
                        </a:rPr>
                        <a:t>Using Rhapsody</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ea typeface="ＭＳ Ｐゴシック" charset="-128"/>
                        </a:rPr>
                        <a:t>Garage In</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新しい</a:t>
                      </a: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SNS</a:t>
                      </a: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の導入</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rgbClr val="000000"/>
                          </a:solidFill>
                          <a:effectLst/>
                          <a:latin typeface="Calibri" pitchFamily="34" charset="0"/>
                          <a:ea typeface="ＭＳ Ｐゴシック" charset="-128"/>
                        </a:rPr>
                        <a:t>Self-location</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dirty="0" smtClean="0">
                          <a:ln>
                            <a:noFill/>
                          </a:ln>
                          <a:solidFill>
                            <a:srgbClr val="000000"/>
                          </a:solidFill>
                          <a:effectLst/>
                          <a:latin typeface="Calibri" pitchFamily="34" charset="0"/>
                          <a:ea typeface="ＭＳ Ｐゴシック" charset="-128"/>
                        </a:rPr>
                        <a:t>Data Logging with Using NXT Communicator</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dirty="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43887494"/>
              </p:ext>
            </p:extLst>
          </p:nvPr>
        </p:nvGraphicFramePr>
        <p:xfrm>
          <a:off x="381000" y="4343400"/>
          <a:ext cx="8458200" cy="1943100"/>
        </p:xfrm>
        <a:graphic>
          <a:graphicData uri="http://schemas.openxmlformats.org/drawingml/2006/table">
            <a:tbl>
              <a:tblPr/>
              <a:tblGrid>
                <a:gridCol w="8458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ea typeface="ＭＳ Ｐゴシック" charset="-128"/>
                        </a:rPr>
                        <a:t>Unresolved</a:t>
                      </a:r>
                      <a:endParaRPr kumimoji="0" lang="en-CA" sz="24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新難所の攻略（規約公開後に決定）</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2"/>
          <p:cNvSpPr>
            <a:spLocks noGrp="1"/>
          </p:cNvSpPr>
          <p:nvPr>
            <p:ph type="title"/>
          </p:nvPr>
        </p:nvSpPr>
        <p:spPr/>
        <p:txBody>
          <a:bodyPr/>
          <a:lstStyle/>
          <a:p>
            <a:r>
              <a:rPr lang="en-US" dirty="0" smtClean="0"/>
              <a:t>Your Project Community</a:t>
            </a:r>
            <a:endParaRPr lang="en-CA" dirty="0" smtClean="0"/>
          </a:p>
        </p:txBody>
      </p:sp>
      <p:sp>
        <p:nvSpPr>
          <p:cNvPr id="9219" name="Oval 1"/>
          <p:cNvSpPr>
            <a:spLocks/>
          </p:cNvSpPr>
          <p:nvPr/>
        </p:nvSpPr>
        <p:spPr bwMode="auto">
          <a:xfrm>
            <a:off x="2590800" y="3035300"/>
            <a:ext cx="3352800" cy="1066800"/>
          </a:xfrm>
          <a:prstGeom prst="ellipse">
            <a:avLst/>
          </a:prstGeom>
          <a:noFill/>
          <a:ln w="25400">
            <a:solidFill>
              <a:srgbClr val="395E8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kumimoji="0" lang="en-CA" altLang="ja-JP"/>
          </a:p>
        </p:txBody>
      </p:sp>
      <p:sp>
        <p:nvSpPr>
          <p:cNvPr id="9220" name="Rectangle 3"/>
          <p:cNvSpPr>
            <a:spLocks/>
          </p:cNvSpPr>
          <p:nvPr/>
        </p:nvSpPr>
        <p:spPr bwMode="auto">
          <a:xfrm>
            <a:off x="3276600" y="3124200"/>
            <a:ext cx="161602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en-US" altLang="ja-JP" sz="2800" dirty="0" smtClean="0">
                <a:cs typeface="Calibri" pitchFamily="34" charset="0"/>
                <a:sym typeface="Calibri" pitchFamily="34" charset="0"/>
              </a:rPr>
              <a:t>Core Team</a:t>
            </a:r>
            <a:endParaRPr kumimoji="0" lang="ja-JP" altLang="en-US" sz="2800" dirty="0">
              <a:cs typeface="Calibri" pitchFamily="34" charset="0"/>
              <a:sym typeface="Calibri" pitchFamily="34" charset="0"/>
            </a:endParaRPr>
          </a:p>
        </p:txBody>
      </p:sp>
      <p:sp>
        <p:nvSpPr>
          <p:cNvPr id="9221" name="Rectangle 5"/>
          <p:cNvSpPr>
            <a:spLocks/>
          </p:cNvSpPr>
          <p:nvPr/>
        </p:nvSpPr>
        <p:spPr bwMode="auto">
          <a:xfrm>
            <a:off x="239713" y="2070100"/>
            <a:ext cx="3905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ja-JP" altLang="en-US" sz="2800" dirty="0">
                <a:cs typeface="Calibri" pitchFamily="34" charset="0"/>
                <a:sym typeface="Calibri" pitchFamily="34" charset="0"/>
              </a:rPr>
              <a:t>組込み関連の教員方</a:t>
            </a:r>
            <a:endParaRPr kumimoji="0" lang="en-US" altLang="ja-JP" sz="2800" dirty="0">
              <a:cs typeface="Calibri" pitchFamily="34" charset="0"/>
              <a:sym typeface="Calibri" pitchFamily="34" charset="0"/>
            </a:endParaRPr>
          </a:p>
          <a:p>
            <a:r>
              <a:rPr kumimoji="0" lang="ja-JP" altLang="en-US" sz="2800" dirty="0">
                <a:cs typeface="Calibri" pitchFamily="34" charset="0"/>
                <a:sym typeface="Calibri" pitchFamily="34" charset="0"/>
              </a:rPr>
              <a:t>（與那嶺先生、千葉先生）</a:t>
            </a:r>
          </a:p>
        </p:txBody>
      </p:sp>
      <p:sp>
        <p:nvSpPr>
          <p:cNvPr id="9222" name="Rectangle 6"/>
          <p:cNvSpPr>
            <a:spLocks/>
          </p:cNvSpPr>
          <p:nvPr/>
        </p:nvSpPr>
        <p:spPr bwMode="auto">
          <a:xfrm>
            <a:off x="6096000" y="3162300"/>
            <a:ext cx="34448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ja-JP" altLang="en-US" sz="2800" dirty="0">
                <a:cs typeface="Calibri" pitchFamily="34" charset="0"/>
                <a:sym typeface="Calibri" pitchFamily="34" charset="0"/>
              </a:rPr>
              <a:t>チームの</a:t>
            </a:r>
            <a:r>
              <a:rPr kumimoji="0" lang="en-US" altLang="ja-JP" sz="2800" dirty="0">
                <a:cs typeface="Calibri" pitchFamily="34" charset="0"/>
                <a:sym typeface="Calibri" pitchFamily="34" charset="0"/>
              </a:rPr>
              <a:t>OB</a:t>
            </a:r>
          </a:p>
          <a:p>
            <a:r>
              <a:rPr kumimoji="0" lang="ja-JP" altLang="en-US" sz="2800" dirty="0">
                <a:cs typeface="Calibri" pitchFamily="34" charset="0"/>
                <a:sym typeface="Calibri" pitchFamily="34" charset="0"/>
              </a:rPr>
              <a:t>（赤間、笹森、草彅）</a:t>
            </a:r>
          </a:p>
        </p:txBody>
      </p:sp>
      <p:sp>
        <p:nvSpPr>
          <p:cNvPr id="9223" name="Rectangle 8"/>
          <p:cNvSpPr>
            <a:spLocks/>
          </p:cNvSpPr>
          <p:nvPr/>
        </p:nvSpPr>
        <p:spPr bwMode="auto">
          <a:xfrm>
            <a:off x="2155473" y="5588000"/>
            <a:ext cx="4833054"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en-US" altLang="ja-JP" sz="4000" dirty="0">
                <a:latin typeface="Freestyle Script" pitchFamily="66" charset="0"/>
                <a:cs typeface="Calibri Bold" pitchFamily="34" charset="0"/>
                <a:sym typeface="Calibri Bold" pitchFamily="34" charset="0"/>
              </a:rPr>
              <a:t>... i</a:t>
            </a:r>
            <a:r>
              <a:rPr kumimoji="0" lang="en-US" altLang="ja-JP" sz="4000" dirty="0" smtClean="0">
                <a:latin typeface="Freestyle Script" pitchFamily="66" charset="0"/>
                <a:cs typeface="Calibri Bold" pitchFamily="34" charset="0"/>
                <a:sym typeface="Calibri Bold" pitchFamily="34" charset="0"/>
              </a:rPr>
              <a:t>s always bigger than you think!</a:t>
            </a:r>
            <a:endParaRPr kumimoji="0" lang="en-US" altLang="ja-JP" sz="4000" dirty="0">
              <a:latin typeface="Freestyle Script" pitchFamily="66" charset="0"/>
              <a:cs typeface="Calibri Bold" pitchFamily="34" charset="0"/>
              <a:sym typeface="Calibri Bold" pitchFamily="34" charset="0"/>
            </a:endParaRPr>
          </a:p>
        </p:txBody>
      </p:sp>
      <p:pic>
        <p:nvPicPr>
          <p:cNvPr id="922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4116388"/>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863" y="16764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9243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p:cNvCxnSpPr>
            <a:stCxn id="10251" idx="3"/>
          </p:cNvCxnSpPr>
          <p:nvPr/>
        </p:nvCxnSpPr>
        <p:spPr>
          <a:xfrm flipV="1">
            <a:off x="4405876" y="2494219"/>
            <a:ext cx="2235200" cy="1507203"/>
          </a:xfrm>
          <a:prstGeom prst="line">
            <a:avLst/>
          </a:prstGeom>
          <a:ln w="28575"/>
        </p:spPr>
        <p:style>
          <a:lnRef idx="1">
            <a:schemeClr val="dk1"/>
          </a:lnRef>
          <a:fillRef idx="0">
            <a:schemeClr val="dk1"/>
          </a:fillRef>
          <a:effectRef idx="0">
            <a:schemeClr val="dk1"/>
          </a:effectRef>
          <a:fontRef idx="minor">
            <a:schemeClr val="tx1"/>
          </a:fontRef>
        </p:style>
      </p:cxnSp>
      <p:sp>
        <p:nvSpPr>
          <p:cNvPr id="10243" name="Title 1"/>
          <p:cNvSpPr>
            <a:spLocks noGrp="1"/>
          </p:cNvSpPr>
          <p:nvPr>
            <p:ph type="title"/>
          </p:nvPr>
        </p:nvSpPr>
        <p:spPr/>
        <p:txBody>
          <a:bodyPr/>
          <a:lstStyle/>
          <a:p>
            <a:r>
              <a:rPr lang="en-US" dirty="0" smtClean="0"/>
              <a:t>Technical Architecture</a:t>
            </a:r>
            <a:endParaRPr lang="en-CA" dirty="0" smtClean="0"/>
          </a:p>
        </p:txBody>
      </p:sp>
      <p:pic>
        <p:nvPicPr>
          <p:cNvPr id="10251"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76" y="3537872"/>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4" name="TextBox 11"/>
          <p:cNvSpPr txBox="1">
            <a:spLocks noChangeArrowheads="1"/>
          </p:cNvSpPr>
          <p:nvPr/>
        </p:nvSpPr>
        <p:spPr bwMode="auto">
          <a:xfrm>
            <a:off x="625475" y="4498428"/>
            <a:ext cx="455554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US" altLang="ja-JP" sz="2400" b="1" dirty="0" smtClean="0"/>
              <a:t>technique</a:t>
            </a:r>
            <a:r>
              <a:rPr kumimoji="0" lang="en-CA" altLang="ja-JP" sz="2400" b="1" dirty="0" smtClean="0"/>
              <a:t>:</a:t>
            </a:r>
            <a:endParaRPr kumimoji="0" lang="en-CA" altLang="ja-JP" sz="2400" b="1" dirty="0"/>
          </a:p>
          <a:p>
            <a:pPr>
              <a:buFontTx/>
              <a:buChar char="-"/>
            </a:pPr>
            <a:r>
              <a:rPr kumimoji="0" lang="en-CA" sz="2400" dirty="0"/>
              <a:t> </a:t>
            </a:r>
            <a:r>
              <a:rPr kumimoji="0" lang="en-CA" altLang="ja-JP" sz="2400" dirty="0" smtClean="0"/>
              <a:t>C</a:t>
            </a:r>
            <a:r>
              <a:rPr kumimoji="0" lang="ja-JP" altLang="en-US" sz="2400" dirty="0" err="1" smtClean="0"/>
              <a:t>、</a:t>
            </a:r>
            <a:r>
              <a:rPr kumimoji="0" lang="en-US" altLang="ja-JP" sz="2400" dirty="0"/>
              <a:t>UML</a:t>
            </a:r>
            <a:endParaRPr kumimoji="0" lang="en-CA" altLang="ja-JP" sz="2400" dirty="0"/>
          </a:p>
          <a:p>
            <a:pPr>
              <a:buFontTx/>
              <a:buChar char="-"/>
            </a:pPr>
            <a:r>
              <a:rPr kumimoji="0" lang="en-CA" altLang="ja-JP" sz="2400" dirty="0"/>
              <a:t> </a:t>
            </a:r>
            <a:r>
              <a:rPr kumimoji="0" lang="en-CA" altLang="ja-JP" sz="2400" dirty="0" err="1"/>
              <a:t>nxtOSEK</a:t>
            </a:r>
            <a:endParaRPr kumimoji="0" lang="en-CA" altLang="ja-JP" sz="2400" dirty="0"/>
          </a:p>
          <a:p>
            <a:pPr>
              <a:buFontTx/>
              <a:buChar char="-"/>
            </a:pPr>
            <a:r>
              <a:rPr kumimoji="0" lang="en-CA" altLang="ja-JP" sz="2400" dirty="0"/>
              <a:t> </a:t>
            </a:r>
            <a:r>
              <a:rPr kumimoji="0" lang="en-CA" altLang="ja-JP" sz="2400" dirty="0" err="1"/>
              <a:t>astah</a:t>
            </a:r>
            <a:r>
              <a:rPr kumimoji="0" lang="en-CA" altLang="ja-JP" sz="2400" dirty="0"/>
              <a:t>*,</a:t>
            </a:r>
            <a:r>
              <a:rPr kumimoji="0" lang="en-CA" altLang="ja-JP" sz="2400" dirty="0" err="1" smtClean="0"/>
              <a:t>Terapad</a:t>
            </a:r>
            <a:endParaRPr kumimoji="0" lang="en-CA" altLang="ja-JP" sz="2400" dirty="0" smtClean="0"/>
          </a:p>
          <a:p>
            <a:pPr>
              <a:buFontTx/>
              <a:buChar char="-"/>
            </a:pPr>
            <a:r>
              <a:rPr kumimoji="0" lang="en-CA" altLang="ja-JP" sz="2400" dirty="0" smtClean="0"/>
              <a:t> Bluetooth</a:t>
            </a:r>
            <a:endParaRPr kumimoji="0" lang="en-CA" altLang="ja-JP" sz="2400" dirty="0"/>
          </a:p>
          <a:p>
            <a:pPr>
              <a:buFontTx/>
              <a:buChar char="-"/>
            </a:pPr>
            <a:r>
              <a:rPr kumimoji="0" lang="en-CA" altLang="ja-JP" sz="2400" dirty="0"/>
              <a:t> </a:t>
            </a:r>
            <a:r>
              <a:rPr kumimoji="0" lang="en-US" altLang="ja-JP" sz="2400" dirty="0" smtClean="0"/>
              <a:t>Model Catalogue </a:t>
            </a:r>
            <a:r>
              <a:rPr kumimoji="0" lang="ja-JP" altLang="en-US" sz="2400" dirty="0" smtClean="0"/>
              <a:t>（</a:t>
            </a:r>
            <a:r>
              <a:rPr kumimoji="0" lang="en-US" altLang="ja-JP" sz="2400" dirty="0" smtClean="0"/>
              <a:t>Target Control)</a:t>
            </a:r>
            <a:endParaRPr kumimoji="0" lang="en-US" altLang="ja-JP" sz="2400" dirty="0"/>
          </a:p>
          <a:p>
            <a:pPr>
              <a:buFontTx/>
              <a:buChar char="-"/>
            </a:pPr>
            <a:endParaRPr kumimoji="0" lang="en-CA" sz="2400" dirty="0"/>
          </a:p>
        </p:txBody>
      </p:sp>
      <p:grpSp>
        <p:nvGrpSpPr>
          <p:cNvPr id="26" name="グループ化 25"/>
          <p:cNvGrpSpPr/>
          <p:nvPr/>
        </p:nvGrpSpPr>
        <p:grpSpPr>
          <a:xfrm>
            <a:off x="6086475" y="1371600"/>
            <a:ext cx="1847850" cy="2438400"/>
            <a:chOff x="6086475" y="1371600"/>
            <a:chExt cx="1847850" cy="2438400"/>
          </a:xfrm>
        </p:grpSpPr>
        <p:sp>
          <p:nvSpPr>
            <p:cNvPr id="2" name="正方形/長方形 1"/>
            <p:cNvSpPr/>
            <p:nvPr/>
          </p:nvSpPr>
          <p:spPr>
            <a:xfrm>
              <a:off x="6477000" y="13716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400800" y="1905000"/>
              <a:ext cx="1219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086475"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696200"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29400" y="2133600"/>
              <a:ext cx="7366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bg1"/>
                </a:solidFill>
              </a:endParaRPr>
            </a:p>
          </p:txBody>
        </p:sp>
        <p:sp>
          <p:nvSpPr>
            <p:cNvPr id="6" name="円/楕円 5"/>
            <p:cNvSpPr/>
            <p:nvPr/>
          </p:nvSpPr>
          <p:spPr>
            <a:xfrm>
              <a:off x="66421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円/楕円 20"/>
            <p:cNvSpPr/>
            <p:nvPr/>
          </p:nvSpPr>
          <p:spPr>
            <a:xfrm>
              <a:off x="71755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3" name="直線コネクタ 12"/>
            <p:cNvCxnSpPr>
              <a:stCxn id="4" idx="0"/>
              <a:endCxn id="3" idx="1"/>
            </p:cNvCxnSpPr>
            <p:nvPr/>
          </p:nvCxnSpPr>
          <p:spPr>
            <a:xfrm flipV="1">
              <a:off x="6205538" y="2552700"/>
              <a:ext cx="195262"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3" idx="3"/>
            </p:cNvCxnSpPr>
            <p:nvPr/>
          </p:nvCxnSpPr>
          <p:spPr>
            <a:xfrm>
              <a:off x="7620000" y="2552700"/>
              <a:ext cx="195262"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2" idx="2"/>
            </p:cNvCxnSpPr>
            <p:nvPr/>
          </p:nvCxnSpPr>
          <p:spPr>
            <a:xfrm>
              <a:off x="7010400" y="17526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1533525" y="1591597"/>
            <a:ext cx="1371600" cy="1339850"/>
            <a:chOff x="3200400" y="2089150"/>
            <a:chExt cx="1371600" cy="1339850"/>
          </a:xfrm>
        </p:grpSpPr>
        <p:sp>
          <p:nvSpPr>
            <p:cNvPr id="23" name="正方形/長方形 22"/>
            <p:cNvSpPr/>
            <p:nvPr/>
          </p:nvSpPr>
          <p:spPr>
            <a:xfrm>
              <a:off x="3733800" y="2743200"/>
              <a:ext cx="304800"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18"/>
            <p:cNvSpPr/>
            <p:nvPr/>
          </p:nvSpPr>
          <p:spPr>
            <a:xfrm>
              <a:off x="3200400" y="3048000"/>
              <a:ext cx="1371600" cy="3810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3200400" y="2089150"/>
              <a:ext cx="13716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352800" y="2247900"/>
              <a:ext cx="10668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cxnSp>
        <p:nvCxnSpPr>
          <p:cNvPr id="28" name="直線コネクタ 27"/>
          <p:cNvCxnSpPr>
            <a:stCxn id="20" idx="3"/>
            <a:endCxn id="3" idx="1"/>
          </p:cNvCxnSpPr>
          <p:nvPr/>
        </p:nvCxnSpPr>
        <p:spPr>
          <a:xfrm>
            <a:off x="2905124" y="1947196"/>
            <a:ext cx="3492000" cy="61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2029153" y="3063154"/>
            <a:ext cx="2310376" cy="369332"/>
          </a:xfrm>
          <a:prstGeom prst="rect">
            <a:avLst/>
          </a:prstGeom>
          <a:noFill/>
        </p:spPr>
        <p:txBody>
          <a:bodyPr wrap="square" rtlCol="0">
            <a:spAutoFit/>
          </a:bodyPr>
          <a:lstStyle/>
          <a:p>
            <a:r>
              <a:rPr kumimoji="1" lang="en-US" altLang="ja-JP" dirty="0" smtClean="0"/>
              <a:t>PC</a:t>
            </a:r>
            <a:endParaRPr kumimoji="1" lang="ja-JP" altLang="en-US" dirty="0"/>
          </a:p>
        </p:txBody>
      </p:sp>
      <p:sp>
        <p:nvSpPr>
          <p:cNvPr id="32" name="テキスト ボックス 31"/>
          <p:cNvSpPr txBox="1"/>
          <p:nvPr/>
        </p:nvSpPr>
        <p:spPr>
          <a:xfrm>
            <a:off x="3425129" y="4572000"/>
            <a:ext cx="1828800" cy="381000"/>
          </a:xfrm>
          <a:prstGeom prst="rect">
            <a:avLst/>
          </a:prstGeom>
          <a:noFill/>
        </p:spPr>
        <p:txBody>
          <a:bodyPr wrap="square" rtlCol="0">
            <a:spAutoFit/>
          </a:bodyPr>
          <a:lstStyle/>
          <a:p>
            <a:r>
              <a:rPr lang="en-US" altLang="ja-JP" dirty="0" smtClean="0"/>
              <a:t>Developer</a:t>
            </a:r>
            <a:endParaRPr kumimoji="1" lang="ja-JP" altLang="en-US" dirty="0"/>
          </a:p>
        </p:txBody>
      </p:sp>
      <p:sp>
        <p:nvSpPr>
          <p:cNvPr id="33" name="テキスト ボックス 32"/>
          <p:cNvSpPr txBox="1"/>
          <p:nvPr/>
        </p:nvSpPr>
        <p:spPr>
          <a:xfrm>
            <a:off x="5715000" y="3886200"/>
            <a:ext cx="3209925" cy="369332"/>
          </a:xfrm>
          <a:prstGeom prst="rect">
            <a:avLst/>
          </a:prstGeom>
          <a:noFill/>
        </p:spPr>
        <p:txBody>
          <a:bodyPr wrap="square" rtlCol="0">
            <a:spAutoFit/>
          </a:bodyPr>
          <a:lstStyle/>
          <a:p>
            <a:r>
              <a:rPr kumimoji="1" lang="en-US" altLang="ja-JP" dirty="0" smtClean="0"/>
              <a:t>NXT</a:t>
            </a:r>
            <a:r>
              <a:rPr lang="ja-JP" altLang="en-US" dirty="0"/>
              <a:t> </a:t>
            </a:r>
            <a:r>
              <a:rPr lang="en-US" altLang="ja-JP" dirty="0" smtClean="0"/>
              <a:t>LEGO MINDSTORM</a:t>
            </a:r>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dirty="0" smtClean="0"/>
              <a:t>Stuff we lose </a:t>
            </a:r>
            <a:r>
              <a:rPr lang="en-CA" dirty="0"/>
              <a:t>s</a:t>
            </a:r>
            <a:r>
              <a:rPr lang="en-CA" dirty="0" smtClean="0"/>
              <a:t>leep over</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altLang="ja-JP" dirty="0" smtClean="0"/>
              <a:t>Empty Theory</a:t>
            </a:r>
            <a:r>
              <a:rPr lang="ja-JP" altLang="en-US" dirty="0" smtClean="0"/>
              <a:t>（</a:t>
            </a:r>
            <a:r>
              <a:rPr lang="ja-JP" altLang="en-US" dirty="0" smtClean="0"/>
              <a:t>プロダクト不在のモデル一辺倒）</a:t>
            </a:r>
            <a:endParaRPr lang="en-CA" dirty="0" smtClean="0"/>
          </a:p>
          <a:p>
            <a:pPr fontAlgn="auto">
              <a:spcAft>
                <a:spcPts val="0"/>
              </a:spcAft>
              <a:buFont typeface="Arial" pitchFamily="34" charset="0"/>
              <a:buChar char="•"/>
              <a:defRPr/>
            </a:pPr>
            <a:r>
              <a:rPr lang="en-US" altLang="ja-JP" dirty="0" smtClean="0"/>
              <a:t>Meaningless Sprint</a:t>
            </a:r>
            <a:r>
              <a:rPr lang="ja-JP" altLang="en-US" dirty="0" smtClean="0"/>
              <a:t>（</a:t>
            </a:r>
            <a:r>
              <a:rPr lang="en-US" altLang="ja-JP" dirty="0" smtClean="0"/>
              <a:t>Agile</a:t>
            </a:r>
            <a:r>
              <a:rPr lang="ja-JP" altLang="en-US" dirty="0" smtClean="0"/>
              <a:t>）</a:t>
            </a:r>
            <a:endParaRPr lang="en-CA" dirty="0" smtClean="0"/>
          </a:p>
          <a:p>
            <a:pPr marL="0" indent="0" fontAlgn="auto">
              <a:spcAft>
                <a:spcPts val="0"/>
              </a:spcAft>
              <a:buFont typeface="Arial" pitchFamily="34" charset="0"/>
              <a:buNone/>
              <a:defRPr/>
            </a:pP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0" y="4330700"/>
            <a:ext cx="12065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2144</TotalTime>
  <Words>1242</Words>
  <Application>Microsoft Office PowerPoint</Application>
  <PresentationFormat>画面に合わせる (4:3)</PresentationFormat>
  <Paragraphs>163</Paragraphs>
  <Slides>13</Slides>
  <Notes>13</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Theme</vt:lpstr>
      <vt:lpstr>PowerPoint プレゼンテーション</vt:lpstr>
      <vt:lpstr>Why are you here?</vt:lpstr>
      <vt:lpstr>The Elevator Pitch</vt:lpstr>
      <vt:lpstr>The Elevator Pitch</vt:lpstr>
      <vt:lpstr>Product Box(Outer Box)</vt:lpstr>
      <vt:lpstr>NOT List</vt:lpstr>
      <vt:lpstr>Your Project Community</vt:lpstr>
      <vt:lpstr>Technical Architecture</vt:lpstr>
      <vt:lpstr>Stuff we lose sleep over</vt:lpstr>
      <vt:lpstr>Team ISO</vt:lpstr>
      <vt:lpstr>How big is this thing?</vt:lpstr>
      <vt:lpstr>Trade-off sliders</vt:lpstr>
      <vt:lpstr>The first release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N_MURA</cp:lastModifiedBy>
  <cp:revision>115</cp:revision>
  <cp:lastPrinted>2012-04-16T04:06:46Z</cp:lastPrinted>
  <dcterms:created xsi:type="dcterms:W3CDTF">2006-08-16T00:00:00Z</dcterms:created>
  <dcterms:modified xsi:type="dcterms:W3CDTF">2012-07-12T10:19:46Z</dcterms:modified>
</cp:coreProperties>
</file>