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66" r:id="rId4"/>
    <p:sldId id="263" r:id="rId5"/>
    <p:sldId id="264" r:id="rId6"/>
    <p:sldId id="265" r:id="rId7"/>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26" autoAdjust="0"/>
    <p:restoredTop sz="99779" autoAdjust="0"/>
  </p:normalViewPr>
  <p:slideViewPr>
    <p:cSldViewPr>
      <p:cViewPr varScale="1">
        <p:scale>
          <a:sx n="87" d="100"/>
          <a:sy n="87" d="100"/>
        </p:scale>
        <p:origin x="-1578" y="-66"/>
      </p:cViewPr>
      <p:guideLst>
        <p:guide orient="horz" pos="3024"/>
        <p:guide pos="427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52727168"/>
        <c:axId val="52728896"/>
      </c:scatterChart>
      <c:valAx>
        <c:axId val="52727168"/>
        <c:scaling>
          <c:orientation val="minMax"/>
        </c:scaling>
        <c:delete val="1"/>
        <c:axPos val="b"/>
        <c:numFmt formatCode="General" sourceLinked="1"/>
        <c:majorTickMark val="out"/>
        <c:minorTickMark val="none"/>
        <c:tickLblPos val="nextTo"/>
        <c:crossAx val="52728896"/>
        <c:crosses val="autoZero"/>
        <c:crossBetween val="midCat"/>
      </c:valAx>
      <c:valAx>
        <c:axId val="52728896"/>
        <c:scaling>
          <c:orientation val="minMax"/>
        </c:scaling>
        <c:delete val="1"/>
        <c:axPos val="l"/>
        <c:numFmt formatCode="General" sourceLinked="1"/>
        <c:majorTickMark val="out"/>
        <c:minorTickMark val="none"/>
        <c:tickLblPos val="nextTo"/>
        <c:crossAx val="52727168"/>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31177984"/>
        <c:axId val="52730624"/>
      </c:lineChart>
      <c:catAx>
        <c:axId val="131177984"/>
        <c:scaling>
          <c:orientation val="minMax"/>
        </c:scaling>
        <c:delete val="1"/>
        <c:axPos val="b"/>
        <c:majorTickMark val="out"/>
        <c:minorTickMark val="none"/>
        <c:tickLblPos val="nextTo"/>
        <c:crossAx val="52730624"/>
        <c:crosses val="autoZero"/>
        <c:auto val="1"/>
        <c:lblAlgn val="ctr"/>
        <c:lblOffset val="100"/>
        <c:noMultiLvlLbl val="0"/>
      </c:catAx>
      <c:valAx>
        <c:axId val="52730624"/>
        <c:scaling>
          <c:orientation val="minMax"/>
        </c:scaling>
        <c:delete val="0"/>
        <c:axPos val="l"/>
        <c:majorGridlines/>
        <c:numFmt formatCode="General" sourceLinked="1"/>
        <c:majorTickMark val="out"/>
        <c:minorTickMark val="none"/>
        <c:tickLblPos val="nextTo"/>
        <c:crossAx val="131177984"/>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fld id="{813C8227-C5FA-4F90-9691-3E218BF9FA91}" type="datetimeFigureOut">
              <a:rPr kumimoji="1" lang="ja-JP" altLang="en-US" smtClean="0"/>
              <a:t>2012/9/8</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689475"/>
            <a:ext cx="5438775" cy="4443413"/>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377363"/>
            <a:ext cx="2946400" cy="493712"/>
          </a:xfrm>
          <a:prstGeom prst="rect">
            <a:avLst/>
          </a:prstGeom>
        </p:spPr>
        <p:txBody>
          <a:bodyPr vert="horz" lIns="91440" tIns="45720" rIns="91440" bIns="45720"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2</a:t>
            </a:fld>
            <a:endParaRPr kumimoji="1" lang="ja-JP" altLang="en-US"/>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4"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8" y="2982599"/>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7"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2"/>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6"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5" y="206377"/>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7"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7"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6"/>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3" y="384496"/>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0" y="6169664"/>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0"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1"/>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6" y="2149161"/>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6"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3"/>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6"/>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4"/>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3"/>
          </p:nvPr>
        </p:nvSpPr>
        <p:spPr>
          <a:xfrm>
            <a:off x="4641282" y="8898894"/>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4"/>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0" y="2"/>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7"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0.jpeg"/><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6.xml"/><Relationship Id="rId5" Type="http://schemas.openxmlformats.org/officeDocument/2006/relationships/image" Target="../media/image15.emf"/><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image" Target="../media/image16.emf"/><Relationship Id="rId1" Type="http://schemas.openxmlformats.org/officeDocument/2006/relationships/slideLayout" Target="../slideLayouts/slideLayout6.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5.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png"/><Relationship Id="rId7" Type="http://schemas.openxmlformats.org/officeDocument/2006/relationships/image" Target="../media/image27.emf"/><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emf"/></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0.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31.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30.png"/><Relationship Id="rId9" Type="http://schemas.openxmlformats.org/officeDocument/2006/relationships/image" Target="../media/image33.png"/><Relationship Id="rId1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3043563" y="1632248"/>
            <a:ext cx="2061948" cy="825674"/>
            <a:chOff x="1993867" y="1920280"/>
            <a:chExt cx="3417692" cy="1113706"/>
          </a:xfrm>
        </p:grpSpPr>
        <p:pic>
          <p:nvPicPr>
            <p:cNvPr id="4100" name="Picture 4" descr="https://fbcdn-sphotos-b-a.akamaihd.net/hphotos-ak-ash4/251820_473882899290853_1029388214_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281"/>
            <a:stretch/>
          </p:blipFill>
          <p:spPr bwMode="auto">
            <a:xfrm>
              <a:off x="4272328" y="1920280"/>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1993867" y="1920281"/>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3133097" y="1920281"/>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6" name="Picture 2" descr="C:\Users\HOMMA\Downloads\ロボコン\ロボコンロゴ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98696" y="1767924"/>
            <a:ext cx="1943422" cy="55432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800" b="1" dirty="0"/>
              <a:t>☆モデルの概要</a:t>
            </a:r>
          </a:p>
          <a:p>
            <a:pPr marL="481013" indent="-481013" defTabSz="1279525">
              <a:lnSpc>
                <a:spcPct val="80000"/>
              </a:lnSpc>
              <a:spcBef>
                <a:spcPct val="20000"/>
              </a:spcBef>
            </a:pPr>
            <a:r>
              <a:rPr lang="ja-JP" altLang="en-US" sz="1600" dirty="0"/>
              <a:t>　</a:t>
            </a:r>
            <a:r>
              <a:rPr lang="ja-JP" altLang="en-US" sz="1600" dirty="0"/>
              <a:t>　</a:t>
            </a:r>
            <a:r>
              <a:rPr lang="ja-JP" altLang="en-US" sz="1600" dirty="0" smtClean="0"/>
              <a:t>　</a:t>
            </a:r>
            <a:r>
              <a:rPr lang="ja-JP" altLang="en-US" sz="1400" dirty="0" smtClean="0"/>
              <a:t>要求分析で洗い出された要素が</a:t>
            </a:r>
            <a:r>
              <a:rPr lang="ja-JP" altLang="en-US" sz="1400" dirty="0" smtClean="0"/>
              <a:t>どの</a:t>
            </a:r>
            <a:r>
              <a:rPr lang="ja-JP" altLang="en-US" sz="1400" dirty="0"/>
              <a:t>よう</a:t>
            </a:r>
            <a:r>
              <a:rPr lang="ja-JP" altLang="en-US" sz="1400" dirty="0" smtClean="0"/>
              <a:t>に構造化されたのかが、分かりやすいように色付けを行いました。大きく区間の静的な要素、駆動、技術要素に関連するもので色付けを行いました。これにより複数のモデルで相互にたどることが可能になっております。可読性が下がると判断したため必要以上の色付けは行わず、重要となる要素に色をつけました。また、走行戦略を実現するための主な技術要素が示してあり、相互に辿ることが可能です</a:t>
            </a:r>
            <a:r>
              <a:rPr lang="ja-JP" altLang="en-US" sz="1600" dirty="0" smtClean="0"/>
              <a:t>。</a:t>
            </a:r>
            <a:endParaRPr lang="en-US" altLang="ja-JP" sz="1600" dirty="0"/>
          </a:p>
          <a:p>
            <a:pPr marL="481013" indent="-481013" defTabSz="1279525">
              <a:lnSpc>
                <a:spcPct val="80000"/>
              </a:lnSpc>
              <a:spcBef>
                <a:spcPct val="20000"/>
              </a:spcBef>
            </a:pPr>
            <a:r>
              <a:rPr lang="ja-JP" altLang="en-US" sz="1600" b="1" dirty="0"/>
              <a:t>☆設計思想</a:t>
            </a:r>
            <a:endParaRPr lang="en-US" altLang="ja-JP" sz="1600" b="1" dirty="0"/>
          </a:p>
          <a:p>
            <a:pPr marL="481013" indent="-481013" defTabSz="1279525">
              <a:lnSpc>
                <a:spcPct val="80000"/>
              </a:lnSpc>
              <a:spcBef>
                <a:spcPct val="20000"/>
              </a:spcBef>
            </a:pPr>
            <a:r>
              <a:rPr lang="en-US" altLang="ja-JP" sz="1800" b="1" dirty="0"/>
              <a:t>	</a:t>
            </a:r>
            <a:r>
              <a:rPr lang="ja-JP" altLang="en-US" sz="1800" b="1" dirty="0" smtClean="0"/>
              <a:t>　</a:t>
            </a:r>
            <a:r>
              <a:rPr lang="ja-JP" altLang="en-US" sz="1400" dirty="0" smtClean="0"/>
              <a:t>モデル</a:t>
            </a:r>
            <a:r>
              <a:rPr lang="ja-JP" altLang="en-US" sz="1400" dirty="0"/>
              <a:t>の再利用性の</a:t>
            </a:r>
            <a:r>
              <a:rPr lang="ja-JP" altLang="en-US" sz="1400" dirty="0" smtClean="0"/>
              <a:t>向上、関係を疎結合にし、チームでの開発を用意にするパッケージの分割を行いました。また、パッケージ分けを開発の初期に行い、最初に立てた方針を意識しながら、設計することにより、モデルに</a:t>
            </a:r>
            <a:r>
              <a:rPr lang="ja-JP" altLang="en-US" sz="1400" dirty="0"/>
              <a:t>一貫性を</a:t>
            </a:r>
            <a:r>
              <a:rPr lang="ja-JP" altLang="en-US" sz="1400" dirty="0" smtClean="0"/>
              <a:t>持たせました．</a:t>
            </a:r>
            <a:r>
              <a:rPr lang="en-US" altLang="ja-JP" sz="1400" dirty="0"/>
              <a:t/>
            </a:r>
            <a:br>
              <a:rPr lang="en-US" altLang="ja-JP" sz="1400" dirty="0"/>
            </a:br>
            <a:endParaRPr lang="en-US" altLang="ja-JP" sz="1400" dirty="0" smtClean="0"/>
          </a:p>
          <a:p>
            <a:pPr marL="481013" indent="-481013" defTabSz="1279525">
              <a:lnSpc>
                <a:spcPct val="80000"/>
              </a:lnSpc>
              <a:spcBef>
                <a:spcPct val="20000"/>
              </a:spcBef>
            </a:pPr>
            <a:r>
              <a:rPr lang="en-US" altLang="ja-JP" sz="1400" dirty="0"/>
              <a:t>	</a:t>
            </a:r>
            <a:r>
              <a:rPr lang="ja-JP" altLang="en-US" sz="1400" dirty="0" smtClean="0"/>
              <a:t>ロボット</a:t>
            </a:r>
            <a:r>
              <a:rPr lang="ja-JP" altLang="en-US" sz="1400" dirty="0"/>
              <a:t>は要は目標値を制御！だから我々は目標値生成の流れに注力</a:t>
            </a:r>
            <a:r>
              <a:rPr lang="ja-JP" altLang="en-US" sz="1400" dirty="0" smtClean="0"/>
              <a:t>した．目標値</a:t>
            </a:r>
            <a:r>
              <a:rPr lang="ja-JP" altLang="en-US" sz="1400" dirty="0"/>
              <a:t>から制御量への生成</a:t>
            </a:r>
            <a:r>
              <a:rPr lang="ja-JP" altLang="en-US" sz="1400" dirty="0" smtClean="0"/>
              <a:t>は，ひとつ</a:t>
            </a:r>
            <a:r>
              <a:rPr lang="ja-JP" altLang="en-US" sz="1400" dirty="0"/>
              <a:t>のパッケージに</a:t>
            </a:r>
            <a:r>
              <a:rPr lang="ja-JP" altLang="en-US" sz="1400" dirty="0" smtClean="0"/>
              <a:t>まかせました．</a:t>
            </a:r>
            <a:endParaRPr lang="ja-JP" altLang="en-US" sz="1400" dirty="0"/>
          </a:p>
          <a:p>
            <a:pPr marL="481013" indent="-481013" defTabSz="1279525">
              <a:lnSpc>
                <a:spcPct val="80000"/>
              </a:lnSpc>
              <a:spcBef>
                <a:spcPct val="20000"/>
              </a:spcBef>
            </a:pPr>
            <a:endParaRPr lang="en-US" altLang="ja-JP" sz="1600" dirty="0"/>
          </a:p>
          <a:p>
            <a:pPr marL="481013" indent="-481013" defTabSz="1279525">
              <a:lnSpc>
                <a:spcPct val="80000"/>
              </a:lnSpc>
              <a:spcBef>
                <a:spcPct val="20000"/>
              </a:spcBef>
            </a:pPr>
            <a:r>
              <a:rPr lang="ja-JP" altLang="en-US" sz="1600" b="1" dirty="0"/>
              <a:t>☆モデルのここに注目！</a:t>
            </a:r>
          </a:p>
          <a:p>
            <a:pPr marL="481013" indent="-481013" defTabSz="1279525">
              <a:lnSpc>
                <a:spcPct val="80000"/>
              </a:lnSpc>
              <a:spcBef>
                <a:spcPct val="20000"/>
              </a:spcBef>
            </a:pPr>
            <a:r>
              <a:rPr lang="ja-JP" altLang="en-US" sz="1400" dirty="0"/>
              <a:t>	</a:t>
            </a:r>
            <a:r>
              <a:rPr lang="ja-JP" altLang="en-US" sz="1400" dirty="0" smtClean="0"/>
              <a:t>　</a:t>
            </a:r>
            <a:r>
              <a:rPr lang="en-US" altLang="ja-JP" sz="1400" dirty="0" smtClean="0"/>
              <a:t>ET</a:t>
            </a:r>
            <a:r>
              <a:rPr lang="ja-JP" altLang="en-US" sz="1400" dirty="0"/>
              <a:t>ロボコンはコースを分割した区間の</a:t>
            </a:r>
            <a:r>
              <a:rPr lang="ja-JP" altLang="en-US" sz="1400" dirty="0" smtClean="0"/>
              <a:t>連続．その</a:t>
            </a:r>
            <a:r>
              <a:rPr lang="ja-JP" altLang="en-US" sz="1400" dirty="0"/>
              <a:t>区間に応じたパラメータを設計すれば完走することが</a:t>
            </a:r>
            <a:r>
              <a:rPr lang="ja-JP" altLang="en-US" sz="1400" dirty="0" smtClean="0"/>
              <a:t>できる．その</a:t>
            </a:r>
            <a:r>
              <a:rPr lang="ja-JP" altLang="en-US" sz="1400" dirty="0"/>
              <a:t>流れを取り出してモデルに</a:t>
            </a:r>
            <a:r>
              <a:rPr lang="ja-JP" altLang="en-US" sz="1400" dirty="0" smtClean="0"/>
              <a:t>しました．</a:t>
            </a:r>
            <a:r>
              <a:rPr lang="en-US" altLang="ja-JP" sz="2000" dirty="0"/>
              <a:t/>
            </a:r>
            <a:br>
              <a:rPr lang="en-US" altLang="ja-JP" sz="2000" dirty="0"/>
            </a:br>
            <a:endParaRPr lang="en-US" altLang="ja-JP" sz="1800" dirty="0"/>
          </a:p>
          <a:p>
            <a:pPr marL="481013" indent="-481013" defTabSz="1279525">
              <a:lnSpc>
                <a:spcPct val="80000"/>
              </a:lnSpc>
              <a:spcBef>
                <a:spcPct val="20000"/>
              </a:spcBef>
            </a:pPr>
            <a:r>
              <a:rPr lang="ja-JP" altLang="en-US" sz="1800" b="1" dirty="0"/>
              <a:t>☆追加課題への</a:t>
            </a:r>
            <a:r>
              <a:rPr lang="ja-JP" altLang="en-US" sz="1800" b="1" dirty="0" smtClean="0"/>
              <a:t>取り組み</a:t>
            </a:r>
            <a:endParaRPr lang="en-US" altLang="ja-JP" sz="1800" b="1" dirty="0" smtClean="0"/>
          </a:p>
          <a:p>
            <a:pPr marL="481013" indent="-481013" defTabSz="1279525">
              <a:lnSpc>
                <a:spcPct val="80000"/>
              </a:lnSpc>
              <a:spcBef>
                <a:spcPct val="20000"/>
              </a:spcBef>
            </a:pPr>
            <a:r>
              <a:rPr lang="ja-JP" altLang="en-US" sz="1800" b="1" dirty="0"/>
              <a:t>　</a:t>
            </a:r>
            <a:r>
              <a:rPr lang="ja-JP" altLang="en-US" sz="1800" b="1" dirty="0" smtClean="0"/>
              <a:t>　</a:t>
            </a:r>
            <a:r>
              <a:rPr lang="ja-JP" altLang="en-US" sz="1600" dirty="0" smtClean="0"/>
              <a:t>並行性設計について</a:t>
            </a:r>
            <a:endParaRPr lang="en-US" altLang="ja-JP" sz="1600" dirty="0" smtClean="0"/>
          </a:p>
          <a:p>
            <a:r>
              <a:rPr lang="ja-JP" altLang="en-US" sz="1200" dirty="0" smtClean="0">
                <a:latin typeface="メイリオ" pitchFamily="50" charset="-128"/>
                <a:ea typeface="メイリオ" pitchFamily="50" charset="-128"/>
                <a:cs typeface="メイリオ" pitchFamily="50" charset="-128"/>
              </a:rPr>
              <a:t>・設計指針</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走行体のバランス動作などのモータの駆動が一番優先するべきことである。それに対して、区間の切替ははるかに遅い周期でも十分に性能は得られると考えた</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詳細は</a:t>
            </a:r>
            <a:r>
              <a:rPr lang="en-US" altLang="ja-JP" sz="1200" dirty="0" smtClean="0">
                <a:latin typeface="メイリオ" pitchFamily="50" charset="-128"/>
                <a:ea typeface="メイリオ" pitchFamily="50" charset="-128"/>
                <a:cs typeface="メイリオ" pitchFamily="50" charset="-128"/>
              </a:rPr>
              <a:t>P.3</a:t>
            </a:r>
            <a:r>
              <a:rPr lang="ja-JP" altLang="en-US" sz="1200" dirty="0" smtClean="0">
                <a:latin typeface="メイリオ" pitchFamily="50" charset="-128"/>
                <a:ea typeface="メイリオ" pitchFamily="50" charset="-128"/>
                <a:cs typeface="メイリオ" pitchFamily="50" charset="-128"/>
              </a:rPr>
              <a:t>並行性設計参照</a:t>
            </a:r>
            <a:r>
              <a:rPr lang="en-US" altLang="ja-JP" sz="1200" dirty="0" smtClean="0">
                <a:latin typeface="メイリオ" pitchFamily="50" charset="-128"/>
                <a:ea typeface="メイリオ" pitchFamily="50" charset="-128"/>
                <a:cs typeface="メイリオ" pitchFamily="50" charset="-128"/>
              </a:rPr>
              <a:t>.</a:t>
            </a:r>
          </a:p>
          <a:p>
            <a:r>
              <a:rPr lang="ja-JP" altLang="en-US" sz="1200" dirty="0">
                <a:latin typeface="メイリオ" pitchFamily="50" charset="-128"/>
                <a:ea typeface="メイリオ" pitchFamily="50" charset="-128"/>
                <a:cs typeface="メイリオ" pitchFamily="50" charset="-128"/>
              </a:rPr>
              <a:t>タスク</a:t>
            </a:r>
            <a:r>
              <a:rPr lang="ja-JP" altLang="en-US" sz="1200" dirty="0" smtClean="0">
                <a:latin typeface="メイリオ" pitchFamily="50" charset="-128"/>
                <a:ea typeface="メイリオ" pitchFamily="50" charset="-128"/>
                <a:cs typeface="メイリオ" pitchFamily="50" charset="-128"/>
              </a:rPr>
              <a:t>の構造を示すために２つのステレオタイプを用いた</a:t>
            </a:r>
            <a:r>
              <a:rPr lang="en-US" altLang="ja-JP" sz="1200" dirty="0" smtClean="0">
                <a:latin typeface="メイリオ" pitchFamily="50" charset="-128"/>
                <a:ea typeface="メイリオ" pitchFamily="50" charset="-128"/>
                <a:cs typeface="メイリオ" pitchFamily="50" charset="-128"/>
              </a:rPr>
              <a:t>.OS</a:t>
            </a:r>
            <a:r>
              <a:rPr lang="ja-JP" altLang="en-US" sz="1200" dirty="0" err="1" smtClean="0">
                <a:latin typeface="メイリオ" pitchFamily="50" charset="-128"/>
                <a:ea typeface="メイリオ" pitchFamily="50" charset="-128"/>
                <a:cs typeface="メイリオ" pitchFamily="50" charset="-128"/>
              </a:rPr>
              <a:t>の提</a:t>
            </a:r>
            <a:r>
              <a:rPr lang="ja-JP" altLang="en-US" sz="1200" dirty="0" smtClean="0">
                <a:latin typeface="メイリオ" pitchFamily="50" charset="-128"/>
                <a:ea typeface="メイリオ" pitchFamily="50" charset="-128"/>
                <a:cs typeface="メイリオ" pitchFamily="50" charset="-128"/>
              </a:rPr>
              <a:t>供する機能を</a:t>
            </a:r>
            <a:r>
              <a:rPr lang="en-US" altLang="ja-JP" sz="1200" dirty="0" err="1" smtClean="0">
                <a:latin typeface="メイリオ" pitchFamily="50" charset="-128"/>
                <a:ea typeface="メイリオ" pitchFamily="50" charset="-128"/>
                <a:cs typeface="メイリオ" pitchFamily="50" charset="-128"/>
              </a:rPr>
              <a:t>nxtOSEK</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一つひとつのタスクを</a:t>
            </a:r>
            <a:r>
              <a:rPr lang="en-US" altLang="ja-JP" sz="1200" dirty="0" smtClean="0">
                <a:latin typeface="メイリオ" pitchFamily="50" charset="-128"/>
                <a:ea typeface="メイリオ" pitchFamily="50" charset="-128"/>
                <a:cs typeface="メイリオ" pitchFamily="50" charset="-128"/>
              </a:rPr>
              <a:t>TASK</a:t>
            </a:r>
            <a:r>
              <a:rPr lang="ja-JP" altLang="en-US" sz="1200" dirty="0" smtClean="0">
                <a:latin typeface="メイリオ" pitchFamily="50" charset="-128"/>
                <a:ea typeface="メイリオ" pitchFamily="50" charset="-128"/>
                <a:cs typeface="メイリオ" pitchFamily="50" charset="-128"/>
              </a:rPr>
              <a:t>としました。</a:t>
            </a:r>
            <a:endParaRPr lang="en-US" altLang="ja-JP" sz="1200" dirty="0" smtClean="0">
              <a:latin typeface="メイリオ" pitchFamily="50" charset="-128"/>
              <a:ea typeface="メイリオ" pitchFamily="50" charset="-128"/>
              <a:cs typeface="メイリオ" pitchFamily="50" charset="-128"/>
            </a:endParaRPr>
          </a:p>
          <a:p>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要求モデルについて</a:t>
            </a:r>
            <a:endParaRPr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大会における目標について</a:t>
            </a:r>
            <a:r>
              <a:rPr lang="en-US" altLang="ja-JP" sz="1200" dirty="0" err="1" smtClean="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の要求図を使って分析しました。そこから機能要件、非機能要件を洗い出して、構造、振る舞いにつなげました</a:t>
            </a:r>
            <a:endParaRPr lang="en-US" altLang="ja-JP" sz="1200" dirty="0" smtClean="0">
              <a:latin typeface="メイリオ" pitchFamily="50" charset="-128"/>
              <a:ea typeface="メイリオ" pitchFamily="50" charset="-128"/>
              <a:cs typeface="メイリオ" pitchFamily="50" charset="-128"/>
            </a:endParaRPr>
          </a:p>
        </p:txBody>
      </p:sp>
      <p:sp>
        <p:nvSpPr>
          <p:cNvPr id="26" name="Rectangle 3"/>
          <p:cNvSpPr>
            <a:spLocks noChangeArrowheads="1"/>
          </p:cNvSpPr>
          <p:nvPr/>
        </p:nvSpPr>
        <p:spPr bwMode="auto">
          <a:xfrm>
            <a:off x="1033463" y="1488232"/>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a:t>
            </a:r>
            <a:r>
              <a:rPr lang="ja-JP" altLang="en-US" sz="2000" b="1" dirty="0" smtClean="0"/>
              <a:t>紹介</a:t>
            </a:r>
            <a:endParaRPr lang="ja-JP" altLang="en-US" sz="20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100" b="1" dirty="0"/>
          </a:p>
          <a:p>
            <a:pPr marL="481013" indent="-481013" defTabSz="1279525">
              <a:lnSpc>
                <a:spcPct val="80000"/>
              </a:lnSpc>
              <a:spcBef>
                <a:spcPct val="20000"/>
              </a:spcBef>
            </a:pPr>
            <a:r>
              <a:rPr lang="ja-JP" altLang="en-US" sz="1100" b="1" dirty="0" smtClean="0"/>
              <a:t>　　　　高専の３年生から７年生（専攻科２年生）７名で</a:t>
            </a:r>
            <a:r>
              <a:rPr lang="ja-JP" altLang="en-US" sz="1100" b="1" dirty="0" smtClean="0"/>
              <a:t>構成されるチームです。１０代最後の夏休みを女の子ではなくロボットと共に過ごしたメンバーもおり、意気込みは十分です。メンバーが入院するといったトラブルに見</a:t>
            </a:r>
            <a:r>
              <a:rPr lang="ja-JP" altLang="en-US" sz="1100" b="1" dirty="0" err="1" smtClean="0"/>
              <a:t>みまわ</a:t>
            </a:r>
            <a:r>
              <a:rPr lang="ja-JP" altLang="en-US" sz="1100" b="1" dirty="0" smtClean="0"/>
              <a:t>われながらも、お互いに協力し合いながら、取り組んできました。この大会を通して技術的な面だけで無く</a:t>
            </a:r>
            <a:r>
              <a:rPr lang="ja-JP" altLang="en-US" sz="1100" b="1" dirty="0"/>
              <a:t>常に</a:t>
            </a:r>
            <a:r>
              <a:rPr lang="ja-JP" altLang="en-US" sz="1100" b="1" dirty="0" smtClean="0"/>
              <a:t>なにか得ようと、自らを向上させようという姿勢がありました。そんなチームのメンバーを紹介します。</a:t>
            </a:r>
            <a:endParaRPr lang="en-US" altLang="ja-JP" sz="1100" b="1" dirty="0" smtClean="0"/>
          </a:p>
          <a:p>
            <a:pPr marL="481013" indent="-481013" defTabSz="1279525">
              <a:lnSpc>
                <a:spcPct val="80000"/>
              </a:lnSpc>
              <a:spcBef>
                <a:spcPct val="20000"/>
              </a:spcBef>
            </a:pPr>
            <a:endParaRPr lang="en-US" altLang="ja-JP" sz="1100" b="1" dirty="0" smtClean="0"/>
          </a:p>
          <a:p>
            <a:pPr marL="481013" indent="-481013" defTabSz="1279525">
              <a:lnSpc>
                <a:spcPct val="80000"/>
              </a:lnSpc>
              <a:spcBef>
                <a:spcPct val="20000"/>
              </a:spcBef>
            </a:pPr>
            <a:r>
              <a:rPr lang="ja-JP" altLang="en-US" sz="1100" dirty="0" smtClean="0"/>
              <a:t>７年生　Ｓ</a:t>
            </a:r>
            <a:r>
              <a:rPr lang="ja-JP" altLang="en-US" sz="1100" dirty="0"/>
              <a:t>藤　懸垂系タイ人</a:t>
            </a:r>
            <a:endParaRPr lang="en-US" altLang="ja-JP" sz="1100" dirty="0"/>
          </a:p>
          <a:p>
            <a:pPr marL="481013" indent="-481013" defTabSz="1279525">
              <a:lnSpc>
                <a:spcPct val="80000"/>
              </a:lnSpc>
              <a:spcBef>
                <a:spcPct val="20000"/>
              </a:spcBef>
            </a:pPr>
            <a:r>
              <a:rPr lang="ja-JP" altLang="en-US" sz="1100" dirty="0" smtClean="0"/>
              <a:t>６年生　Ｈ間</a:t>
            </a:r>
            <a:r>
              <a:rPr lang="ja-JP" altLang="en-US" sz="1100" dirty="0"/>
              <a:t>　スニーキング</a:t>
            </a:r>
            <a:r>
              <a:rPr lang="ja-JP" altLang="en-US" sz="1100" dirty="0" smtClean="0"/>
              <a:t>系</a:t>
            </a:r>
            <a:r>
              <a:rPr lang="ja-JP" altLang="en-US" sz="1100" dirty="0"/>
              <a:t>画伯　</a:t>
            </a:r>
            <a:endParaRPr lang="en-US" altLang="ja-JP" sz="1100" b="1" dirty="0"/>
          </a:p>
          <a:p>
            <a:pPr marL="481013" indent="-481013" defTabSz="1279525">
              <a:lnSpc>
                <a:spcPct val="80000"/>
              </a:lnSpc>
              <a:spcBef>
                <a:spcPct val="20000"/>
              </a:spcBef>
            </a:pPr>
            <a:r>
              <a:rPr lang="ja-JP" altLang="en-US" sz="1100" dirty="0" smtClean="0"/>
              <a:t>５年生　Ｎ</a:t>
            </a:r>
            <a:r>
              <a:rPr lang="ja-JP" altLang="en-US" sz="1100" dirty="0"/>
              <a:t>村　ツボ押し系</a:t>
            </a:r>
            <a:r>
              <a:rPr lang="ja-JP" altLang="en-US" sz="1100" dirty="0" smtClean="0"/>
              <a:t>タイ人　ラブ＆甘栗</a:t>
            </a:r>
            <a:endParaRPr lang="en-US" altLang="ja-JP" sz="1100" dirty="0"/>
          </a:p>
          <a:p>
            <a:pPr marL="481013" indent="-481013" defTabSz="1279525">
              <a:lnSpc>
                <a:spcPct val="80000"/>
              </a:lnSpc>
              <a:spcBef>
                <a:spcPct val="20000"/>
              </a:spcBef>
            </a:pPr>
            <a:r>
              <a:rPr lang="ja-JP" altLang="en-US" sz="1100" dirty="0" smtClean="0"/>
              <a:t>４年生</a:t>
            </a:r>
            <a:r>
              <a:rPr lang="ja-JP" altLang="en-US" sz="1100" dirty="0"/>
              <a:t>　Ｓ</a:t>
            </a:r>
            <a:r>
              <a:rPr lang="ja-JP" altLang="en-US" sz="1100" dirty="0" smtClean="0"/>
              <a:t>木</a:t>
            </a:r>
            <a:r>
              <a:rPr lang="ja-JP" altLang="en-US" sz="1100" dirty="0"/>
              <a:t>　</a:t>
            </a:r>
            <a:r>
              <a:rPr lang="ja-JP" altLang="en-US" sz="1100" dirty="0" err="1" smtClean="0"/>
              <a:t>ごろごろあっぷるけ</a:t>
            </a:r>
            <a:r>
              <a:rPr lang="ja-JP" altLang="en-US" sz="1100" dirty="0"/>
              <a:t>ーき</a:t>
            </a:r>
            <a:endParaRPr lang="en-US" altLang="ja-JP" sz="1100" dirty="0"/>
          </a:p>
          <a:p>
            <a:pPr marL="481013" indent="-481013" defTabSz="1279525">
              <a:lnSpc>
                <a:spcPct val="80000"/>
              </a:lnSpc>
              <a:spcBef>
                <a:spcPct val="20000"/>
              </a:spcBef>
            </a:pPr>
            <a:r>
              <a:rPr lang="ja-JP" altLang="en-US" sz="1100" dirty="0" smtClean="0"/>
              <a:t>３年生</a:t>
            </a:r>
            <a:r>
              <a:rPr lang="ja-JP" altLang="en-US" sz="1100" dirty="0"/>
              <a:t>　</a:t>
            </a:r>
            <a:r>
              <a:rPr lang="ja-JP" altLang="en-US" sz="1100" dirty="0" smtClean="0"/>
              <a:t>Ｓ部　将来を渇望されたスーパールーキー</a:t>
            </a:r>
            <a:endParaRPr lang="en-US" altLang="ja-JP" sz="1100" dirty="0"/>
          </a:p>
          <a:p>
            <a:pPr marL="481013" indent="-481013" defTabSz="1279525">
              <a:lnSpc>
                <a:spcPct val="80000"/>
              </a:lnSpc>
              <a:spcBef>
                <a:spcPct val="20000"/>
              </a:spcBef>
            </a:pPr>
            <a:r>
              <a:rPr lang="ja-JP" altLang="en-US" sz="1100" dirty="0" smtClean="0"/>
              <a:t>３年生　</a:t>
            </a:r>
            <a:r>
              <a:rPr lang="ja-JP" altLang="en-US" sz="1100" dirty="0"/>
              <a:t>Ｎ</a:t>
            </a:r>
            <a:r>
              <a:rPr lang="ja-JP" altLang="en-US" sz="1100" dirty="0" smtClean="0"/>
              <a:t>川</a:t>
            </a:r>
            <a:r>
              <a:rPr lang="ja-JP" altLang="en-US" sz="1100" dirty="0"/>
              <a:t>　</a:t>
            </a:r>
            <a:r>
              <a:rPr lang="ja-JP" altLang="en-US" sz="1100" dirty="0" smtClean="0"/>
              <a:t>とある界隈では名の通ったスーパーエース</a:t>
            </a:r>
            <a:endParaRPr lang="en-US" altLang="ja-JP" sz="1100" dirty="0"/>
          </a:p>
          <a:p>
            <a:pPr marL="481013" indent="-481013" defTabSz="1279525">
              <a:lnSpc>
                <a:spcPct val="80000"/>
              </a:lnSpc>
              <a:spcBef>
                <a:spcPct val="20000"/>
              </a:spcBef>
            </a:pPr>
            <a:r>
              <a:rPr lang="ja-JP" altLang="en-US" sz="1100" dirty="0" smtClean="0"/>
              <a:t>３年生</a:t>
            </a:r>
            <a:r>
              <a:rPr lang="ja-JP" altLang="en-US" sz="1100" dirty="0"/>
              <a:t>　</a:t>
            </a:r>
            <a:r>
              <a:rPr lang="ja-JP" altLang="en-US" sz="1100" dirty="0" smtClean="0"/>
              <a:t>Ｋ池</a:t>
            </a:r>
            <a:r>
              <a:rPr lang="ja-JP" altLang="en-US" sz="1100" dirty="0"/>
              <a:t>　</a:t>
            </a:r>
            <a:r>
              <a:rPr lang="ja-JP" altLang="en-US" sz="1100" dirty="0" err="1" smtClean="0"/>
              <a:t>ゆる</a:t>
            </a:r>
            <a:r>
              <a:rPr lang="ja-JP" altLang="en-US" sz="1100" dirty="0" smtClean="0"/>
              <a:t>ー</a:t>
            </a:r>
            <a:r>
              <a:rPr lang="ja-JP" altLang="en-US" sz="1100" dirty="0" err="1" smtClean="0"/>
              <a:t>い</a:t>
            </a:r>
            <a:r>
              <a:rPr lang="ja-JP" altLang="en-US" sz="1100" dirty="0" smtClean="0"/>
              <a:t>トークで場を和ませるムードメーカー</a:t>
            </a:r>
            <a:r>
              <a:rPr lang="ja-JP" altLang="en-US" sz="1100" dirty="0"/>
              <a:t>　</a:t>
            </a:r>
            <a:endParaRPr lang="en-US" altLang="ja-JP" sz="1100" dirty="0" smtClean="0"/>
          </a:p>
          <a:p>
            <a:pPr marL="481013" indent="-481013" defTabSz="1279525">
              <a:lnSpc>
                <a:spcPct val="80000"/>
              </a:lnSpc>
              <a:spcBef>
                <a:spcPct val="20000"/>
              </a:spcBef>
            </a:pPr>
            <a:endParaRPr lang="en-US" altLang="ja-JP" sz="1100" dirty="0"/>
          </a:p>
          <a:p>
            <a:pPr marL="481013" indent="-481013" defTabSz="1279525">
              <a:lnSpc>
                <a:spcPct val="80000"/>
              </a:lnSpc>
              <a:spcBef>
                <a:spcPct val="20000"/>
              </a:spcBef>
            </a:pPr>
            <a:r>
              <a:rPr lang="ja-JP" altLang="en-US" sz="1100" dirty="0" smtClean="0"/>
              <a:t>こんなチームで大会に望みます。</a:t>
            </a:r>
            <a:endParaRPr lang="en-US" altLang="ja-JP" sz="1100" dirty="0"/>
          </a:p>
          <a:p>
            <a:pPr marL="481013" indent="-481013" defTabSz="1279525">
              <a:lnSpc>
                <a:spcPct val="80000"/>
              </a:lnSpc>
              <a:spcBef>
                <a:spcPct val="20000"/>
              </a:spcBef>
            </a:pPr>
            <a:r>
              <a:rPr lang="en-US" altLang="ja-JP" sz="1800" b="1" dirty="0" smtClean="0"/>
              <a:t>	</a:t>
            </a:r>
            <a:endParaRPr lang="en-US" altLang="ja-JP" sz="1800" b="1" dirty="0" smtClean="0"/>
          </a:p>
          <a:p>
            <a:pPr marL="481013" indent="-481013" defTabSz="1279525">
              <a:lnSpc>
                <a:spcPct val="80000"/>
              </a:lnSpc>
              <a:spcBef>
                <a:spcPct val="20000"/>
              </a:spcBef>
            </a:pPr>
            <a:r>
              <a:rPr lang="ja-JP" altLang="en-US" sz="1800" b="1" dirty="0" smtClean="0"/>
              <a:t>☆</a:t>
            </a:r>
            <a:r>
              <a:rPr lang="ja-JP" altLang="en-US" sz="1800" b="1" dirty="0" smtClean="0"/>
              <a:t>組込み，そして</a:t>
            </a:r>
            <a:r>
              <a:rPr lang="ja-JP" altLang="en-US" sz="1800" b="1" dirty="0"/>
              <a:t>モデリングの未来へ一言</a:t>
            </a:r>
          </a:p>
          <a:p>
            <a:pPr marL="481013" indent="-481013" defTabSz="1279525">
              <a:lnSpc>
                <a:spcPct val="80000"/>
              </a:lnSpc>
              <a:spcBef>
                <a:spcPct val="20000"/>
              </a:spcBef>
            </a:pPr>
            <a:r>
              <a:rPr lang="en-US" altLang="ja-JP" sz="1600" dirty="0"/>
              <a:t>	</a:t>
            </a:r>
            <a:r>
              <a:rPr lang="ja-JP" altLang="en-US" sz="1600" dirty="0" smtClean="0"/>
              <a:t>　モデリングの根底に流れる重要な考え方のひとつは「抽象化思考」です。これは新しい</a:t>
            </a:r>
            <a:r>
              <a:rPr lang="ja-JP" altLang="en-US" sz="1600" dirty="0"/>
              <a:t>技術</a:t>
            </a:r>
            <a:r>
              <a:rPr lang="ja-JP" altLang="en-US" sz="1600" dirty="0" smtClean="0"/>
              <a:t>がどんどん出てくるこの分野でも廃れることなく常に通用する技術です。社会人や学生が参加するこのコンテストを通してこの武器が広く日本に普及し、すべてのエンジニアがハッピーなライフを手に入れ、そして日本の産業界がさらに発展すると願っております。</a:t>
            </a:r>
            <a:endParaRPr lang="ja-JP" altLang="en-US" sz="1600" b="1" dirty="0"/>
          </a:p>
          <a:p>
            <a:pPr marL="481013" indent="-481013" defTabSz="1279525">
              <a:lnSpc>
                <a:spcPct val="80000"/>
              </a:lnSpc>
              <a:spcBef>
                <a:spcPct val="20000"/>
              </a:spcBef>
            </a:pPr>
            <a:endParaRPr lang="ja-JP" altLang="en-US" sz="1600" b="1" dirty="0"/>
          </a:p>
          <a:p>
            <a:pPr marL="481013" indent="-481013" defTabSz="1279525">
              <a:lnSpc>
                <a:spcPct val="80000"/>
              </a:lnSpc>
              <a:spcBef>
                <a:spcPct val="20000"/>
              </a:spcBef>
            </a:pPr>
            <a:r>
              <a:rPr lang="ja-JP" altLang="en-US" sz="1800" b="1" dirty="0"/>
              <a:t>☆コンテストにかける</a:t>
            </a:r>
            <a:r>
              <a:rPr lang="ja-JP" altLang="en-US" sz="1800" b="1" dirty="0" smtClean="0"/>
              <a:t>意気込み，アピール</a:t>
            </a:r>
            <a:endParaRPr lang="ja-JP" altLang="en-US" sz="1800" b="1" dirty="0"/>
          </a:p>
          <a:p>
            <a:pPr marL="481013" indent="-481013" defTabSz="1279525">
              <a:lnSpc>
                <a:spcPct val="80000"/>
              </a:lnSpc>
              <a:spcBef>
                <a:spcPct val="20000"/>
              </a:spcBef>
            </a:pPr>
            <a:r>
              <a:rPr lang="en-US" altLang="ja-JP" sz="1800" dirty="0"/>
              <a:t>	</a:t>
            </a:r>
            <a:r>
              <a:rPr lang="ja-JP" altLang="en-US" sz="1800" dirty="0" smtClean="0"/>
              <a:t>　</a:t>
            </a:r>
            <a:r>
              <a:rPr lang="ja-JP" altLang="en-US" sz="1600" dirty="0" smtClean="0">
                <a:latin typeface="+mj-ea"/>
                <a:ea typeface="+mj-ea"/>
              </a:rPr>
              <a:t>昨年</a:t>
            </a:r>
            <a:r>
              <a:rPr lang="ja-JP" altLang="en-US" sz="1600" dirty="0">
                <a:latin typeface="+mj-ea"/>
                <a:ea typeface="+mj-ea"/>
              </a:rPr>
              <a:t>果たせなかった悲願の全国大会出場</a:t>
            </a:r>
            <a:r>
              <a:rPr lang="ja-JP" altLang="en-US" sz="1600" dirty="0" smtClean="0">
                <a:latin typeface="+mj-ea"/>
                <a:ea typeface="+mj-ea"/>
              </a:rPr>
              <a:t>を</a:t>
            </a:r>
            <a:r>
              <a:rPr lang="en-US" altLang="ja-JP" sz="1600" dirty="0" smtClean="0">
                <a:latin typeface="+mj-ea"/>
                <a:ea typeface="+mj-ea"/>
              </a:rPr>
              <a:t/>
            </a:r>
            <a:br>
              <a:rPr lang="en-US" altLang="ja-JP" sz="1600" dirty="0" smtClean="0">
                <a:latin typeface="+mj-ea"/>
                <a:ea typeface="+mj-ea"/>
              </a:rPr>
            </a:br>
            <a:r>
              <a:rPr lang="ja-JP" altLang="en-US" sz="1600" dirty="0">
                <a:latin typeface="+mj-ea"/>
                <a:ea typeface="+mj-ea"/>
              </a:rPr>
              <a:t>果たします</a:t>
            </a:r>
            <a:r>
              <a:rPr lang="ja-JP" altLang="en-US" sz="1600" dirty="0" smtClean="0">
                <a:latin typeface="+mj-ea"/>
                <a:ea typeface="+mj-ea"/>
              </a:rPr>
              <a:t>！！</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高専で</a:t>
            </a:r>
            <a:r>
              <a:rPr lang="en-US" altLang="ja-JP" sz="1600" dirty="0" smtClean="0">
                <a:latin typeface="+mj-ea"/>
                <a:ea typeface="+mj-ea"/>
              </a:rPr>
              <a:t>15</a:t>
            </a:r>
            <a:r>
              <a:rPr lang="ja-JP" altLang="en-US" sz="1600" dirty="0" smtClean="0">
                <a:latin typeface="+mj-ea"/>
                <a:ea typeface="+mj-ea"/>
              </a:rPr>
              <a:t>歳から受けた教育から得た</a:t>
            </a:r>
            <a:r>
              <a:rPr lang="ja-JP" altLang="en-US" sz="1600" dirty="0" smtClean="0">
                <a:latin typeface="+mj-ea"/>
                <a:ea typeface="+mj-ea"/>
              </a:rPr>
              <a:t>高専生</a:t>
            </a:r>
            <a:r>
              <a:rPr lang="ja-JP" altLang="en-US" sz="1600" dirty="0">
                <a:latin typeface="+mj-ea"/>
                <a:ea typeface="+mj-ea"/>
              </a:rPr>
              <a:t>の実力</a:t>
            </a:r>
            <a:r>
              <a:rPr lang="ja-JP" altLang="en-US" sz="1600" dirty="0" smtClean="0">
                <a:latin typeface="+mj-ea"/>
                <a:ea typeface="+mj-ea"/>
              </a:rPr>
              <a:t>を</a:t>
            </a:r>
            <a:r>
              <a:rPr lang="ja-JP" altLang="en-US" sz="1600" dirty="0">
                <a:latin typeface="+mj-ea"/>
                <a:ea typeface="+mj-ea"/>
              </a:rPr>
              <a:t>今ここ</a:t>
            </a:r>
            <a:r>
              <a:rPr lang="ja-JP" altLang="en-US" sz="1600" dirty="0" smtClean="0">
                <a:latin typeface="+mj-ea"/>
                <a:ea typeface="+mj-ea"/>
              </a:rPr>
              <a:t>でお見せします。</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こん</a:t>
            </a:r>
            <a:r>
              <a:rPr lang="ja-JP" altLang="en-US" sz="1600" dirty="0" err="1">
                <a:latin typeface="+mj-ea"/>
                <a:ea typeface="+mj-ea"/>
              </a:rPr>
              <a:t>ぶは</a:t>
            </a:r>
            <a:r>
              <a:rPr lang="ja-JP" altLang="en-US" sz="1600" dirty="0">
                <a:latin typeface="+mj-ea"/>
                <a:ea typeface="+mj-ea"/>
              </a:rPr>
              <a:t>頭の栄養！！いいこんぶ！</a:t>
            </a:r>
            <a:r>
              <a:rPr lang="en-US" altLang="ja-JP" sz="1900" dirty="0"/>
              <a:t>	</a:t>
            </a:r>
          </a:p>
        </p:txBody>
      </p:sp>
      <p:sp>
        <p:nvSpPr>
          <p:cNvPr id="10" name="Rectangle 4"/>
          <p:cNvSpPr>
            <a:spLocks noChangeArrowheads="1"/>
          </p:cNvSpPr>
          <p:nvPr/>
        </p:nvSpPr>
        <p:spPr bwMode="auto">
          <a:xfrm>
            <a:off x="5639991" y="1272208"/>
            <a:ext cx="1595487" cy="256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endParaRPr lang="en-US" altLang="ja-JP" sz="1400"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線コネクタ 45"/>
          <p:cNvCxnSpPr/>
          <p:nvPr/>
        </p:nvCxnSpPr>
        <p:spPr>
          <a:xfrm flipH="1">
            <a:off x="711818" y="459417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a:xfrm>
            <a:off x="679297" y="-311968"/>
            <a:ext cx="12904941" cy="1194586"/>
          </a:xfrm>
          <a:solidFill>
            <a:schemeClr val="tx2"/>
          </a:solidFill>
        </p:spPr>
        <p:txBody>
          <a:bodyPr/>
          <a:lstStyle/>
          <a:p>
            <a:r>
              <a:rPr lang="ja-JP" altLang="en-US" dirty="0" smtClean="0">
                <a:solidFill>
                  <a:schemeClr val="accent1"/>
                </a:solidFill>
              </a:rPr>
              <a:t>■ </a:t>
            </a:r>
            <a:r>
              <a:rPr lang="ja-JP" altLang="en-US" dirty="0" smtClean="0"/>
              <a:t>要求分析</a:t>
            </a:r>
            <a:endParaRPr kumimoji="1" lang="ja-JP" altLang="en-US" dirty="0"/>
          </a:p>
        </p:txBody>
      </p:sp>
      <p:sp>
        <p:nvSpPr>
          <p:cNvPr id="14" name="テキスト ボックス 13"/>
          <p:cNvSpPr txBox="1"/>
          <p:nvPr/>
        </p:nvSpPr>
        <p:spPr>
          <a:xfrm>
            <a:off x="2"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１ </a:t>
            </a:r>
            <a:r>
              <a:rPr kumimoji="1" lang="ja-JP" altLang="en-US" sz="2000" dirty="0" smtClean="0">
                <a:latin typeface="メイリオ" pitchFamily="50" charset="-128"/>
                <a:ea typeface="メイリオ" pitchFamily="50" charset="-128"/>
                <a:cs typeface="メイリオ" pitchFamily="50" charset="-128"/>
              </a:rPr>
              <a:t>要求分析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22" name="角丸四角形吹き出し 21"/>
          <p:cNvSpPr/>
          <p:nvPr/>
        </p:nvSpPr>
        <p:spPr>
          <a:xfrm>
            <a:off x="8880351" y="5841691"/>
            <a:ext cx="4023210" cy="630982"/>
          </a:xfrm>
          <a:prstGeom prst="wedgeRoundRectCallout">
            <a:avLst>
              <a:gd name="adj1" fmla="val -22987"/>
              <a:gd name="adj2" fmla="val 49561"/>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b="1" dirty="0" smtClean="0">
                <a:latin typeface="メイリオ" pitchFamily="50" charset="-128"/>
                <a:ea typeface="メイリオ" pitchFamily="50" charset="-128"/>
                <a:cs typeface="メイリオ" pitchFamily="50" charset="-128"/>
              </a:rPr>
              <a:t>要求図</a:t>
            </a:r>
            <a:r>
              <a:rPr lang="ja-JP" altLang="en-US" sz="1050" b="1" dirty="0">
                <a:latin typeface="メイリオ" pitchFamily="50" charset="-128"/>
                <a:ea typeface="メイリオ" pitchFamily="50" charset="-128"/>
                <a:cs typeface="メイリオ" pitchFamily="50" charset="-128"/>
              </a:rPr>
              <a:t>から非機能要件として安全性や，性能面で重要と考えられることを</a:t>
            </a:r>
            <a:r>
              <a:rPr lang="ja-JP" altLang="en-US" sz="1050" b="1" dirty="0" smtClean="0">
                <a:latin typeface="メイリオ" pitchFamily="50" charset="-128"/>
                <a:ea typeface="メイリオ" pitchFamily="50" charset="-128"/>
                <a:cs typeface="メイリオ" pitchFamily="50" charset="-128"/>
              </a:rPr>
              <a:t>抽出した。それが満たされない時の問題点と対処を分析</a:t>
            </a:r>
            <a:endParaRPr lang="ja-JP" altLang="en-US" sz="1050" b="1" dirty="0">
              <a:latin typeface="メイリオ" pitchFamily="50" charset="-128"/>
              <a:ea typeface="メイリオ" pitchFamily="50" charset="-128"/>
              <a:cs typeface="メイリオ" pitchFamily="50" charset="-128"/>
            </a:endParaRPr>
          </a:p>
        </p:txBody>
      </p:sp>
      <p:graphicFrame>
        <p:nvGraphicFramePr>
          <p:cNvPr id="26" name="表 25"/>
          <p:cNvGraphicFramePr>
            <a:graphicFrameLocks noGrp="1"/>
          </p:cNvGraphicFramePr>
          <p:nvPr>
            <p:extLst>
              <p:ext uri="{D42A27DB-BD31-4B8C-83A1-F6EECF244321}">
                <p14:modId xmlns:p14="http://schemas.microsoft.com/office/powerpoint/2010/main" val="1020270648"/>
              </p:ext>
            </p:extLst>
          </p:nvPr>
        </p:nvGraphicFramePr>
        <p:xfrm>
          <a:off x="4701537" y="6026754"/>
          <a:ext cx="3310400" cy="3094327"/>
        </p:xfrm>
        <a:graphic>
          <a:graphicData uri="http://schemas.openxmlformats.org/drawingml/2006/table">
            <a:tbl>
              <a:tblPr firstRow="1" bandRow="1">
                <a:tableStyleId>{5C22544A-7EE6-4342-B048-85BDC9FD1C3A}</a:tableStyleId>
              </a:tblPr>
              <a:tblGrid>
                <a:gridCol w="926103"/>
                <a:gridCol w="2384297"/>
              </a:tblGrid>
              <a:tr h="562152">
                <a:tc gridSpan="2">
                  <a:txBody>
                    <a:bodyPr/>
                    <a:lstStyle/>
                    <a:p>
                      <a:pPr indent="133350" algn="ctr">
                        <a:spcAft>
                          <a:spcPts val="0"/>
                        </a:spcAft>
                      </a:pPr>
                      <a:r>
                        <a:rPr lang="ja-JP" sz="1100" kern="100" dirty="0">
                          <a:effectLst/>
                        </a:rPr>
                        <a:t>ユースケース記述</a:t>
                      </a:r>
                      <a:endParaRPr lang="ja-JP" sz="1100" kern="100" dirty="0">
                        <a:effectLst/>
                        <a:latin typeface="Century"/>
                        <a:ea typeface="ＭＳ 明朝"/>
                        <a:cs typeface="Times New Roman"/>
                      </a:endParaRPr>
                    </a:p>
                  </a:txBody>
                  <a:tcPr marL="66709" marR="66709" marT="0" marB="0" anchor="ctr">
                    <a:solidFill>
                      <a:schemeClr val="bg2">
                        <a:lumMod val="50000"/>
                      </a:schemeClr>
                    </a:solidFill>
                  </a:tcPr>
                </a:tc>
                <a:tc hMerge="1">
                  <a:txBody>
                    <a:bodyPr/>
                    <a:lstStyle/>
                    <a:p>
                      <a:endParaRPr kumimoji="1" lang="ja-JP" altLang="en-US"/>
                    </a:p>
                  </a:txBody>
                  <a:tcPr/>
                </a:tc>
              </a:tr>
              <a:tr h="444635">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solidFill>
                      <a:schemeClr val="bg2"/>
                    </a:solidFill>
                  </a:tcPr>
                </a:tc>
              </a:tr>
              <a:tr h="309003">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solidFill>
                      <a:schemeClr val="bg2"/>
                    </a:solidFill>
                  </a:tcPr>
                </a:tc>
              </a:tr>
              <a:tr h="444635">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050" kern="100" dirty="0">
                          <a:effectLst/>
                        </a:rPr>
                        <a:t>ガレージイン区間で完全停止状態になっている</a:t>
                      </a:r>
                      <a:endParaRPr lang="ja-JP" sz="1050" kern="100" dirty="0">
                        <a:effectLst/>
                        <a:latin typeface="Century"/>
                        <a:ea typeface="ＭＳ 明朝"/>
                        <a:cs typeface="Times New Roman"/>
                      </a:endParaRPr>
                    </a:p>
                  </a:txBody>
                  <a:tcPr marL="66709" marR="66709" marT="0" marB="0" anchor="ctr">
                    <a:solidFill>
                      <a:schemeClr val="bg2"/>
                    </a:solidFill>
                  </a:tcPr>
                </a:tc>
              </a:tr>
              <a:tr h="1333902">
                <a:tc>
                  <a:txBody>
                    <a:bodyPr/>
                    <a:lstStyle/>
                    <a:p>
                      <a:pPr algn="just">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nchor="ctr">
                    <a:solidFill>
                      <a:schemeClr val="bg2"/>
                    </a:solidFill>
                  </a:tcPr>
                </a:tc>
              </a:tr>
            </a:tbl>
          </a:graphicData>
        </a:graphic>
      </p:graphicFrame>
      <p:sp>
        <p:nvSpPr>
          <p:cNvPr id="31" name="テキスト ボックス 30"/>
          <p:cNvSpPr txBox="1"/>
          <p:nvPr/>
        </p:nvSpPr>
        <p:spPr>
          <a:xfrm>
            <a:off x="1391520" y="5788227"/>
            <a:ext cx="184731" cy="477054"/>
          </a:xfrm>
          <a:prstGeom prst="rect">
            <a:avLst/>
          </a:prstGeom>
          <a:noFill/>
        </p:spPr>
        <p:txBody>
          <a:bodyPr wrap="none" rtlCol="0">
            <a:spAutoFit/>
          </a:bodyPr>
          <a:lstStyle/>
          <a:p>
            <a:endParaRPr kumimoji="1" lang="en-US" altLang="ja-JP" dirty="0" smtClean="0"/>
          </a:p>
        </p:txBody>
      </p:sp>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131" y="1299394"/>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 name="テキスト ボックス 2048"/>
          <p:cNvSpPr txBox="1"/>
          <p:nvPr/>
        </p:nvSpPr>
        <p:spPr>
          <a:xfrm>
            <a:off x="743195" y="1671556"/>
            <a:ext cx="2162599" cy="1423467"/>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400" dirty="0" smtClean="0"/>
              <a:t>・高速かつ正確</a:t>
            </a:r>
            <a:r>
              <a:rPr lang="ja-JP" altLang="en-US" sz="1400" dirty="0" smtClean="0"/>
              <a:t>な</a:t>
            </a:r>
            <a:endParaRPr lang="en-US" altLang="ja-JP" sz="1400" dirty="0"/>
          </a:p>
          <a:p>
            <a:pPr>
              <a:lnSpc>
                <a:spcPct val="150000"/>
              </a:lnSpc>
            </a:pPr>
            <a:r>
              <a:rPr lang="ja-JP" altLang="en-US" sz="1400" dirty="0" smtClean="0"/>
              <a:t>　ライントレース</a:t>
            </a:r>
            <a:endParaRPr lang="en-US" altLang="ja-JP" sz="1400" dirty="0" smtClean="0"/>
          </a:p>
          <a:p>
            <a:r>
              <a:rPr kumimoji="1" lang="ja-JP" altLang="en-US" sz="1400" dirty="0" smtClean="0"/>
              <a:t>・区間に応じた走行</a:t>
            </a:r>
            <a:r>
              <a:rPr kumimoji="1" lang="en-US" altLang="ja-JP" sz="1400" dirty="0" smtClean="0"/>
              <a:t/>
            </a:r>
            <a:br>
              <a:rPr kumimoji="1" lang="en-US" altLang="ja-JP" sz="1400" dirty="0" smtClean="0"/>
            </a:br>
            <a:r>
              <a:rPr lang="ja-JP" altLang="en-US" sz="1400" dirty="0"/>
              <a:t>・</a:t>
            </a:r>
            <a:r>
              <a:rPr lang="ja-JP" altLang="en-US" sz="1400" dirty="0" smtClean="0"/>
              <a:t>全難所のクリア</a:t>
            </a:r>
            <a:endParaRPr lang="en-US" altLang="ja-JP" sz="1400" dirty="0"/>
          </a:p>
        </p:txBody>
      </p:sp>
      <p:sp>
        <p:nvSpPr>
          <p:cNvPr id="20" name="角丸四角形吹き出し 19"/>
          <p:cNvSpPr/>
          <p:nvPr/>
        </p:nvSpPr>
        <p:spPr>
          <a:xfrm>
            <a:off x="799267" y="3307228"/>
            <a:ext cx="1893962" cy="1421363"/>
          </a:xfrm>
          <a:prstGeom prst="wedgeRoundRectCallout">
            <a:avLst>
              <a:gd name="adj1" fmla="val 49620"/>
              <a:gd name="adj2" fmla="val 17438"/>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これらの</a:t>
            </a:r>
            <a:r>
              <a:rPr lang="ja-JP" altLang="en-US" sz="1200" dirty="0">
                <a:latin typeface="メイリオ" pitchFamily="50" charset="-128"/>
                <a:ea typeface="メイリオ" pitchFamily="50" charset="-128"/>
                <a:cs typeface="メイリオ" pitchFamily="50" charset="-128"/>
              </a:rPr>
              <a:t>目標を実現するため</a:t>
            </a:r>
            <a:r>
              <a:rPr lang="ja-JP" altLang="en-US" sz="1200" dirty="0" smtClean="0">
                <a:latin typeface="メイリオ" pitchFamily="50" charset="-128"/>
                <a:ea typeface="メイリオ" pitchFamily="50" charset="-128"/>
                <a:cs typeface="メイリオ" pitchFamily="50" charset="-128"/>
              </a:rPr>
              <a:t>にシステムに何が要求されるのか要求図</a:t>
            </a:r>
            <a:r>
              <a:rPr lang="en-US" altLang="ja-JP" sz="1200" dirty="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を用いて分析．</a:t>
            </a:r>
            <a:endParaRPr lang="ja-JP" altLang="en-US" sz="1200" dirty="0">
              <a:latin typeface="メイリオ" pitchFamily="50" charset="-128"/>
              <a:ea typeface="メイリオ" pitchFamily="50" charset="-128"/>
              <a:cs typeface="メイリオ" pitchFamily="50" charset="-128"/>
            </a:endParaRPr>
          </a:p>
        </p:txBody>
      </p:sp>
      <p:sp>
        <p:nvSpPr>
          <p:cNvPr id="2048" name="テキスト ボックス 2047"/>
          <p:cNvSpPr txBox="1"/>
          <p:nvPr/>
        </p:nvSpPr>
        <p:spPr>
          <a:xfrm>
            <a:off x="680036" y="863470"/>
            <a:ext cx="2406679"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目標　</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3" name="テキスト ボックス 42"/>
          <p:cNvSpPr txBox="1"/>
          <p:nvPr/>
        </p:nvSpPr>
        <p:spPr>
          <a:xfrm>
            <a:off x="775590" y="5393416"/>
            <a:ext cx="679154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4" name="テキスト ボックス 43"/>
          <p:cNvSpPr txBox="1"/>
          <p:nvPr/>
        </p:nvSpPr>
        <p:spPr>
          <a:xfrm>
            <a:off x="3086716" y="863470"/>
            <a:ext cx="10504216"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2064" name="右矢印 2063"/>
          <p:cNvSpPr/>
          <p:nvPr/>
        </p:nvSpPr>
        <p:spPr>
          <a:xfrm rot="19117729">
            <a:off x="1992238" y="2686338"/>
            <a:ext cx="1246836" cy="59548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206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5655" y="1263070"/>
            <a:ext cx="10792565" cy="406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6"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l="4176" t="12136" r="2151" b="10374"/>
          <a:stretch/>
        </p:blipFill>
        <p:spPr bwMode="auto">
          <a:xfrm>
            <a:off x="780511" y="6472673"/>
            <a:ext cx="3873748" cy="2419885"/>
          </a:xfrm>
          <a:prstGeom prst="rect">
            <a:avLst/>
          </a:prstGeom>
          <a:noFill/>
          <a:ln w="9525">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25" name="テキスト ボックス 24"/>
          <p:cNvSpPr txBox="1"/>
          <p:nvPr/>
        </p:nvSpPr>
        <p:spPr>
          <a:xfrm>
            <a:off x="891246" y="5910805"/>
            <a:ext cx="3603964" cy="325089"/>
          </a:xfrm>
          <a:prstGeom prst="rect">
            <a:avLst/>
          </a:prstGeom>
          <a:noFill/>
        </p:spPr>
        <p:txBody>
          <a:bodyPr wrap="square" rtlCol="0">
            <a:spAutoFit/>
          </a:bodyPr>
          <a:lstStyle/>
          <a:p>
            <a:pPr>
              <a:lnSpc>
                <a:spcPct val="150000"/>
              </a:lnSpc>
            </a:pPr>
            <a:r>
              <a:rPr lang="ja-JP" altLang="en-US" sz="1100" dirty="0">
                <a:latin typeface="メイリオ" pitchFamily="50" charset="-128"/>
                <a:ea typeface="メイリオ" pitchFamily="50" charset="-128"/>
                <a:cs typeface="メイリオ" pitchFamily="50" charset="-128"/>
              </a:rPr>
              <a:t>要求の中からシステムの機能とされるものを</a:t>
            </a:r>
            <a:r>
              <a:rPr lang="ja-JP" altLang="en-US" sz="1100" dirty="0" smtClean="0">
                <a:latin typeface="メイリオ" pitchFamily="50" charset="-128"/>
                <a:ea typeface="メイリオ" pitchFamily="50" charset="-128"/>
                <a:cs typeface="メイリオ" pitchFamily="50" charset="-128"/>
              </a:rPr>
              <a:t>抽出した。</a:t>
            </a:r>
            <a:endParaRPr lang="ja-JP" altLang="en-US" sz="1100" dirty="0">
              <a:latin typeface="メイリオ" pitchFamily="50" charset="-128"/>
              <a:ea typeface="メイリオ" pitchFamily="50" charset="-128"/>
              <a:cs typeface="メイリオ" pitchFamily="50" charset="-128"/>
            </a:endParaRPr>
          </a:p>
        </p:txBody>
      </p:sp>
      <p:cxnSp>
        <p:nvCxnSpPr>
          <p:cNvPr id="27" name="直線コネクタ 26"/>
          <p:cNvCxnSpPr/>
          <p:nvPr/>
        </p:nvCxnSpPr>
        <p:spPr>
          <a:xfrm flipH="1">
            <a:off x="6492417" y="5376664"/>
            <a:ext cx="6792092"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pic>
        <p:nvPicPr>
          <p:cNvPr id="1026" name="Picture 2" descr="C:\Users\HOMMA\Downloads\ロボコン\ロボコンロゴ.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24926" y="-320553"/>
            <a:ext cx="3983805" cy="120576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OMMA\Downloads\ロボコン\ロボコンロゴhomma.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12957" y="-320553"/>
            <a:ext cx="3911969" cy="11840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 3"/>
          <p:cNvGraphicFramePr>
            <a:graphicFrameLocks noGrp="1"/>
          </p:cNvGraphicFramePr>
          <p:nvPr>
            <p:extLst>
              <p:ext uri="{D42A27DB-BD31-4B8C-83A1-F6EECF244321}">
                <p14:modId xmlns:p14="http://schemas.microsoft.com/office/powerpoint/2010/main" val="2523378860"/>
              </p:ext>
            </p:extLst>
          </p:nvPr>
        </p:nvGraphicFramePr>
        <p:xfrm>
          <a:off x="8880351" y="6528792"/>
          <a:ext cx="4272055" cy="2357513"/>
        </p:xfrm>
        <a:graphic>
          <a:graphicData uri="http://schemas.openxmlformats.org/drawingml/2006/table">
            <a:tbl>
              <a:tblPr firstRow="1" bandRow="1">
                <a:tableStyleId>{5C22544A-7EE6-4342-B048-85BDC9FD1C3A}</a:tableStyleId>
              </a:tblPr>
              <a:tblGrid>
                <a:gridCol w="1132958"/>
                <a:gridCol w="1132958"/>
                <a:gridCol w="813282"/>
                <a:gridCol w="1192857"/>
              </a:tblGrid>
              <a:tr h="380924">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対応する要素技術</a:t>
                      </a:r>
                      <a:endParaRPr kumimoji="1" lang="ja-JP" altLang="en-US" sz="1100" dirty="0"/>
                    </a:p>
                  </a:txBody>
                  <a:tcPr/>
                </a:tc>
              </a:tr>
              <a:tr h="642310">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526483">
                <a:tc>
                  <a:txBody>
                    <a:bodyPr/>
                    <a:lstStyle/>
                    <a:p>
                      <a:r>
                        <a:rPr kumimoji="1" lang="ja-JP" altLang="en-US" sz="1100" dirty="0" smtClean="0"/>
                        <a:t>急カーブを曲がりきれる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758136">
                <a:tc>
                  <a:txBody>
                    <a:bodyPr/>
                    <a:lstStyle/>
                    <a:p>
                      <a:endParaRPr kumimoji="1" lang="ja-JP" altLang="en-US" sz="1100" dirty="0"/>
                    </a:p>
                  </a:txBody>
                  <a:tcPr/>
                </a:tc>
                <a:tc>
                  <a:txBody>
                    <a:bodyPr/>
                    <a:lstStyle/>
                    <a:p>
                      <a:r>
                        <a:rPr kumimoji="1" lang="ja-JP" altLang="en-US" sz="1100" dirty="0" smtClean="0"/>
                        <a:t>しっぽの制御が車体の安定に悪影響を与える。</a:t>
                      </a:r>
                      <a:endParaRPr kumimoji="1" lang="ja-JP" altLang="en-US" sz="1100" dirty="0"/>
                    </a:p>
                  </a:txBody>
                  <a:tcPr/>
                </a:tc>
                <a:tc>
                  <a:txBody>
                    <a:bodyPr/>
                    <a:lstStyle/>
                    <a:p>
                      <a:r>
                        <a:rPr kumimoji="1" lang="ja-JP" altLang="en-US" sz="1100" dirty="0" smtClean="0"/>
                        <a:t>適切なしっぽ角度制御</a:t>
                      </a:r>
                      <a:endParaRPr kumimoji="1" lang="ja-JP" altLang="en-US" sz="1100" dirty="0"/>
                    </a:p>
                  </a:txBody>
                  <a:tcPr/>
                </a:tc>
                <a:tc>
                  <a:txBody>
                    <a:bodyPr/>
                    <a:lstStyle/>
                    <a:p>
                      <a:r>
                        <a:rPr kumimoji="1" lang="ja-JP" altLang="en-US" sz="1100" dirty="0" smtClean="0"/>
                        <a:t>車体仰角制御安定化</a:t>
                      </a:r>
                      <a:endParaRPr kumimoji="1" lang="ja-JP" altLang="en-US" sz="1100" dirty="0"/>
                    </a:p>
                  </a:txBody>
                  <a:tcPr/>
                </a:tc>
              </a:tr>
            </a:tbl>
          </a:graphicData>
        </a:graphic>
      </p:graphicFrame>
      <p:sp>
        <p:nvSpPr>
          <p:cNvPr id="30" name="角丸四角形吹き出し 29"/>
          <p:cNvSpPr/>
          <p:nvPr/>
        </p:nvSpPr>
        <p:spPr>
          <a:xfrm>
            <a:off x="8072467" y="8875097"/>
            <a:ext cx="1615768" cy="681200"/>
          </a:xfrm>
          <a:prstGeom prst="wedgeRoundRectCallout">
            <a:avLst>
              <a:gd name="adj1" fmla="val -1859"/>
              <a:gd name="adj2" fmla="val -272864"/>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a:latin typeface="メイリオ" pitchFamily="50" charset="-128"/>
                <a:ea typeface="メイリオ" pitchFamily="50" charset="-128"/>
                <a:cs typeface="メイリオ" pitchFamily="50" charset="-128"/>
              </a:rPr>
              <a:t>コースの形状に合わせた旋回量を求める必要がある。</a:t>
            </a:r>
            <a:r>
              <a:rPr lang="ja-JP" altLang="en-US" sz="1050" dirty="0" smtClean="0">
                <a:latin typeface="メイリオ" pitchFamily="50" charset="-128"/>
                <a:ea typeface="メイリオ" pitchFamily="50" charset="-128"/>
                <a:cs typeface="メイリオ" pitchFamily="50" charset="-128"/>
              </a:rPr>
              <a:t>２</a:t>
            </a:r>
            <a:r>
              <a:rPr lang="en-US" altLang="ja-JP" sz="1050" dirty="0" smtClean="0">
                <a:latin typeface="メイリオ" pitchFamily="50" charset="-128"/>
                <a:ea typeface="メイリオ" pitchFamily="50" charset="-128"/>
                <a:cs typeface="メイリオ" pitchFamily="50" charset="-128"/>
              </a:rPr>
              <a:t>P.</a:t>
            </a:r>
            <a:r>
              <a:rPr lang="ja-JP" altLang="en-US" sz="1050" dirty="0" smtClean="0">
                <a:latin typeface="メイリオ" pitchFamily="50" charset="-128"/>
                <a:ea typeface="メイリオ" pitchFamily="50" charset="-128"/>
                <a:cs typeface="メイリオ" pitchFamily="50" charset="-128"/>
              </a:rPr>
              <a:t>で</a:t>
            </a:r>
            <a:r>
              <a:rPr lang="ja-JP" altLang="en-US" sz="1050" dirty="0">
                <a:latin typeface="メイリオ" pitchFamily="50" charset="-128"/>
                <a:ea typeface="メイリオ" pitchFamily="50" charset="-128"/>
                <a:cs typeface="メイリオ" pitchFamily="50" charset="-128"/>
              </a:rPr>
              <a:t>コースをさらに</a:t>
            </a:r>
            <a:r>
              <a:rPr lang="ja-JP" altLang="en-US" sz="1050" dirty="0" smtClean="0">
                <a:latin typeface="メイリオ" pitchFamily="50" charset="-128"/>
                <a:ea typeface="メイリオ" pitchFamily="50" charset="-128"/>
                <a:cs typeface="メイリオ" pitchFamily="50" charset="-128"/>
              </a:rPr>
              <a:t>分析</a:t>
            </a:r>
            <a:endParaRPr lang="en-US" altLang="ja-JP" sz="1050" dirty="0">
              <a:latin typeface="メイリオ" pitchFamily="50" charset="-128"/>
              <a:ea typeface="メイリオ" pitchFamily="50" charset="-128"/>
              <a:cs typeface="メイリオ" pitchFamily="50" charset="-128"/>
            </a:endParaRPr>
          </a:p>
        </p:txBody>
      </p:sp>
      <p:sp>
        <p:nvSpPr>
          <p:cNvPr id="32" name="テキスト ボックス 31"/>
          <p:cNvSpPr txBox="1"/>
          <p:nvPr/>
        </p:nvSpPr>
        <p:spPr>
          <a:xfrm>
            <a:off x="7567137" y="5376664"/>
            <a:ext cx="5717371"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Tree>
    <p:extLst>
      <p:ext uri="{BB962C8B-B14F-4D97-AF65-F5344CB8AC3E}">
        <p14:creationId xmlns:p14="http://schemas.microsoft.com/office/powerpoint/2010/main" val="3065159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711" y="5172757"/>
            <a:ext cx="12725553" cy="420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 name="直線コネクタ 101"/>
          <p:cNvCxnSpPr/>
          <p:nvPr/>
        </p:nvCxnSpPr>
        <p:spPr>
          <a:xfrm flipH="1">
            <a:off x="8919984" y="119520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2"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5490925" y="3875869"/>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6000031" y="2562908"/>
            <a:ext cx="1752533" cy="883215"/>
          </a:xfrm>
          <a:prstGeom prst="wedgeRoundRectCallout">
            <a:avLst>
              <a:gd name="adj1" fmla="val -8393"/>
              <a:gd name="adj2" fmla="val 11537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1100" dirty="0">
                <a:solidFill>
                  <a:schemeClr val="tx1"/>
                </a:solidFill>
              </a:rPr>
              <a:t>破線で区切った区間それぞれ</a:t>
            </a:r>
            <a:r>
              <a:rPr lang="ja-JP" altLang="en-US" sz="1100" dirty="0" smtClean="0">
                <a:solidFill>
                  <a:schemeClr val="tx1"/>
                </a:solidFill>
              </a:rPr>
              <a:t>に対応</a:t>
            </a:r>
            <a:r>
              <a:rPr lang="ja-JP" altLang="en-US" sz="1100" dirty="0">
                <a:solidFill>
                  <a:schemeClr val="tx1"/>
                </a:solidFill>
              </a:rPr>
              <a:t>したパラメータと</a:t>
            </a:r>
            <a:r>
              <a:rPr lang="ja-JP" altLang="en-US" sz="1050" dirty="0">
                <a:solidFill>
                  <a:schemeClr val="tx1"/>
                </a:solidFill>
              </a:rPr>
              <a:t>区間切替</a:t>
            </a:r>
            <a:r>
              <a:rPr lang="ja-JP" altLang="en-US" sz="1050" dirty="0"/>
              <a:t>条件が</a:t>
            </a:r>
            <a:r>
              <a:rPr lang="ja-JP" altLang="en-US" sz="1050" dirty="0" smtClean="0"/>
              <a:t>ある</a:t>
            </a:r>
            <a:endParaRPr lang="ja-JP" altLang="en-US" sz="1050" dirty="0"/>
          </a:p>
        </p:txBody>
      </p:sp>
      <p:grpSp>
        <p:nvGrpSpPr>
          <p:cNvPr id="18" name="グループ化 17"/>
          <p:cNvGrpSpPr/>
          <p:nvPr/>
        </p:nvGrpSpPr>
        <p:grpSpPr>
          <a:xfrm>
            <a:off x="798711" y="2604962"/>
            <a:ext cx="4120855" cy="2194142"/>
            <a:chOff x="939358" y="6268139"/>
            <a:chExt cx="4309544" cy="2947993"/>
          </a:xfrm>
        </p:grpSpPr>
        <p:grpSp>
          <p:nvGrpSpPr>
            <p:cNvPr id="104" name="グループ化 103"/>
            <p:cNvGrpSpPr/>
            <p:nvPr/>
          </p:nvGrpSpPr>
          <p:grpSpPr>
            <a:xfrm>
              <a:off x="939358" y="6268139"/>
              <a:ext cx="4309544" cy="2947993"/>
              <a:chOff x="4856321" y="5032323"/>
              <a:chExt cx="4309544" cy="2947993"/>
            </a:xfrm>
          </p:grpSpPr>
          <p:pic>
            <p:nvPicPr>
              <p:cNvPr id="105"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8" t="530" r="1096" b="1"/>
              <a:stretch/>
            </p:blipFill>
            <p:spPr bwMode="auto">
              <a:xfrm>
                <a:off x="4856321" y="5032324"/>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 name="フリーフォーム 105"/>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 name="テキスト ボックス 106"/>
              <p:cNvSpPr txBox="1"/>
              <p:nvPr/>
            </p:nvSpPr>
            <p:spPr>
              <a:xfrm>
                <a:off x="7068647" y="5111456"/>
                <a:ext cx="432048" cy="369332"/>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108" name="テキスト ボックス 107"/>
              <p:cNvSpPr txBox="1"/>
              <p:nvPr/>
            </p:nvSpPr>
            <p:spPr>
              <a:xfrm>
                <a:off x="6544816" y="5111854"/>
                <a:ext cx="432048" cy="369332"/>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109" name="テキスト ボックス 108"/>
              <p:cNvSpPr txBox="1"/>
              <p:nvPr/>
            </p:nvSpPr>
            <p:spPr>
              <a:xfrm>
                <a:off x="4929361" y="6240760"/>
                <a:ext cx="432048" cy="369332"/>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110" name="テキスト ボックス 109"/>
              <p:cNvSpPr txBox="1"/>
              <p:nvPr/>
            </p:nvSpPr>
            <p:spPr>
              <a:xfrm>
                <a:off x="6400800" y="7392888"/>
                <a:ext cx="432048" cy="369332"/>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111" name="テキスト ボックス 110"/>
              <p:cNvSpPr txBox="1"/>
              <p:nvPr/>
            </p:nvSpPr>
            <p:spPr>
              <a:xfrm>
                <a:off x="5538135" y="6600800"/>
                <a:ext cx="432048" cy="369332"/>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112" name="テキスト ボックス 111"/>
              <p:cNvSpPr txBox="1"/>
              <p:nvPr/>
            </p:nvSpPr>
            <p:spPr>
              <a:xfrm>
                <a:off x="5401593" y="7464896"/>
                <a:ext cx="432048" cy="369332"/>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113" name="テキスト ボックス 112"/>
              <p:cNvSpPr txBox="1"/>
              <p:nvPr/>
            </p:nvSpPr>
            <p:spPr>
              <a:xfrm>
                <a:off x="5608712" y="5763706"/>
                <a:ext cx="432048" cy="369332"/>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114" name="直線コネクタ 113"/>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8633048" y="5136634"/>
                <a:ext cx="432048" cy="369332"/>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142" name="テキスト ボックス 141"/>
              <p:cNvSpPr txBox="1"/>
              <p:nvPr/>
            </p:nvSpPr>
            <p:spPr>
              <a:xfrm>
                <a:off x="6131920" y="6533703"/>
                <a:ext cx="432048" cy="369332"/>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143" name="テキスト ボックス 142"/>
              <p:cNvSpPr txBox="1"/>
              <p:nvPr/>
            </p:nvSpPr>
            <p:spPr>
              <a:xfrm>
                <a:off x="5176664" y="5160640"/>
                <a:ext cx="432048" cy="369332"/>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144" name="フリーフォーム 143"/>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55" name="直線コネクタ 154"/>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6" name="テキスト ボックス 95"/>
          <p:cNvSpPr txBox="1"/>
          <p:nvPr/>
        </p:nvSpPr>
        <p:spPr>
          <a:xfrm>
            <a:off x="8919984" y="1591773"/>
            <a:ext cx="4671336" cy="1754326"/>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 要求を満たし、区間に応じた走行を実現するため以下のようなパッケージ構成を考えた。戦略部はパラメータや区間切り替え条件を含んだ区間の情報が保管され、司令部はそれにアクセスして、駆動部に旋回を指示する。検出部は区間の切り替えを検知し、司令部に通知する役割を持つ。この構成により、開発者は区間の情報を設計することに専念でき、かつ、それらは他に影響を及ぼさないのでチームでの開発が用意になった。来年度も似たような区間が存在すれば使い回し、異なる区間があっても、区間情報を設計すれば新しい迅速に新規約に対応することが可能となる。</a:t>
            </a:r>
            <a:endParaRPr lang="en-US" altLang="ja-JP" sz="1200" dirty="0" smtClean="0"/>
          </a:p>
        </p:txBody>
      </p:sp>
      <p:sp>
        <p:nvSpPr>
          <p:cNvPr id="103" name="テキスト ボックス 102"/>
          <p:cNvSpPr txBox="1"/>
          <p:nvPr/>
        </p:nvSpPr>
        <p:spPr>
          <a:xfrm>
            <a:off x="674049" y="1592100"/>
            <a:ext cx="8246157" cy="830997"/>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　コースは，細かく分割された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によって構成されるものと分析した．区間ごとに最適な前進量などの目標駆動</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区間の切替条件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．走行体は区間が切り替わるまでの間同一のパラメータを用いてを走行する</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endParaRPr lang="ja-JP" altLang="en-US" sz="1200" dirty="0"/>
          </a:p>
        </p:txBody>
      </p: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4387" y="3312474"/>
            <a:ext cx="2073374" cy="1316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919984" y="1195200"/>
            <a:ext cx="4671336"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800600"/>
            <a:ext cx="129109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0" y="1195200"/>
            <a:ext cx="8239584"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262" name="右矢印 261"/>
          <p:cNvSpPr/>
          <p:nvPr/>
        </p:nvSpPr>
        <p:spPr>
          <a:xfrm rot="5400000">
            <a:off x="11566103" y="4050236"/>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9" name="グループ化 8"/>
          <p:cNvGrpSpPr/>
          <p:nvPr/>
        </p:nvGrpSpPr>
        <p:grpSpPr>
          <a:xfrm>
            <a:off x="8376295" y="5256777"/>
            <a:ext cx="1296144" cy="2496151"/>
            <a:chOff x="7296175" y="6618851"/>
            <a:chExt cx="1296144" cy="2496151"/>
          </a:xfrm>
        </p:grpSpPr>
        <p:sp>
          <p:nvSpPr>
            <p:cNvPr id="97" name="角丸四角形吹き出し 96"/>
            <p:cNvSpPr/>
            <p:nvPr/>
          </p:nvSpPr>
          <p:spPr>
            <a:xfrm>
              <a:off x="7656215" y="6618851"/>
              <a:ext cx="936104" cy="774037"/>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走行モードとは倒立走行か尻尾走行かを</a:t>
              </a:r>
              <a:r>
                <a:rPr lang="ja-JP" altLang="en-US" sz="900" dirty="0"/>
                <a:t>表す</a:t>
              </a:r>
              <a:r>
                <a:rPr lang="ja-JP" altLang="en-US" sz="900" dirty="0" smtClean="0"/>
                <a:t>モード</a:t>
              </a:r>
              <a:endParaRPr lang="ja-JP" altLang="en-US" sz="900" dirty="0"/>
            </a:p>
          </p:txBody>
        </p:sp>
        <p:cxnSp>
          <p:nvCxnSpPr>
            <p:cNvPr id="7" name="直線コネクタ 6"/>
            <p:cNvCxnSpPr/>
            <p:nvPr/>
          </p:nvCxnSpPr>
          <p:spPr>
            <a:xfrm flipH="1">
              <a:off x="7296175" y="7392888"/>
              <a:ext cx="432048" cy="172211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89" name="角丸四角形吹き出し 188"/>
          <p:cNvSpPr/>
          <p:nvPr/>
        </p:nvSpPr>
        <p:spPr>
          <a:xfrm>
            <a:off x="10157420" y="8956025"/>
            <a:ext cx="1310675" cy="451638"/>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曲率を用いた旋回量算出を行う。詳しくｐ５要素技術にて</a:t>
            </a:r>
            <a:endParaRPr lang="ja-JP" altLang="en-US" sz="900" dirty="0"/>
          </a:p>
        </p:txBody>
      </p:sp>
      <p:sp>
        <p:nvSpPr>
          <p:cNvPr id="191" name="角丸四角形吹き出し 190"/>
          <p:cNvSpPr/>
          <p:nvPr/>
        </p:nvSpPr>
        <p:spPr>
          <a:xfrm>
            <a:off x="9790684" y="5678308"/>
            <a:ext cx="1440160" cy="705012"/>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目標</a:t>
            </a:r>
            <a:r>
              <a:rPr lang="ja-JP" altLang="en-US" sz="900" dirty="0"/>
              <a:t>駆動パラメータの設定は区間が切り替わった時のみに行われる。</a:t>
            </a:r>
            <a:r>
              <a:rPr lang="en-US" altLang="ja-JP" sz="900" dirty="0"/>
              <a:t>P</a:t>
            </a:r>
            <a:r>
              <a:rPr lang="ja-JP" altLang="en-US" sz="900" dirty="0"/>
              <a:t>３</a:t>
            </a:r>
            <a:r>
              <a:rPr lang="en-US" altLang="ja-JP" sz="900" dirty="0" smtClean="0"/>
              <a:t>.</a:t>
            </a:r>
            <a:r>
              <a:rPr lang="ja-JP" altLang="en-US" sz="900" dirty="0" smtClean="0"/>
              <a:t>振る舞い参照</a:t>
            </a:r>
            <a:endParaRPr lang="ja-JP" altLang="en-US" sz="900" dirty="0"/>
          </a:p>
        </p:txBody>
      </p:sp>
      <p:cxnSp>
        <p:nvCxnSpPr>
          <p:cNvPr id="192" name="直線コネクタ 191"/>
          <p:cNvCxnSpPr/>
          <p:nvPr/>
        </p:nvCxnSpPr>
        <p:spPr>
          <a:xfrm flipH="1">
            <a:off x="9096376" y="6168752"/>
            <a:ext cx="795286" cy="858019"/>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10248503" y="5254115"/>
            <a:ext cx="3275761" cy="2498813"/>
            <a:chOff x="5423967" y="7094396"/>
            <a:chExt cx="3275761" cy="2733221"/>
          </a:xfrm>
        </p:grpSpPr>
        <p:sp>
          <p:nvSpPr>
            <p:cNvPr id="195" name="角丸四角形吹き出し 194"/>
            <p:cNvSpPr/>
            <p:nvPr/>
          </p:nvSpPr>
          <p:spPr>
            <a:xfrm>
              <a:off x="6462528" y="7094396"/>
              <a:ext cx="2237200" cy="1086535"/>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車輪モータ制御クラスは目標制</a:t>
              </a:r>
              <a:r>
                <a:rPr lang="ja-JP" altLang="en-US" sz="900" dirty="0"/>
                <a:t>御</a:t>
              </a:r>
              <a:r>
                <a:rPr lang="ja-JP" altLang="en-US" sz="900" dirty="0" smtClean="0"/>
                <a:t>方式（輝度値</a:t>
              </a:r>
              <a:r>
                <a:rPr lang="en-US" altLang="ja-JP" sz="900" dirty="0" smtClean="0"/>
                <a:t>PID</a:t>
              </a:r>
              <a:r>
                <a:rPr lang="ja-JP" altLang="en-US" sz="900" dirty="0" smtClean="0"/>
                <a:t>制御のみ、もしくは輝度値</a:t>
              </a:r>
              <a:r>
                <a:rPr lang="ja-JP" altLang="en-US" sz="900" dirty="0"/>
                <a:t>＋</a:t>
              </a:r>
              <a:r>
                <a:rPr lang="ja-JP" altLang="en-US" sz="900" dirty="0" smtClean="0"/>
                <a:t>曲率</a:t>
              </a:r>
              <a:r>
                <a:rPr lang="en-US" altLang="ja-JP" sz="900" dirty="0" smtClean="0"/>
                <a:t>PID</a:t>
              </a:r>
              <a:r>
                <a:rPr lang="ja-JP" altLang="en-US" sz="900" dirty="0" smtClean="0"/>
                <a:t>）にもとづいて旋回量を算出する。同時に高速走行における旋回量の確保も行なっている。詳細</a:t>
              </a:r>
              <a:r>
                <a:rPr lang="ja-JP" altLang="en-US" sz="900" dirty="0"/>
                <a:t>は</a:t>
              </a:r>
              <a:r>
                <a:rPr lang="en-US" altLang="ja-JP" sz="900" dirty="0"/>
                <a:t>P5</a:t>
              </a:r>
              <a:r>
                <a:rPr lang="ja-JP" altLang="en-US" sz="900" dirty="0"/>
                <a:t>要素技術を参照</a:t>
              </a:r>
            </a:p>
          </p:txBody>
        </p:sp>
        <p:cxnSp>
          <p:nvCxnSpPr>
            <p:cNvPr id="196" name="直線コネクタ 195"/>
            <p:cNvCxnSpPr/>
            <p:nvPr/>
          </p:nvCxnSpPr>
          <p:spPr>
            <a:xfrm flipH="1">
              <a:off x="5423967" y="8180931"/>
              <a:ext cx="1584176" cy="1646686"/>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7" name="角丸四角形吹き出し 196"/>
          <p:cNvSpPr/>
          <p:nvPr/>
        </p:nvSpPr>
        <p:spPr>
          <a:xfrm>
            <a:off x="882609" y="5397640"/>
            <a:ext cx="1530668" cy="842950"/>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通知器は設定</a:t>
            </a:r>
            <a:r>
              <a:rPr lang="ja-JP" altLang="en-US" sz="900" dirty="0"/>
              <a:t>された区間切替条件を元に、区間の切替を判断し通知する</a:t>
            </a:r>
            <a:r>
              <a:rPr lang="ja-JP" altLang="en-US" sz="900" dirty="0" smtClean="0"/>
              <a:t>。青色のクラスで示された、各検出器</a:t>
            </a:r>
            <a:r>
              <a:rPr lang="ja-JP" altLang="en-US" sz="900" dirty="0"/>
              <a:t>に一定周期</a:t>
            </a:r>
            <a:r>
              <a:rPr lang="ja-JP" altLang="en-US" sz="900" dirty="0" smtClean="0"/>
              <a:t>でポ検知</a:t>
            </a:r>
            <a:r>
              <a:rPr lang="ja-JP" altLang="en-US" sz="900" dirty="0"/>
              <a:t>したか確認する。</a:t>
            </a:r>
          </a:p>
        </p:txBody>
      </p:sp>
      <p:cxnSp>
        <p:nvCxnSpPr>
          <p:cNvPr id="199" name="直線コネクタ 198"/>
          <p:cNvCxnSpPr/>
          <p:nvPr/>
        </p:nvCxnSpPr>
        <p:spPr>
          <a:xfrm>
            <a:off x="1733240" y="6247466"/>
            <a:ext cx="1093168" cy="102902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3101829" y="5282317"/>
            <a:ext cx="1530668" cy="842950"/>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ライン復帰のような複雑な動作もパラメータと区間の切替条件を持たせることにより実現可能詳しくは</a:t>
            </a:r>
            <a:r>
              <a:rPr lang="en-US" altLang="ja-JP" sz="900" dirty="0" smtClean="0"/>
              <a:t>P.5</a:t>
            </a:r>
            <a:r>
              <a:rPr lang="ja-JP" altLang="en-US" sz="900" dirty="0" smtClean="0"/>
              <a:t>要素技術にて</a:t>
            </a:r>
            <a:endParaRPr lang="ja-JP" altLang="en-US" sz="900" dirty="0"/>
          </a:p>
        </p:txBody>
      </p:sp>
      <p:cxnSp>
        <p:nvCxnSpPr>
          <p:cNvPr id="190" name="直線コネクタ 189"/>
          <p:cNvCxnSpPr/>
          <p:nvPr/>
        </p:nvCxnSpPr>
        <p:spPr>
          <a:xfrm>
            <a:off x="4616643" y="6030814"/>
            <a:ext cx="1527404" cy="157809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7"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2"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a:t>
            </a:r>
            <a:r>
              <a:rPr kumimoji="1" lang="ja-JP" altLang="en-US" dirty="0" smtClean="0"/>
              <a:t>振る舞い　</a:t>
            </a:r>
            <a:endParaRPr kumimoji="1" lang="ja-JP" altLang="en-US" dirty="0"/>
          </a:p>
        </p:txBody>
      </p:sp>
      <p:sp>
        <p:nvSpPr>
          <p:cNvPr id="4" name="テキスト ボックス 3"/>
          <p:cNvSpPr txBox="1"/>
          <p:nvPr/>
        </p:nvSpPr>
        <p:spPr>
          <a:xfrm>
            <a:off x="2"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0"/>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し，モータを駆動する．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4"/>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区間を切り替え，駆動部に目標駆動パラメータを設定する振る舞い．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3550944316"/>
              </p:ext>
            </p:extLst>
          </p:nvPr>
        </p:nvGraphicFramePr>
        <p:xfrm>
          <a:off x="7093753" y="2881516"/>
          <a:ext cx="6181745" cy="982980"/>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制約条件より，バランサーとそれに関連する処理は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周期で実行される必要があるため．</a:t>
                      </a:r>
                      <a:endParaRPr kumimoji="1" lang="en-US" altLang="ja-JP" sz="900" dirty="0" smtClean="0"/>
                    </a:p>
                  </a:txBody>
                  <a:tcPr anchor="ctr"/>
                </a:tc>
              </a:tr>
              <a:tr h="280916">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区間の切替は</a:t>
                      </a:r>
                      <a:r>
                        <a:rPr kumimoji="1" lang="en-US" altLang="ja-JP" sz="900" dirty="0" smtClean="0"/>
                        <a:t>1cm</a:t>
                      </a:r>
                      <a:r>
                        <a:rPr kumimoji="1" lang="ja-JP" altLang="en-US" sz="900" dirty="0" smtClean="0"/>
                        <a:t>以内で行えれば十分であると考えた．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83137" y="1594800"/>
            <a:ext cx="4319687"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②駆動タスクへの影響を最小限に抑える．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0" y="4095328"/>
            <a:ext cx="5988047" cy="619578"/>
          </a:xfrm>
          <a:prstGeom prst="wedgeRoundRectCallout">
            <a:avLst>
              <a:gd name="adj1" fmla="val 3028"/>
              <a:gd name="adj2" fmla="val -10375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の周期は妥当であると判断した．また，他のセンサをトリガーに区間</a:t>
            </a:r>
            <a:r>
              <a:rPr lang="ja-JP" altLang="en-US" sz="1050" dirty="0" smtClean="0">
                <a:solidFill>
                  <a:schemeClr val="tx1"/>
                </a:solidFill>
              </a:rPr>
              <a:t>切替を行う場合も十分</a:t>
            </a:r>
            <a:r>
              <a:rPr lang="ja-JP" altLang="en-US" sz="1050" dirty="0" smtClean="0"/>
              <a:t>な応答が得られた．</a:t>
            </a:r>
            <a:endParaRPr kumimoji="1" lang="en-US" altLang="ja-JP" sz="1050" dirty="0" smtClean="0"/>
          </a:p>
        </p:txBody>
      </p:sp>
      <p:sp>
        <p:nvSpPr>
          <p:cNvPr id="31" name="テキスト ボックス 30"/>
          <p:cNvSpPr txBox="1"/>
          <p:nvPr/>
        </p:nvSpPr>
        <p:spPr>
          <a:xfrm>
            <a:off x="7078051" y="3864496"/>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85011" y="4800600"/>
            <a:ext cx="6791325"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3" name="Picture 3" descr="C:\Users\HOMMA\Documents\ET2012\diagrams\駆動TASK呼び出しシーケンス.emf"/>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333" t="11500" r="3996" b="10198"/>
          <a:stretch/>
        </p:blipFill>
        <p:spPr bwMode="auto">
          <a:xfrm>
            <a:off x="6792119" y="8256984"/>
            <a:ext cx="1507898" cy="1301880"/>
          </a:xfrm>
          <a:prstGeom prst="rect">
            <a:avLst/>
          </a:prstGeom>
          <a:noFill/>
          <a:extLst>
            <a:ext uri="{909E8E84-426E-40DD-AFC4-6F175D3DCCD1}">
              <a14:hiddenFill xmlns:a14="http://schemas.microsoft.com/office/drawing/2010/main">
                <a:solidFill>
                  <a:srgbClr val="FFFFFF"/>
                </a:solidFill>
              </a14:hiddenFill>
            </a:ext>
          </a:extLst>
        </p:spPr>
      </p:pic>
      <p:sp>
        <p:nvSpPr>
          <p:cNvPr id="46" name="正方形/長方形 45"/>
          <p:cNvSpPr/>
          <p:nvPr/>
        </p:nvSpPr>
        <p:spPr>
          <a:xfrm>
            <a:off x="9749836"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5"/>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6" y="7979985"/>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683" y="8256984"/>
            <a:ext cx="1476622" cy="11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73" y="6168752"/>
            <a:ext cx="3663157" cy="32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536535" y="6891551"/>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043679"/>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90" y="5821785"/>
            <a:ext cx="2576054" cy="200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23" y="6168752"/>
            <a:ext cx="5667012" cy="317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23" y="220831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18" y="2856384"/>
            <a:ext cx="1492217" cy="576064"/>
          </a:xfrm>
          <a:prstGeom prst="wedgeRoundRectCallout">
            <a:avLst>
              <a:gd name="adj1" fmla="val -176019"/>
              <a:gd name="adj2" fmla="val 35364"/>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sp>
        <p:nvSpPr>
          <p:cNvPr id="79" name="角丸四角形吹き出し 78"/>
          <p:cNvSpPr/>
          <p:nvPr/>
        </p:nvSpPr>
        <p:spPr>
          <a:xfrm>
            <a:off x="4834509" y="7366908"/>
            <a:ext cx="1885602" cy="791728"/>
          </a:xfrm>
          <a:prstGeom prst="wedgeRoundRectCallout">
            <a:avLst>
              <a:gd name="adj1" fmla="val -54939"/>
              <a:gd name="adj2" fmla="val 98561"/>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区間切替が発生したら，</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車体駆動指示器の目標駆動パラメータが更新される．</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コネクタ 54"/>
          <p:cNvCxnSpPr/>
          <p:nvPr/>
        </p:nvCxnSpPr>
        <p:spPr>
          <a:xfrm>
            <a:off x="8220287"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a:t>
            </a:r>
            <a:r>
              <a:rPr kumimoji="1" lang="ja-JP" altLang="en-US" dirty="0" smtClean="0"/>
              <a:t>難所走行</a:t>
            </a:r>
            <a:r>
              <a:rPr kumimoji="1" lang="ja-JP" altLang="en-US" dirty="0" smtClean="0"/>
              <a:t>戦略</a:t>
            </a:r>
            <a:endParaRPr kumimoji="1" lang="ja-JP" altLang="en-US" dirty="0"/>
          </a:p>
        </p:txBody>
      </p:sp>
      <p:sp>
        <p:nvSpPr>
          <p:cNvPr id="3" name="テキスト ボックス 2"/>
          <p:cNvSpPr txBox="1"/>
          <p:nvPr/>
        </p:nvSpPr>
        <p:spPr>
          <a:xfrm>
            <a:off x="2"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pic>
        <p:nvPicPr>
          <p:cNvPr id="1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8839" y="1633308"/>
            <a:ext cx="3085409" cy="237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正方形/長方形 19"/>
          <p:cNvSpPr/>
          <p:nvPr/>
        </p:nvSpPr>
        <p:spPr>
          <a:xfrm>
            <a:off x="680400" y="5116842"/>
            <a:ext cx="754450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2" name="図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3618" y="8595488"/>
            <a:ext cx="2922997" cy="776906"/>
          </a:xfrm>
          <a:prstGeom prst="rect">
            <a:avLst/>
          </a:prstGeom>
        </p:spPr>
      </p:pic>
      <p:sp>
        <p:nvSpPr>
          <p:cNvPr id="23" name="正方形/長方形 22"/>
          <p:cNvSpPr/>
          <p:nvPr/>
        </p:nvSpPr>
        <p:spPr>
          <a:xfrm>
            <a:off x="8220288" y="1196441"/>
            <a:ext cx="5363950"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4" name="図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80830" y="4051395"/>
            <a:ext cx="2248205" cy="973909"/>
          </a:xfrm>
          <a:prstGeom prst="rect">
            <a:avLst/>
          </a:prstGeom>
        </p:spPr>
      </p:pic>
      <p:pic>
        <p:nvPicPr>
          <p:cNvPr id="25" name="図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5658807" y="6975501"/>
            <a:ext cx="3843099" cy="1007261"/>
          </a:xfrm>
          <a:prstGeom prst="rect">
            <a:avLst/>
          </a:prstGeom>
        </p:spPr>
      </p:pic>
      <p:sp>
        <p:nvSpPr>
          <p:cNvPr id="26" name="角丸四角形 25"/>
          <p:cNvSpPr/>
          <p:nvPr/>
        </p:nvSpPr>
        <p:spPr>
          <a:xfrm>
            <a:off x="815457" y="1643366"/>
            <a:ext cx="4129300" cy="1263586"/>
          </a:xfrm>
          <a:prstGeom prst="roundRect">
            <a:avLst/>
          </a:prstGeom>
        </p:spPr>
        <p:style>
          <a:lnRef idx="2">
            <a:schemeClr val="accent2"/>
          </a:lnRef>
          <a:fillRef idx="1">
            <a:schemeClr val="lt1"/>
          </a:fillRef>
          <a:effectRef idx="0">
            <a:schemeClr val="accent2"/>
          </a:effectRef>
          <a:fontRef idx="minor">
            <a:schemeClr val="dk1"/>
          </a:fontRef>
        </p:style>
        <p:txBody>
          <a:bodyPr lIns="0" rIns="0"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段差衝突時に車体が不安定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段差突破後に車体がライン上にいない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階段上とコースの輝度値の違いに対応できない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直角部分を曲がり切れない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p:txBody>
      </p:sp>
      <p:sp>
        <p:nvSpPr>
          <p:cNvPr id="27" name="角丸四角形 26"/>
          <p:cNvSpPr/>
          <p:nvPr/>
        </p:nvSpPr>
        <p:spPr>
          <a:xfrm>
            <a:off x="4991919" y="1643368"/>
            <a:ext cx="3132821"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危険回避実現</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適切な速度で突破</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段上での目標輝度値を変更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走行ログから，直角部分走行時の輝度値の変化の傾向を算出し実装</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検出後，その場で回転することで安定した旋回を実現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低速落下及び落下後のライン復帰でクリア</a:t>
            </a:r>
            <a:endParaRPr lang="en-US" altLang="ja-JP" sz="1050" dirty="0" smtClean="0">
              <a:latin typeface="メイリオ" pitchFamily="50" charset="-128"/>
              <a:ea typeface="メイリオ" pitchFamily="50" charset="-128"/>
              <a:cs typeface="メイリオ" pitchFamily="50" charset="-128"/>
            </a:endParaRPr>
          </a:p>
        </p:txBody>
      </p:sp>
      <p:sp>
        <p:nvSpPr>
          <p:cNvPr id="28" name="角丸四角形 27"/>
          <p:cNvSpPr/>
          <p:nvPr/>
        </p:nvSpPr>
        <p:spPr>
          <a:xfrm>
            <a:off x="817752" y="5657694"/>
            <a:ext cx="311136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ペットボトル検知</a:t>
            </a:r>
            <a:r>
              <a:rPr lang="ja-JP" altLang="en-US" sz="1050" dirty="0" smtClean="0">
                <a:latin typeface="メイリオ" pitchFamily="50" charset="-128"/>
                <a:ea typeface="メイリオ" pitchFamily="50" charset="-128"/>
                <a:cs typeface="メイリオ" pitchFamily="50" charset="-128"/>
              </a:rPr>
              <a:t>で誤判定</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ペットボトル検知後の</a:t>
            </a:r>
            <a:r>
              <a:rPr lang="en-US" altLang="ja-JP" sz="1050" dirty="0">
                <a:latin typeface="メイリオ" pitchFamily="50" charset="-128"/>
                <a:ea typeface="メイリオ" pitchFamily="50" charset="-128"/>
                <a:cs typeface="メイリオ" pitchFamily="50" charset="-128"/>
              </a:rPr>
              <a:t/>
            </a:r>
            <a:br>
              <a:rPr lang="en-US" altLang="ja-JP" sz="1050" dirty="0">
                <a:latin typeface="メイリオ" pitchFamily="50" charset="-128"/>
                <a:ea typeface="メイリオ" pitchFamily="50" charset="-128"/>
                <a:cs typeface="メイリオ" pitchFamily="50" charset="-128"/>
              </a:rPr>
            </a:br>
            <a:r>
              <a:rPr lang="ja-JP" altLang="en-US" sz="1050" u="sng" dirty="0" smtClean="0">
                <a:latin typeface="メイリオ" pitchFamily="50" charset="-128"/>
                <a:ea typeface="メイリオ" pitchFamily="50" charset="-128"/>
                <a:cs typeface="メイリオ" pitchFamily="50" charset="-128"/>
              </a:rPr>
              <a:t>ライントレース再開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a:latin typeface="メイリオ" pitchFamily="50" charset="-128"/>
                <a:ea typeface="メイリオ" pitchFamily="50" charset="-128"/>
                <a:cs typeface="メイリオ" pitchFamily="50" charset="-128"/>
              </a:rPr>
              <a:t>ライン消滅エリアでのコース選択</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ライン消滅エリア走行</a:t>
            </a:r>
            <a:r>
              <a:rPr lang="ja-JP" altLang="en-US" sz="1050" dirty="0" smtClean="0">
                <a:latin typeface="メイリオ" pitchFamily="50" charset="-128"/>
                <a:ea typeface="メイリオ" pitchFamily="50" charset="-128"/>
                <a:cs typeface="メイリオ" pitchFamily="50" charset="-128"/>
              </a:rPr>
              <a:t>時のコースアウト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ライン消滅エリア終了後の</a:t>
            </a:r>
            <a:r>
              <a:rPr lang="ja-JP" altLang="en-US" sz="1050" u="sng" dirty="0" smtClean="0">
                <a:latin typeface="メイリオ" pitchFamily="50" charset="-128"/>
                <a:ea typeface="メイリオ" pitchFamily="50" charset="-128"/>
                <a:cs typeface="メイリオ" pitchFamily="50" charset="-128"/>
              </a:rPr>
              <a:t>ライン復帰</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p:txBody>
      </p:sp>
      <p:sp>
        <p:nvSpPr>
          <p:cNvPr id="29" name="角丸四角形 28"/>
          <p:cNvSpPr/>
          <p:nvPr/>
        </p:nvSpPr>
        <p:spPr>
          <a:xfrm>
            <a:off x="4033714" y="5614074"/>
            <a:ext cx="3084018"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ライン上かつペットボトルに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最も近い位置での検知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安定した旋回の実現によって検知前の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正確な位置に復帰（階段と同様）</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曲率制御によって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擬似ライントレースを実現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4</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p:txBody>
      </p:sp>
      <p:sp>
        <p:nvSpPr>
          <p:cNvPr id="31" name="角丸四角形 30"/>
          <p:cNvSpPr/>
          <p:nvPr/>
        </p:nvSpPr>
        <p:spPr>
          <a:xfrm>
            <a:off x="11007943" y="7016212"/>
            <a:ext cx="2459676"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と同様の技術でクリア</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倒立制御の基準を変更し，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安定した斜面走行を実現</a:t>
            </a:r>
            <a:endParaRPr lang="en-US" altLang="ja-JP"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シーソーの降下を検知し，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衝撃を吸収してクリア</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5</a:t>
            </a:r>
            <a:r>
              <a:rPr lang="ja-JP" altLang="en-US" sz="1050" dirty="0" smtClean="0">
                <a:latin typeface="メイリオ" pitchFamily="50" charset="-128"/>
                <a:ea typeface="メイリオ" pitchFamily="50" charset="-128"/>
                <a:cs typeface="メイリオ" pitchFamily="50" charset="-128"/>
              </a:rPr>
              <a:t>と同様の技術でクリア</a:t>
            </a:r>
            <a:endParaRPr lang="en-US" altLang="ja-JP" sz="1050" dirty="0" smtClean="0">
              <a:latin typeface="メイリオ" pitchFamily="50" charset="-128"/>
              <a:ea typeface="メイリオ" pitchFamily="50" charset="-128"/>
              <a:cs typeface="メイリオ" pitchFamily="50" charset="-128"/>
            </a:endParaRPr>
          </a:p>
        </p:txBody>
      </p:sp>
      <p:sp>
        <p:nvSpPr>
          <p:cNvPr id="33" name="正方形/長方形 32"/>
          <p:cNvSpPr/>
          <p:nvPr/>
        </p:nvSpPr>
        <p:spPr>
          <a:xfrm>
            <a:off x="8220288" y="5115600"/>
            <a:ext cx="5363951"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9" name="角丸四角形 38"/>
          <p:cNvSpPr/>
          <p:nvPr/>
        </p:nvSpPr>
        <p:spPr>
          <a:xfrm>
            <a:off x="11253042" y="1704256"/>
            <a:ext cx="2331197" cy="105840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ゲート検知失敗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ゲート通過角度で</a:t>
            </a:r>
            <a:r>
              <a:rPr lang="ja-JP" altLang="en-US" sz="1050" dirty="0" smtClean="0">
                <a:latin typeface="メイリオ" pitchFamily="50" charset="-128"/>
                <a:ea typeface="メイリオ" pitchFamily="50" charset="-128"/>
                <a:cs typeface="メイリオ" pitchFamily="50" charset="-128"/>
              </a:rPr>
              <a:t>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ライントレース</a:t>
            </a:r>
            <a:r>
              <a:rPr lang="ja-JP" altLang="en-US" sz="1050" dirty="0">
                <a:latin typeface="メイリオ" pitchFamily="50" charset="-128"/>
                <a:ea typeface="メイリオ" pitchFamily="50" charset="-128"/>
                <a:cs typeface="メイリオ" pitchFamily="50" charset="-128"/>
              </a:rPr>
              <a:t>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ゲート通過後</a:t>
            </a:r>
            <a:r>
              <a:rPr lang="ja-JP" altLang="en-US" sz="1050" dirty="0" smtClean="0">
                <a:latin typeface="メイリオ" pitchFamily="50" charset="-128"/>
                <a:ea typeface="メイリオ" pitchFamily="50" charset="-128"/>
                <a:cs typeface="メイリオ" pitchFamily="50" charset="-128"/>
              </a:rPr>
              <a:t>の角度</a:t>
            </a:r>
            <a:r>
              <a:rPr lang="ja-JP" altLang="en-US" sz="1050" dirty="0">
                <a:latin typeface="メイリオ" pitchFamily="50" charset="-128"/>
                <a:ea typeface="メイリオ" pitchFamily="50" charset="-128"/>
                <a:cs typeface="メイリオ" pitchFamily="50" charset="-128"/>
              </a:rPr>
              <a:t>復帰失敗</a:t>
            </a:r>
          </a:p>
        </p:txBody>
      </p:sp>
      <p:sp>
        <p:nvSpPr>
          <p:cNvPr id="40" name="角丸四角形 39"/>
          <p:cNvSpPr/>
          <p:nvPr/>
        </p:nvSpPr>
        <p:spPr>
          <a:xfrm>
            <a:off x="11241408" y="2885069"/>
            <a:ext cx="2342830" cy="119545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滑らかな尻尾走行で区間突入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ゲート通過時，</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目標輝度値を変更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安定した尻尾角度制御</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(p.5 </a:t>
            </a:r>
            <a:r>
              <a:rPr lang="ja-JP" altLang="en-US" sz="1050" dirty="0" smtClean="0">
                <a:latin typeface="メイリオ" pitchFamily="50" charset="-128"/>
                <a:ea typeface="メイリオ" pitchFamily="50" charset="-128"/>
                <a:cs typeface="メイリオ" pitchFamily="50" charset="-128"/>
              </a:rPr>
              <a:t>要素技術</a:t>
            </a:r>
            <a:r>
              <a:rPr lang="en-US" altLang="ja-JP" sz="1050" dirty="0" smtClean="0">
                <a:latin typeface="メイリオ" pitchFamily="50" charset="-128"/>
                <a:ea typeface="メイリオ" pitchFamily="50" charset="-128"/>
                <a:cs typeface="メイリオ" pitchFamily="50" charset="-128"/>
              </a:rPr>
              <a:t>)</a:t>
            </a:r>
            <a:endParaRPr lang="ja-JP" altLang="en-US" sz="1050" dirty="0">
              <a:latin typeface="メイリオ" pitchFamily="50" charset="-128"/>
              <a:ea typeface="メイリオ" pitchFamily="50" charset="-128"/>
              <a:cs typeface="メイリオ" pitchFamily="50" charset="-128"/>
            </a:endParaRPr>
          </a:p>
        </p:txBody>
      </p:sp>
      <p:sp>
        <p:nvSpPr>
          <p:cNvPr id="42" name="テキスト ボックス 41"/>
          <p:cNvSpPr txBox="1"/>
          <p:nvPr/>
        </p:nvSpPr>
        <p:spPr>
          <a:xfrm>
            <a:off x="8230612" y="1797294"/>
            <a:ext cx="209063"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3" name="テキスト ボックス 42"/>
          <p:cNvSpPr txBox="1"/>
          <p:nvPr/>
        </p:nvSpPr>
        <p:spPr>
          <a:xfrm>
            <a:off x="8201729" y="2357320"/>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8233461" y="2973023"/>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45" name="テキスト ボックス 44"/>
          <p:cNvSpPr txBox="1"/>
          <p:nvPr/>
        </p:nvSpPr>
        <p:spPr>
          <a:xfrm>
            <a:off x="10914520" y="1835973"/>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46" name="テキスト ボックス 45"/>
          <p:cNvSpPr txBox="1"/>
          <p:nvPr/>
        </p:nvSpPr>
        <p:spPr>
          <a:xfrm>
            <a:off x="10909005" y="2973022"/>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47" name="1 つの角を切り取った四角形 46"/>
          <p:cNvSpPr/>
          <p:nvPr/>
        </p:nvSpPr>
        <p:spPr>
          <a:xfrm>
            <a:off x="5172958" y="4232420"/>
            <a:ext cx="2924721" cy="792882"/>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kumimoji="1" lang="ja-JP" altLang="en-US" sz="1400" u="sng" dirty="0" smtClean="0">
                <a:latin typeface="メイリオ" pitchFamily="50" charset="-128"/>
                <a:ea typeface="メイリオ" pitchFamily="50" charset="-128"/>
                <a:cs typeface="メイリオ" pitchFamily="50" charset="-128"/>
              </a:rPr>
              <a:t>要素技術</a:t>
            </a:r>
            <a:r>
              <a:rPr lang="ja-JP" altLang="en-US" sz="1400" dirty="0">
                <a:latin typeface="メイリオ" pitchFamily="50" charset="-128"/>
                <a:ea typeface="メイリオ" pitchFamily="50" charset="-128"/>
                <a:cs typeface="メイリオ" pitchFamily="50" charset="-128"/>
              </a:rPr>
              <a:t>（</a:t>
            </a:r>
            <a:r>
              <a:rPr kumimoji="1" lang="ja-JP" altLang="en-US" sz="1400" dirty="0" smtClean="0">
                <a:latin typeface="メイリオ" pitchFamily="50" charset="-128"/>
                <a:ea typeface="メイリオ" pitchFamily="50" charset="-128"/>
                <a:cs typeface="メイリオ" pitchFamily="50" charset="-128"/>
              </a:rPr>
              <a:t>詳細</a:t>
            </a:r>
            <a:r>
              <a:rPr kumimoji="1" lang="en-US" altLang="ja-JP" sz="1400" dirty="0" smtClean="0">
                <a:latin typeface="メイリオ" pitchFamily="50" charset="-128"/>
                <a:ea typeface="メイリオ" pitchFamily="50" charset="-128"/>
                <a:cs typeface="メイリオ" pitchFamily="50" charset="-128"/>
              </a:rPr>
              <a:t>:p.5</a:t>
            </a:r>
            <a:r>
              <a:rPr kumimoji="1" lang="ja-JP" altLang="en-US" sz="1400" dirty="0" smtClean="0">
                <a:latin typeface="メイリオ" pitchFamily="50" charset="-128"/>
                <a:ea typeface="メイリオ" pitchFamily="50" charset="-128"/>
                <a:cs typeface="メイリオ" pitchFamily="50" charset="-128"/>
              </a:rPr>
              <a:t>）</a:t>
            </a:r>
            <a:endParaRPr kumimoji="1"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方位計測，路面輝度値変化検出，</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車体傾き検知，衝撃吸収，ライン復帰</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48" name="1 つの角を切り取った四角形 47"/>
          <p:cNvSpPr/>
          <p:nvPr/>
        </p:nvSpPr>
        <p:spPr>
          <a:xfrm>
            <a:off x="10981857" y="4232421"/>
            <a:ext cx="2445951" cy="682446"/>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車体仰角制御，前方障害物検知</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49" name="1 つの角を切り取った四角形 48"/>
          <p:cNvSpPr/>
          <p:nvPr/>
        </p:nvSpPr>
        <p:spPr>
          <a:xfrm>
            <a:off x="6056899" y="8645705"/>
            <a:ext cx="1167267" cy="807356"/>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前方障害物検知，方位計測</a:t>
            </a:r>
            <a:endParaRPr kumimoji="1" lang="en-US" altLang="ja-JP" sz="105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0" name="1 つの角を切り取った四角形 49"/>
          <p:cNvSpPr/>
          <p:nvPr/>
        </p:nvSpPr>
        <p:spPr>
          <a:xfrm>
            <a:off x="11241409" y="8753048"/>
            <a:ext cx="2261986" cy="743339"/>
          </a:xfrm>
          <a:prstGeom prst="snip1Rect">
            <a:avLst/>
          </a:prstGeom>
        </p:spPr>
        <p:style>
          <a:lnRef idx="1">
            <a:schemeClr val="accent6"/>
          </a:lnRef>
          <a:fillRef idx="2">
            <a:schemeClr val="accent6"/>
          </a:fillRef>
          <a:effectRef idx="1">
            <a:schemeClr val="accent6"/>
          </a:effectRef>
          <a:fontRef idx="minor">
            <a:schemeClr val="dk1"/>
          </a:fontRef>
        </p:style>
        <p:txBody>
          <a:bodyPr tIns="180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車体傾き検知，衝撃吸収，</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ライン復帰</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1" name="正方形/長方形 50"/>
          <p:cNvSpPr/>
          <p:nvPr/>
        </p:nvSpPr>
        <p:spPr>
          <a:xfrm>
            <a:off x="680400" y="1196441"/>
            <a:ext cx="754375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52" name="図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9628" y="3096417"/>
            <a:ext cx="3158654" cy="1078407"/>
          </a:xfrm>
          <a:prstGeom prst="rect">
            <a:avLst/>
          </a:prstGeom>
        </p:spPr>
      </p:pic>
      <p:grpSp>
        <p:nvGrpSpPr>
          <p:cNvPr id="65" name="グループ化 64"/>
          <p:cNvGrpSpPr/>
          <p:nvPr/>
        </p:nvGrpSpPr>
        <p:grpSpPr>
          <a:xfrm>
            <a:off x="959930" y="2941571"/>
            <a:ext cx="2621961" cy="2130286"/>
            <a:chOff x="1505862" y="2945167"/>
            <a:chExt cx="2621961" cy="2130286"/>
          </a:xfrm>
        </p:grpSpPr>
        <p:pic>
          <p:nvPicPr>
            <p:cNvPr id="307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3109" y="2945167"/>
              <a:ext cx="2594714" cy="2130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テキスト ボックス 6"/>
            <p:cNvSpPr txBox="1"/>
            <p:nvPr/>
          </p:nvSpPr>
          <p:spPr>
            <a:xfrm>
              <a:off x="1535341" y="3000400"/>
              <a:ext cx="209064" cy="261610"/>
            </a:xfrm>
            <a:prstGeom prst="rect">
              <a:avLst/>
            </a:prstGeom>
            <a:noFill/>
          </p:spPr>
          <p:txBody>
            <a:bodyPr wrap="square" rtlCol="0">
              <a:spAutoFit/>
            </a:bodyPr>
            <a:lstStyle/>
            <a:p>
              <a:pPr algn="ctr"/>
              <a:r>
                <a:rPr kumimoji="1" lang="en-US" altLang="ja-JP" sz="105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05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1505862" y="3466564"/>
              <a:ext cx="268022" cy="253916"/>
            </a:xfrm>
            <a:prstGeom prst="rect">
              <a:avLst/>
            </a:prstGeom>
            <a:noFill/>
          </p:spPr>
          <p:txBody>
            <a:bodyPr wrap="none" rtlCol="0">
              <a:spAutoFit/>
            </a:bodyPr>
            <a:lstStyle/>
            <a:p>
              <a:pPr algn="ctr"/>
              <a:r>
                <a:rPr kumimoji="1" lang="en-US" altLang="ja-JP" sz="1050" dirty="0" smtClean="0">
                  <a:solidFill>
                    <a:srgbClr val="00B050"/>
                  </a:solidFill>
                  <a:latin typeface="メイリオ" pitchFamily="50" charset="-128"/>
                  <a:ea typeface="メイリオ" pitchFamily="50" charset="-128"/>
                  <a:cs typeface="メイリオ" pitchFamily="50" charset="-128"/>
                </a:rPr>
                <a:t>2</a:t>
              </a:r>
              <a:endParaRPr kumimoji="1" lang="ja-JP" altLang="en-US" sz="1050" dirty="0">
                <a:solidFill>
                  <a:srgbClr val="00B050"/>
                </a:solidFill>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1505862" y="4008512"/>
              <a:ext cx="268022" cy="253916"/>
            </a:xfrm>
            <a:prstGeom prst="rect">
              <a:avLst/>
            </a:prstGeom>
            <a:noFill/>
          </p:spPr>
          <p:txBody>
            <a:bodyPr wrap="none" rtlCol="0">
              <a:spAutoFit/>
            </a:bodyPr>
            <a:lstStyle/>
            <a:p>
              <a:pPr algn="ctr"/>
              <a:r>
                <a:rPr kumimoji="1" lang="en-US" altLang="ja-JP" sz="1050" dirty="0" smtClean="0">
                  <a:solidFill>
                    <a:srgbClr val="FF0000"/>
                  </a:solidFill>
                  <a:latin typeface="メイリオ" pitchFamily="50" charset="-128"/>
                  <a:ea typeface="メイリオ" pitchFamily="50" charset="-128"/>
                  <a:cs typeface="メイリオ" pitchFamily="50" charset="-128"/>
                </a:rPr>
                <a:t>3</a:t>
              </a:r>
              <a:endParaRPr kumimoji="1" lang="ja-JP" altLang="en-US" sz="1050" dirty="0">
                <a:solidFill>
                  <a:srgbClr val="FF0000"/>
                </a:solidFill>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2478464" y="3178532"/>
              <a:ext cx="268022" cy="253916"/>
            </a:xfrm>
            <a:prstGeom prst="rect">
              <a:avLst/>
            </a:prstGeom>
            <a:noFill/>
          </p:spPr>
          <p:txBody>
            <a:bodyPr wrap="none" rtlCol="0">
              <a:spAutoFit/>
            </a:bodyPr>
            <a:lstStyle/>
            <a:p>
              <a:pPr algn="ctr"/>
              <a:r>
                <a:rPr kumimoji="1" lang="en-US" altLang="ja-JP" sz="1050" dirty="0" smtClean="0">
                  <a:solidFill>
                    <a:srgbClr val="FF33CC"/>
                  </a:solidFill>
                  <a:latin typeface="メイリオ" pitchFamily="50" charset="-128"/>
                  <a:ea typeface="メイリオ" pitchFamily="50" charset="-128"/>
                  <a:cs typeface="メイリオ" pitchFamily="50" charset="-128"/>
                </a:rPr>
                <a:t>4</a:t>
              </a:r>
              <a:endParaRPr kumimoji="1" lang="ja-JP" altLang="en-US" sz="1050" dirty="0">
                <a:solidFill>
                  <a:srgbClr val="FF33CC"/>
                </a:solidFill>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2478464" y="3754596"/>
              <a:ext cx="268022" cy="253916"/>
            </a:xfrm>
            <a:prstGeom prst="rect">
              <a:avLst/>
            </a:prstGeom>
            <a:noFill/>
          </p:spPr>
          <p:txBody>
            <a:bodyPr wrap="none" rtlCol="0">
              <a:spAutoFit/>
            </a:bodyPr>
            <a:lstStyle/>
            <a:p>
              <a:pPr algn="ctr"/>
              <a:r>
                <a:rPr kumimoji="1" lang="en-US" altLang="ja-JP" sz="1050" dirty="0" smtClean="0">
                  <a:solidFill>
                    <a:srgbClr val="FFC000"/>
                  </a:solidFill>
                  <a:latin typeface="メイリオ" pitchFamily="50" charset="-128"/>
                  <a:ea typeface="メイリオ" pitchFamily="50" charset="-128"/>
                  <a:cs typeface="メイリオ" pitchFamily="50" charset="-128"/>
                </a:rPr>
                <a:t>5</a:t>
              </a:r>
              <a:endParaRPr kumimoji="1" lang="ja-JP" altLang="en-US" sz="1050" dirty="0">
                <a:solidFill>
                  <a:srgbClr val="FFC000"/>
                </a:solidFill>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2478464" y="4176620"/>
              <a:ext cx="268022" cy="253916"/>
            </a:xfrm>
            <a:prstGeom prst="rect">
              <a:avLst/>
            </a:prstGeom>
            <a:noFill/>
          </p:spPr>
          <p:txBody>
            <a:bodyPr wrap="none" rtlCol="0">
              <a:spAutoFit/>
            </a:bodyPr>
            <a:lstStyle/>
            <a:p>
              <a:r>
                <a:rPr kumimoji="1" lang="en-US" altLang="ja-JP" sz="1050" dirty="0" smtClean="0">
                  <a:solidFill>
                    <a:srgbClr val="92D050"/>
                  </a:solidFill>
                  <a:latin typeface="メイリオ" pitchFamily="50" charset="-128"/>
                  <a:ea typeface="メイリオ" pitchFamily="50" charset="-128"/>
                  <a:cs typeface="メイリオ" pitchFamily="50" charset="-128"/>
                </a:rPr>
                <a:t>6</a:t>
              </a:r>
              <a:endParaRPr kumimoji="1" lang="ja-JP" altLang="en-US" sz="1050" dirty="0">
                <a:solidFill>
                  <a:srgbClr val="92D050"/>
                </a:solidFill>
                <a:latin typeface="メイリオ" pitchFamily="50" charset="-128"/>
                <a:ea typeface="メイリオ" pitchFamily="50" charset="-128"/>
                <a:cs typeface="メイリオ" pitchFamily="50" charset="-128"/>
              </a:endParaRPr>
            </a:p>
          </p:txBody>
        </p:sp>
        <p:sp>
          <p:nvSpPr>
            <p:cNvPr id="13" name="テキスト ボックス 12"/>
            <p:cNvSpPr txBox="1"/>
            <p:nvPr/>
          </p:nvSpPr>
          <p:spPr>
            <a:xfrm>
              <a:off x="3357441" y="3178532"/>
              <a:ext cx="268022" cy="253916"/>
            </a:xfrm>
            <a:prstGeom prst="rect">
              <a:avLst/>
            </a:prstGeom>
            <a:noFill/>
          </p:spPr>
          <p:txBody>
            <a:bodyPr wrap="none" rtlCol="0">
              <a:spAutoFit/>
            </a:bodyPr>
            <a:lstStyle/>
            <a:p>
              <a:pPr algn="ctr"/>
              <a:r>
                <a:rPr lang="en-US" altLang="ja-JP" sz="1050" dirty="0">
                  <a:solidFill>
                    <a:srgbClr val="7030A0"/>
                  </a:solidFill>
                  <a:latin typeface="メイリオ" pitchFamily="50" charset="-128"/>
                  <a:ea typeface="メイリオ" pitchFamily="50" charset="-128"/>
                  <a:cs typeface="メイリオ" pitchFamily="50" charset="-128"/>
                </a:rPr>
                <a:t>7</a:t>
              </a:r>
              <a:endParaRPr kumimoji="1" lang="ja-JP" altLang="en-US" sz="1050" dirty="0">
                <a:solidFill>
                  <a:srgbClr val="7030A0"/>
                </a:solidFill>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3357441" y="3576464"/>
              <a:ext cx="268022" cy="253916"/>
            </a:xfrm>
            <a:prstGeom prst="rect">
              <a:avLst/>
            </a:prstGeom>
            <a:noFill/>
          </p:spPr>
          <p:txBody>
            <a:bodyPr wrap="none" rtlCol="0">
              <a:spAutoFit/>
            </a:bodyPr>
            <a:lstStyle/>
            <a:p>
              <a:pPr algn="ctr"/>
              <a:r>
                <a:rPr lang="en-US" altLang="ja-JP" sz="1050" dirty="0">
                  <a:solidFill>
                    <a:schemeClr val="accent6">
                      <a:lumMod val="75000"/>
                    </a:schemeClr>
                  </a:solidFill>
                  <a:latin typeface="メイリオ" pitchFamily="50" charset="-128"/>
                  <a:ea typeface="メイリオ" pitchFamily="50" charset="-128"/>
                  <a:cs typeface="メイリオ" pitchFamily="50" charset="-128"/>
                </a:rPr>
                <a:t>8</a:t>
              </a:r>
              <a:endParaRPr kumimoji="1" lang="en-US" altLang="ja-JP" sz="1050" dirty="0" smtClean="0">
                <a:solidFill>
                  <a:schemeClr val="accent6">
                    <a:lumMod val="7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3357441" y="4105462"/>
              <a:ext cx="268022" cy="253916"/>
            </a:xfrm>
            <a:prstGeom prst="rect">
              <a:avLst/>
            </a:prstGeom>
            <a:noFill/>
          </p:spPr>
          <p:txBody>
            <a:bodyPr wrap="none" rtlCol="0">
              <a:spAutoFit/>
            </a:bodyPr>
            <a:lstStyle/>
            <a:p>
              <a:pPr algn="ctr"/>
              <a:r>
                <a:rPr lang="en-US" altLang="ja-JP" sz="1050" dirty="0">
                  <a:latin typeface="メイリオ" pitchFamily="50" charset="-128"/>
                  <a:ea typeface="メイリオ" pitchFamily="50" charset="-128"/>
                  <a:cs typeface="メイリオ" pitchFamily="50" charset="-128"/>
                </a:rPr>
                <a:t>9</a:t>
              </a:r>
              <a:endParaRPr kumimoji="1" lang="ja-JP" altLang="en-US" sz="1050" dirty="0">
                <a:latin typeface="メイリオ" pitchFamily="50" charset="-128"/>
                <a:ea typeface="メイリオ" pitchFamily="50" charset="-128"/>
                <a:cs typeface="メイリオ" pitchFamily="50" charset="-128"/>
              </a:endParaRPr>
            </a:p>
          </p:txBody>
        </p:sp>
      </p:grpSp>
      <p:sp>
        <p:nvSpPr>
          <p:cNvPr id="30" name="角丸四角形 29"/>
          <p:cNvSpPr/>
          <p:nvPr/>
        </p:nvSpPr>
        <p:spPr>
          <a:xfrm>
            <a:off x="11007943" y="5664696"/>
            <a:ext cx="245967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シーソー突入</a:t>
            </a:r>
            <a:r>
              <a:rPr lang="ja-JP" altLang="en-US" sz="1050" dirty="0" smtClean="0">
                <a:latin typeface="メイリオ" pitchFamily="50" charset="-128"/>
                <a:ea typeface="メイリオ" pitchFamily="50" charset="-128"/>
                <a:cs typeface="メイリオ" pitchFamily="50" charset="-128"/>
              </a:rPr>
              <a:t>失敗</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シーソー走行</a:t>
            </a:r>
            <a:r>
              <a:rPr lang="ja-JP" altLang="en-US" sz="1050" dirty="0" smtClean="0">
                <a:latin typeface="メイリオ" pitchFamily="50" charset="-128"/>
                <a:ea typeface="メイリオ" pitchFamily="50" charset="-128"/>
                <a:cs typeface="メイリオ" pitchFamily="50" charset="-128"/>
              </a:rPr>
              <a:t>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傾きに耐えられず落下</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シーソーの降下</a:t>
            </a:r>
            <a:r>
              <a:rPr lang="ja-JP" altLang="en-US" sz="1050" dirty="0" smtClean="0">
                <a:latin typeface="メイリオ" pitchFamily="50" charset="-128"/>
                <a:ea typeface="メイリオ" pitchFamily="50" charset="-128"/>
                <a:cs typeface="メイリオ" pitchFamily="50" charset="-128"/>
              </a:rPr>
              <a:t>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耐えられず落下</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シーソーからの落下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p:txBody>
      </p:sp>
      <p:grpSp>
        <p:nvGrpSpPr>
          <p:cNvPr id="66" name="グループ化 65"/>
          <p:cNvGrpSpPr/>
          <p:nvPr/>
        </p:nvGrpSpPr>
        <p:grpSpPr>
          <a:xfrm>
            <a:off x="8381899" y="5515712"/>
            <a:ext cx="2417989" cy="3072415"/>
            <a:chOff x="8381899" y="5575523"/>
            <a:chExt cx="2417989" cy="3072415"/>
          </a:xfrm>
        </p:grpSpPr>
        <p:pic>
          <p:nvPicPr>
            <p:cNvPr id="30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1899" y="5575523"/>
              <a:ext cx="2364850" cy="307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テキスト ボックス 33"/>
            <p:cNvSpPr txBox="1"/>
            <p:nvPr/>
          </p:nvSpPr>
          <p:spPr>
            <a:xfrm>
              <a:off x="8463028" y="6384776"/>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8463028" y="7648660"/>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36" name="テキスト ボックス 35"/>
            <p:cNvSpPr txBox="1"/>
            <p:nvPr/>
          </p:nvSpPr>
          <p:spPr>
            <a:xfrm>
              <a:off x="10503012" y="6365031"/>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37" name="テキスト ボックス 36"/>
            <p:cNvSpPr txBox="1"/>
            <p:nvPr/>
          </p:nvSpPr>
          <p:spPr>
            <a:xfrm>
              <a:off x="10503011" y="7013103"/>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38" name="テキスト ボックス 37"/>
            <p:cNvSpPr txBox="1"/>
            <p:nvPr/>
          </p:nvSpPr>
          <p:spPr>
            <a:xfrm>
              <a:off x="8506934" y="5736704"/>
              <a:ext cx="209064"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1" name="テキスト ボックス 40"/>
            <p:cNvSpPr txBox="1"/>
            <p:nvPr/>
          </p:nvSpPr>
          <p:spPr>
            <a:xfrm>
              <a:off x="10502121" y="7680600"/>
              <a:ext cx="296876" cy="307777"/>
            </a:xfrm>
            <a:prstGeom prst="rect">
              <a:avLst/>
            </a:prstGeom>
            <a:noFill/>
          </p:spPr>
          <p:txBody>
            <a:bodyPr wrap="none" rtlCol="0">
              <a:spAutoFit/>
            </a:bodyPr>
            <a:lstStyle/>
            <a:p>
              <a:r>
                <a:rPr kumimoji="1" lang="en-US" altLang="ja-JP" sz="1400" dirty="0" smtClean="0">
                  <a:solidFill>
                    <a:srgbClr val="92D050"/>
                  </a:solidFill>
                  <a:latin typeface="メイリオ" pitchFamily="50" charset="-128"/>
                  <a:ea typeface="メイリオ" pitchFamily="50" charset="-128"/>
                  <a:cs typeface="メイリオ" pitchFamily="50" charset="-128"/>
                </a:rPr>
                <a:t>6</a:t>
              </a:r>
              <a:endParaRPr kumimoji="1" lang="ja-JP" altLang="en-US" sz="1400" dirty="0">
                <a:solidFill>
                  <a:srgbClr val="92D050"/>
                </a:solidFill>
                <a:latin typeface="メイリオ" pitchFamily="50" charset="-128"/>
                <a:ea typeface="メイリオ" pitchFamily="50" charset="-128"/>
                <a:cs typeface="メイリオ" pitchFamily="50" charset="-128"/>
              </a:endParaRPr>
            </a:p>
          </p:txBody>
        </p:sp>
      </p:grpSp>
      <p:pic>
        <p:nvPicPr>
          <p:cNvPr id="307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400" y="7195027"/>
            <a:ext cx="6621646" cy="1888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0534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0" y="1816180"/>
          <a:ext cx="2034872"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39"/>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0"/>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2"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199"/>
            <a:ext cx="4328546"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高速走行中のカーブでは算出された左右のモータの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の入力範囲の超えることがある．その結果を単純に範囲に収まるように値を調整してしまうと，旋回量が不足し曲がり切れない．そこで，左右でモータの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メイリオ" pitchFamily="50" charset="-128"/>
              <a:ea typeface="メイリオ" pitchFamily="50" charset="-128"/>
              <a:cs typeface="メイリオ" pitchFamily="50" charset="-128"/>
            </a:endParaRPr>
          </a:p>
        </p:txBody>
      </p:sp>
      <p:grpSp>
        <p:nvGrpSpPr>
          <p:cNvPr id="67" name="グループ化 66"/>
          <p:cNvGrpSpPr/>
          <p:nvPr/>
        </p:nvGrpSpPr>
        <p:grpSpPr>
          <a:xfrm>
            <a:off x="913946" y="6664116"/>
            <a:ext cx="3862308" cy="2823702"/>
            <a:chOff x="5106018" y="6413179"/>
            <a:chExt cx="3862308" cy="2823702"/>
          </a:xfrm>
        </p:grpSpPr>
        <p:grpSp>
          <p:nvGrpSpPr>
            <p:cNvPr id="68" name="グループ化 67"/>
            <p:cNvGrpSpPr/>
            <p:nvPr/>
          </p:nvGrpSpPr>
          <p:grpSpPr>
            <a:xfrm>
              <a:off x="5106018" y="6473294"/>
              <a:ext cx="1821287" cy="2763587"/>
              <a:chOff x="5106018" y="6473294"/>
              <a:chExt cx="1821287" cy="2763587"/>
            </a:xfrm>
          </p:grpSpPr>
          <p:sp>
            <p:nvSpPr>
              <p:cNvPr id="93" name="正方形/長方形 92"/>
              <p:cNvSpPr/>
              <p:nvPr/>
            </p:nvSpPr>
            <p:spPr>
              <a:xfrm>
                <a:off x="5455333"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4" name="テキスト ボックス 93"/>
              <p:cNvSpPr txBox="1"/>
              <p:nvPr/>
            </p:nvSpPr>
            <p:spPr>
              <a:xfrm>
                <a:off x="5272631" y="8548543"/>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5" name="テキスト ボックス 94"/>
              <p:cNvSpPr txBox="1"/>
              <p:nvPr/>
            </p:nvSpPr>
            <p:spPr>
              <a:xfrm>
                <a:off x="5991201" y="8546458"/>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6" name="正方形/長方形 95"/>
              <p:cNvSpPr/>
              <p:nvPr/>
            </p:nvSpPr>
            <p:spPr>
              <a:xfrm>
                <a:off x="5491337"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7" name="正方形/長方形 96"/>
              <p:cNvSpPr/>
              <p:nvPr/>
            </p:nvSpPr>
            <p:spPr>
              <a:xfrm>
                <a:off x="5491337"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8" name="正方形/長方形 97"/>
              <p:cNvSpPr/>
              <p:nvPr/>
            </p:nvSpPr>
            <p:spPr>
              <a:xfrm>
                <a:off x="5491337"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9" name="正方形/長方形 98"/>
              <p:cNvSpPr/>
              <p:nvPr/>
            </p:nvSpPr>
            <p:spPr>
              <a:xfrm>
                <a:off x="5491337"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0" name="正方形/長方形 99"/>
              <p:cNvSpPr/>
              <p:nvPr/>
            </p:nvSpPr>
            <p:spPr>
              <a:xfrm>
                <a:off x="5491337"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1" name="正方形/長方形 100"/>
              <p:cNvSpPr/>
              <p:nvPr/>
            </p:nvSpPr>
            <p:spPr>
              <a:xfrm>
                <a:off x="5491337"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2" name="正方形/長方形 101"/>
              <p:cNvSpPr/>
              <p:nvPr/>
            </p:nvSpPr>
            <p:spPr>
              <a:xfrm>
                <a:off x="5491337" y="734644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3" name="正方形/長方形 102"/>
              <p:cNvSpPr/>
              <p:nvPr/>
            </p:nvSpPr>
            <p:spPr>
              <a:xfrm>
                <a:off x="5491337" y="718207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4" name="正方形/長方形 103"/>
              <p:cNvSpPr/>
              <p:nvPr/>
            </p:nvSpPr>
            <p:spPr>
              <a:xfrm>
                <a:off x="5491337" y="7022342"/>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5" name="正方形/長方形 104"/>
              <p:cNvSpPr/>
              <p:nvPr/>
            </p:nvSpPr>
            <p:spPr>
              <a:xfrm>
                <a:off x="5491337" y="6844066"/>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6" name="正方形/長方形 105"/>
              <p:cNvSpPr/>
              <p:nvPr/>
            </p:nvSpPr>
            <p:spPr>
              <a:xfrm>
                <a:off x="5491337" y="6679700"/>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7" name="正方形/長方形 106"/>
              <p:cNvSpPr/>
              <p:nvPr/>
            </p:nvSpPr>
            <p:spPr>
              <a:xfrm>
                <a:off x="6083028"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8" name="正方形/長方形 107"/>
              <p:cNvSpPr/>
              <p:nvPr/>
            </p:nvSpPr>
            <p:spPr>
              <a:xfrm>
                <a:off x="6119032"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9" name="正方形/長方形 108"/>
              <p:cNvSpPr/>
              <p:nvPr/>
            </p:nvSpPr>
            <p:spPr>
              <a:xfrm>
                <a:off x="6119032"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0" name="正方形/長方形 109"/>
              <p:cNvSpPr/>
              <p:nvPr/>
            </p:nvSpPr>
            <p:spPr>
              <a:xfrm>
                <a:off x="6119032"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1" name="正方形/長方形 110"/>
              <p:cNvSpPr/>
              <p:nvPr/>
            </p:nvSpPr>
            <p:spPr>
              <a:xfrm>
                <a:off x="6119032"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2" name="正方形/長方形 111"/>
              <p:cNvSpPr/>
              <p:nvPr/>
            </p:nvSpPr>
            <p:spPr>
              <a:xfrm>
                <a:off x="6119032"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3" name="正方形/長方形 112"/>
              <p:cNvSpPr/>
              <p:nvPr/>
            </p:nvSpPr>
            <p:spPr>
              <a:xfrm>
                <a:off x="6119032"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4" name="テキスト ボックス 113"/>
              <p:cNvSpPr txBox="1"/>
              <p:nvPr/>
            </p:nvSpPr>
            <p:spPr>
              <a:xfrm>
                <a:off x="5740683" y="8959882"/>
                <a:ext cx="93610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補正前</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115" name="テキスト ボックス 114"/>
              <p:cNvSpPr txBox="1"/>
              <p:nvPr/>
            </p:nvSpPr>
            <p:spPr>
              <a:xfrm>
                <a:off x="5106018" y="6473294"/>
                <a:ext cx="1070843"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1" i="0" u="none" strike="noStrike" kern="0" cap="none" spc="0" normalizeH="0" baseline="0" noProof="0" dirty="0" smtClean="0">
                    <a:ln>
                      <a:noFill/>
                    </a:ln>
                    <a:solidFill>
                      <a:srgbClr val="FF0000"/>
                    </a:solidFill>
                    <a:effectLst/>
                    <a:uLnTx/>
                    <a:uFillTx/>
                    <a:latin typeface="メイリオ" pitchFamily="50" charset="-128"/>
                    <a:ea typeface="メイリオ" pitchFamily="50" charset="-128"/>
                    <a:cs typeface="メイリオ" pitchFamily="50" charset="-128"/>
                  </a:rPr>
                  <a:t>規定量超過分</a:t>
                </a:r>
                <a:endParaRPr kumimoji="1" lang="ja-JP" altLang="en-US" sz="1100" b="1" i="0" u="none" strike="noStrike" kern="0" cap="none" spc="0" normalizeH="0" baseline="0" noProof="0" dirty="0">
                  <a:ln>
                    <a:noFill/>
                  </a:ln>
                  <a:solidFill>
                    <a:srgbClr val="FF0000"/>
                  </a:solidFill>
                  <a:effectLst/>
                  <a:uLnTx/>
                  <a:uFillTx/>
                  <a:latin typeface="メイリオ" pitchFamily="50" charset="-128"/>
                  <a:ea typeface="メイリオ" pitchFamily="50" charset="-128"/>
                  <a:cs typeface="メイリオ" pitchFamily="50" charset="-128"/>
                </a:endParaRPr>
              </a:p>
            </p:txBody>
          </p:sp>
          <p:sp>
            <p:nvSpPr>
              <p:cNvPr id="116" name="下矢印 115"/>
              <p:cNvSpPr/>
              <p:nvPr/>
            </p:nvSpPr>
            <p:spPr>
              <a:xfrm rot="19769806">
                <a:off x="5311433" y="6698754"/>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cxnSp>
          <p:nvCxnSpPr>
            <p:cNvPr id="69" name="直線コネクタ 68"/>
            <p:cNvCxnSpPr/>
            <p:nvPr/>
          </p:nvCxnSpPr>
          <p:spPr>
            <a:xfrm flipV="1">
              <a:off x="5240174" y="7828674"/>
              <a:ext cx="3374261" cy="8067"/>
            </a:xfrm>
            <a:prstGeom prst="line">
              <a:avLst/>
            </a:prstGeom>
            <a:noFill/>
            <a:ln w="9525" cap="flat" cmpd="sng" algn="ctr">
              <a:solidFill>
                <a:sysClr val="windowText" lastClr="000000"/>
              </a:solidFill>
              <a:prstDash val="sysDash"/>
            </a:ln>
            <a:effectLst/>
          </p:spPr>
        </p:cxnSp>
        <p:grpSp>
          <p:nvGrpSpPr>
            <p:cNvPr id="70" name="グループ化 69"/>
            <p:cNvGrpSpPr/>
            <p:nvPr/>
          </p:nvGrpSpPr>
          <p:grpSpPr>
            <a:xfrm>
              <a:off x="7107793" y="6413179"/>
              <a:ext cx="1860533" cy="2786618"/>
              <a:chOff x="7107793" y="6413179"/>
              <a:chExt cx="1860533" cy="2786618"/>
            </a:xfrm>
          </p:grpSpPr>
          <p:sp>
            <p:nvSpPr>
              <p:cNvPr id="71" name="正方形/長方形 70"/>
              <p:cNvSpPr/>
              <p:nvPr/>
            </p:nvSpPr>
            <p:spPr>
              <a:xfrm>
                <a:off x="7284627" y="7011521"/>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2" name="テキスト ボックス 71"/>
              <p:cNvSpPr txBox="1"/>
              <p:nvPr/>
            </p:nvSpPr>
            <p:spPr>
              <a:xfrm>
                <a:off x="7108835" y="8522667"/>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73" name="正方形/長方形 72"/>
              <p:cNvSpPr/>
              <p:nvPr/>
            </p:nvSpPr>
            <p:spPr>
              <a:xfrm>
                <a:off x="7320631" y="83317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4" name="正方形/長方形 73"/>
              <p:cNvSpPr/>
              <p:nvPr/>
            </p:nvSpPr>
            <p:spPr>
              <a:xfrm>
                <a:off x="7320631" y="816734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5" name="正方形/長方形 74"/>
              <p:cNvSpPr/>
              <p:nvPr/>
            </p:nvSpPr>
            <p:spPr>
              <a:xfrm>
                <a:off x="7320631" y="800297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6" name="正方形/長方形 75"/>
              <p:cNvSpPr/>
              <p:nvPr/>
            </p:nvSpPr>
            <p:spPr>
              <a:xfrm>
                <a:off x="7320631" y="7838608"/>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7" name="正方形/長方形 76"/>
              <p:cNvSpPr/>
              <p:nvPr/>
            </p:nvSpPr>
            <p:spPr>
              <a:xfrm>
                <a:off x="7320631" y="767994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8" name="正方形/長方形 77"/>
              <p:cNvSpPr/>
              <p:nvPr/>
            </p:nvSpPr>
            <p:spPr>
              <a:xfrm>
                <a:off x="7320631" y="752094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9" name="正方形/長方形 78"/>
              <p:cNvSpPr/>
              <p:nvPr/>
            </p:nvSpPr>
            <p:spPr>
              <a:xfrm>
                <a:off x="7320631" y="735658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0" name="正方形/長方形 79"/>
              <p:cNvSpPr/>
              <p:nvPr/>
            </p:nvSpPr>
            <p:spPr>
              <a:xfrm>
                <a:off x="7320631" y="719221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1" name="正方形/長方形 80"/>
              <p:cNvSpPr/>
              <p:nvPr/>
            </p:nvSpPr>
            <p:spPr>
              <a:xfrm>
                <a:off x="7320631" y="703248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2" name="正方形/長方形 81"/>
              <p:cNvSpPr/>
              <p:nvPr/>
            </p:nvSpPr>
            <p:spPr>
              <a:xfrm>
                <a:off x="7961883" y="7843333"/>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3" name="正方形/長方形 82"/>
              <p:cNvSpPr/>
              <p:nvPr/>
            </p:nvSpPr>
            <p:spPr>
              <a:xfrm>
                <a:off x="7961883" y="7998921"/>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4" name="正方形/長方形 83"/>
              <p:cNvSpPr/>
              <p:nvPr/>
            </p:nvSpPr>
            <p:spPr>
              <a:xfrm>
                <a:off x="7925879"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5" name="正方形/長方形 84"/>
              <p:cNvSpPr/>
              <p:nvPr/>
            </p:nvSpPr>
            <p:spPr>
              <a:xfrm>
                <a:off x="7961883"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6" name="正方形/長方形 85"/>
              <p:cNvSpPr/>
              <p:nvPr/>
            </p:nvSpPr>
            <p:spPr>
              <a:xfrm>
                <a:off x="7961883"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7" name="テキスト ボックス 86"/>
              <p:cNvSpPr txBox="1"/>
              <p:nvPr/>
            </p:nvSpPr>
            <p:spPr>
              <a:xfrm>
                <a:off x="7886452" y="8522667"/>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8" name="テキスト ボックス 87"/>
              <p:cNvSpPr txBox="1"/>
              <p:nvPr/>
            </p:nvSpPr>
            <p:spPr>
              <a:xfrm>
                <a:off x="7457827" y="8922798"/>
                <a:ext cx="93610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補正後</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9" name="テキスト ボックス 88"/>
              <p:cNvSpPr txBox="1"/>
              <p:nvPr/>
            </p:nvSpPr>
            <p:spPr>
              <a:xfrm>
                <a:off x="7107793" y="6413179"/>
                <a:ext cx="818086"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100"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規定値内に補正</a:t>
                </a:r>
                <a:endParaRPr kumimoji="1" lang="ja-JP" altLang="en-US" sz="1100"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0" name="下矢印 89"/>
              <p:cNvSpPr/>
              <p:nvPr/>
            </p:nvSpPr>
            <p:spPr>
              <a:xfrm rot="19769806">
                <a:off x="7189159" y="6789310"/>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1" name="テキスト ボックス 90"/>
              <p:cNvSpPr txBox="1"/>
              <p:nvPr/>
            </p:nvSpPr>
            <p:spPr>
              <a:xfrm>
                <a:off x="7993536" y="7213180"/>
                <a:ext cx="974790"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補正分を減少させる</a:t>
                </a:r>
                <a:endParaRPr kumimoji="1" lang="ja-JP" altLang="en-US" sz="1100"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2" name="下矢印 91"/>
              <p:cNvSpPr/>
              <p:nvPr/>
            </p:nvSpPr>
            <p:spPr>
              <a:xfrm rot="2394140">
                <a:off x="8330743" y="7577986"/>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grpSp>
      <p:sp>
        <p:nvSpPr>
          <p:cNvPr id="135" name="テキスト ボックス 134"/>
          <p:cNvSpPr txBox="1"/>
          <p:nvPr/>
        </p:nvSpPr>
        <p:spPr>
          <a:xfrm>
            <a:off x="9482529"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3"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9"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9"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9"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399"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車体仰角制御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061829"/>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階段の段差などを降りる衝撃で走行体の姿勢が崩れ，ラインを見失ってしまう</a:t>
            </a:r>
            <a:r>
              <a:rPr lang="ja-JP" altLang="en-US" sz="1050" dirty="0">
                <a:latin typeface="メイリオ" pitchFamily="50" charset="-128"/>
                <a:ea typeface="メイリオ" pitchFamily="50" charset="-128"/>
                <a:cs typeface="メイリオ" pitchFamily="50" charset="-128"/>
              </a:rPr>
              <a:t>こと</a:t>
            </a:r>
            <a:r>
              <a:rPr lang="ja-JP" altLang="en-US" sz="1050" dirty="0" smtClean="0">
                <a:latin typeface="メイリオ" pitchFamily="50" charset="-128"/>
                <a:ea typeface="メイリオ" pitchFamily="50" charset="-128"/>
                <a:cs typeface="メイリオ" pitchFamily="50" charset="-128"/>
              </a:rPr>
              <a:t>が頻繁にある．そこで，ラインを探し出し復帰</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必要がある．しかし，難所クリア後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a:t>
            </a:r>
            <a:endParaRPr kumimoji="1" lang="ja-JP" altLang="en-US" sz="1050" dirty="0">
              <a:latin typeface="メイリオ" pitchFamily="50" charset="-128"/>
              <a:ea typeface="メイリオ" pitchFamily="50" charset="-128"/>
              <a:cs typeface="メイリオ" pitchFamily="50" charset="-128"/>
            </a:endParaRPr>
          </a:p>
        </p:txBody>
      </p:sp>
      <p:sp>
        <p:nvSpPr>
          <p:cNvPr id="203" name="テキスト ボックス 202"/>
          <p:cNvSpPr txBox="1"/>
          <p:nvPr/>
        </p:nvSpPr>
        <p:spPr>
          <a:xfrm>
            <a:off x="781580" y="2640360"/>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3"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9" y="1848272"/>
            <a:ext cx="1285710" cy="551960"/>
          </a:xfrm>
          <a:prstGeom prst="wedgeRoundRectCallout">
            <a:avLst>
              <a:gd name="adj1" fmla="val 82211"/>
              <a:gd name="adj2" fmla="val -36275"/>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7" y="1699881"/>
            <a:ext cx="4086573"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2" y="7907883"/>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急激な角度変化で車体が転倒する危険が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59" y="7828235"/>
            <a:ext cx="1185022"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姿勢が低く，車体の重みで角度制御が不安定に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511880" y="9253884"/>
            <a:ext cx="1199626"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車体の重みにも耐えられる安定した制御が可能に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0" y="3679924"/>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1"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5" y="2352328"/>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5" y="2908096"/>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5" y="3514347"/>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1"/>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1" y="4218380"/>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1" y="4434404"/>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1"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1"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5"/>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5" y="4296544"/>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xmlns:a14="http://schemas.microsoft.com/office/drawing/2010/main">
        <mc:Choice Requires="a14">
          <p:sp>
            <p:nvSpPr>
              <p:cNvPr id="1031" name="正方形/長方形 1030"/>
              <p:cNvSpPr/>
              <p:nvPr/>
            </p:nvSpPr>
            <p:spPr>
              <a:xfrm>
                <a:off x="5020866" y="5200200"/>
                <a:ext cx="4295847" cy="900246"/>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ルックアップゲートを通過するためにはしっぽの角度を変化させ車体を傾け，通過後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よって車体</a:t>
                </a:r>
                <a:r>
                  <a:rPr lang="ja-JP" altLang="en-US" sz="1050" dirty="0">
                    <a:latin typeface="メイリオ" pitchFamily="50" charset="-128"/>
                    <a:ea typeface="メイリオ" pitchFamily="50" charset="-128"/>
                    <a:cs typeface="メイリオ" pitchFamily="50" charset="-128"/>
                  </a:rPr>
                  <a:t>が倒れてしまうなどの問題が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6" y="5200200"/>
                <a:ext cx="4295847" cy="900246"/>
              </a:xfrm>
              <a:prstGeom prst="rect">
                <a:avLst/>
              </a:prstGeom>
              <a:blipFill rotWithShape="1">
                <a:blip r:embed="rId14"/>
                <a:stretch>
                  <a:fillRect r="-426" b="-3378"/>
                </a:stretch>
              </a:blipFill>
            </p:spPr>
            <p:txBody>
              <a:bodyPr/>
              <a:lstStyle/>
              <a:p>
                <a:r>
                  <a:rPr lang="ja-JP" altLang="en-US">
                    <a:noFill/>
                  </a:rPr>
                  <a:t> </a:t>
                </a:r>
              </a:p>
            </p:txBody>
          </p:sp>
        </mc:Fallback>
      </mc:AlternateContent>
      <p:grpSp>
        <p:nvGrpSpPr>
          <p:cNvPr id="266" name="グループ化 265"/>
          <p:cNvGrpSpPr/>
          <p:nvPr/>
        </p:nvGrpSpPr>
        <p:grpSpPr>
          <a:xfrm>
            <a:off x="9492593" y="6317666"/>
            <a:ext cx="3791076" cy="3038773"/>
            <a:chOff x="8752908" y="6173298"/>
            <a:chExt cx="3791076" cy="3038773"/>
          </a:xfrm>
        </p:grpSpPr>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06896" y="7627702"/>
              <a:ext cx="1264840" cy="115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9695634" y="8054857"/>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72775" y="7679181"/>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1696164" y="8594137"/>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0874281" y="8297671"/>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0925696" y="8247549"/>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a:stCxn id="272" idx="2"/>
            </p:cNvCxnSpPr>
            <p:nvPr/>
          </p:nvCxnSpPr>
          <p:spPr>
            <a:xfrm flipH="1" flipV="1">
              <a:off x="11466293" y="8054311"/>
              <a:ext cx="230232"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1446086" y="7781052"/>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9595300" y="8428515"/>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8752908" y="8129964"/>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8790757" y="8062619"/>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9808164" y="7936672"/>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8789856" y="8877902"/>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9293964" y="8260551"/>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1446620" y="8532042"/>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9334055" y="7888098"/>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068007" y="8024479"/>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1547577" y="8053667"/>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9756217" y="7948410"/>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1379505" y="7687925"/>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9595300" y="8920346"/>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8818971" y="6179712"/>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0686567" y="6173298"/>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8927473" y="6453920"/>
              <a:ext cx="1758011" cy="10849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　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　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ないと判断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　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　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9756217" y="8185446"/>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0658305" y="6424822"/>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　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し光センサの値からラインが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　</a:t>
              </a:r>
              <a:r>
                <a:rPr lang="ja-JP" altLang="en-US" sz="1050" dirty="0">
                  <a:latin typeface="メイリオ" pitchFamily="50" charset="-128"/>
                  <a:ea typeface="メイリオ" pitchFamily="50" charset="-128"/>
                  <a:cs typeface="メイリオ" pitchFamily="50" charset="-128"/>
                </a:rPr>
                <a:t>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　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　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gr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a:latin typeface="+mn-ea"/>
              </a:rPr>
              <a:t>実装．</a:t>
            </a:r>
            <a:endParaRPr lang="en-US" altLang="ja-JP" sz="1050" dirty="0">
              <a:latin typeface="+mn-ea"/>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3698</TotalTime>
  <Words>1742</Words>
  <Application>Microsoft Office PowerPoint</Application>
  <PresentationFormat>ユーザー設定</PresentationFormat>
  <Paragraphs>290</Paragraphs>
  <Slides>6</Slides>
  <Notes>1</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　</vt:lpstr>
      <vt:lpstr>■ 難所走行戦略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148</cp:revision>
  <cp:lastPrinted>2012-09-08T11:05:19Z</cp:lastPrinted>
  <dcterms:created xsi:type="dcterms:W3CDTF">2012-09-03T09:45:52Z</dcterms:created>
  <dcterms:modified xsi:type="dcterms:W3CDTF">2012-09-08T13:06:24Z</dcterms:modified>
</cp:coreProperties>
</file>