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4" r:id="rId2"/>
    <p:sldId id="267" r:id="rId3"/>
    <p:sldId id="266" r:id="rId4"/>
    <p:sldId id="263" r:id="rId5"/>
    <p:sldId id="276"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9779" autoAdjust="0"/>
  </p:normalViewPr>
  <p:slideViewPr>
    <p:cSldViewPr>
      <p:cViewPr>
        <p:scale>
          <a:sx n="75" d="100"/>
          <a:sy n="75" d="100"/>
        </p:scale>
        <p:origin x="-438" y="474"/>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77007616"/>
        <c:axId val="177120000"/>
      </c:scatterChart>
      <c:valAx>
        <c:axId val="177007616"/>
        <c:scaling>
          <c:orientation val="minMax"/>
        </c:scaling>
        <c:delete val="1"/>
        <c:axPos val="b"/>
        <c:numFmt formatCode="General" sourceLinked="1"/>
        <c:majorTickMark val="out"/>
        <c:minorTickMark val="none"/>
        <c:tickLblPos val="nextTo"/>
        <c:crossAx val="177120000"/>
        <c:crosses val="autoZero"/>
        <c:crossBetween val="midCat"/>
      </c:valAx>
      <c:valAx>
        <c:axId val="177120000"/>
        <c:scaling>
          <c:orientation val="minMax"/>
        </c:scaling>
        <c:delete val="1"/>
        <c:axPos val="l"/>
        <c:numFmt formatCode="General" sourceLinked="1"/>
        <c:majorTickMark val="out"/>
        <c:minorTickMark val="none"/>
        <c:tickLblPos val="nextTo"/>
        <c:crossAx val="177007616"/>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97795840"/>
        <c:axId val="197797376"/>
      </c:lineChart>
      <c:catAx>
        <c:axId val="197795840"/>
        <c:scaling>
          <c:orientation val="minMax"/>
        </c:scaling>
        <c:delete val="1"/>
        <c:axPos val="b"/>
        <c:majorTickMark val="out"/>
        <c:minorTickMark val="none"/>
        <c:tickLblPos val="nextTo"/>
        <c:crossAx val="197797376"/>
        <c:crosses val="autoZero"/>
        <c:auto val="1"/>
        <c:lblAlgn val="ctr"/>
        <c:lblOffset val="100"/>
        <c:noMultiLvlLbl val="0"/>
      </c:catAx>
      <c:valAx>
        <c:axId val="197797376"/>
        <c:scaling>
          <c:orientation val="minMax"/>
        </c:scaling>
        <c:delete val="0"/>
        <c:axPos val="l"/>
        <c:majorGridlines/>
        <c:numFmt formatCode="General" sourceLinked="1"/>
        <c:majorTickMark val="out"/>
        <c:minorTickMark val="none"/>
        <c:tickLblPos val="nextTo"/>
        <c:crossAx val="197795840"/>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800" dirty="0">
                <a:solidFill>
                  <a:schemeClr val="tx1"/>
                </a:solidFill>
                <a:latin typeface="じゃぽねすく" pitchFamily="2" charset="-128"/>
                <a:ea typeface="じゃぽねすく" pitchFamily="2" charset="-128"/>
              </a:rPr>
              <a:t>良いこんぶ</a:t>
            </a:r>
            <a:endParaRPr lang="en-US" altLang="ja-JP" sz="2800" dirty="0">
              <a:solidFill>
                <a:schemeClr val="tx1"/>
              </a:solidFill>
              <a:latin typeface="じゃぽねすく" pitchFamily="2" charset="-128"/>
              <a:ea typeface="じゃぽねすく" pitchFamily="2"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emf"/><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3.emf"/><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23.png"/><Relationship Id="rId10" Type="http://schemas.openxmlformats.org/officeDocument/2006/relationships/image" Target="../media/image27.emf"/><Relationship Id="rId4" Type="http://schemas.openxmlformats.org/officeDocument/2006/relationships/image" Target="../media/image22.png"/><Relationship Id="rId9" Type="http://schemas.openxmlformats.org/officeDocument/2006/relationships/image" Target="../media/image26.emf"/></Relationships>
</file>

<file path=ppt/slides/_rels/slide6.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3" Type="http://schemas.openxmlformats.org/officeDocument/2006/relationships/chart" Target="../charts/chart1.xml"/><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28.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5" Type="http://schemas.openxmlformats.org/officeDocument/2006/relationships/image" Target="../media/image301.png"/><Relationship Id="rId10" Type="http://schemas.openxmlformats.org/officeDocument/2006/relationships/image" Target="../media/image33.png"/><Relationship Id="rId4" Type="http://schemas.openxmlformats.org/officeDocument/2006/relationships/chart" Target="../charts/chart2.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7368182" y="1533798"/>
            <a:ext cx="5756400"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en-US" altLang="ja-JP" sz="1200" dirty="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を用いてモデルを構成しました．要求図を用いて，大会における目標を実現するための要求を定義しました</a:t>
            </a:r>
            <a:r>
              <a:rPr lang="ja-JP" altLang="en-US" sz="1200" dirty="0" smtClean="0">
                <a:latin typeface="+mn-ea"/>
              </a:rPr>
              <a:t>．（</a:t>
            </a:r>
            <a:r>
              <a:rPr lang="en-US" altLang="ja-JP" sz="1200" dirty="0">
                <a:latin typeface="+mn-ea"/>
              </a:rPr>
              <a:t>p</a:t>
            </a:r>
            <a:r>
              <a:rPr lang="en-US" altLang="ja-JP" sz="1200" dirty="0" smtClean="0">
                <a:latin typeface="+mn-ea"/>
              </a:rPr>
              <a:t>. 1</a:t>
            </a:r>
            <a:r>
              <a:rPr lang="ja-JP" altLang="en-US" sz="1200" dirty="0" smtClean="0">
                <a:latin typeface="+mn-ea"/>
              </a:rPr>
              <a:t>要求分析を参照）区間を中心に据えた動作要件を満たす為，下図のパッケージ構成を導きだし，構造を分析</a:t>
            </a:r>
            <a:r>
              <a:rPr lang="ja-JP" altLang="en-US" sz="1200" dirty="0">
                <a:latin typeface="+mn-ea"/>
              </a:rPr>
              <a:t>しました</a:t>
            </a:r>
            <a:r>
              <a:rPr lang="ja-JP" altLang="en-US" sz="1200" dirty="0" smtClean="0">
                <a:latin typeface="+mn-ea"/>
              </a:rPr>
              <a:t>．（→区間を含む構造分析</a:t>
            </a:r>
            <a:r>
              <a:rPr lang="ja-JP" altLang="en-US" sz="1200" dirty="0">
                <a:latin typeface="+mn-ea"/>
              </a:rPr>
              <a:t>の詳細</a:t>
            </a:r>
            <a:r>
              <a:rPr lang="ja-JP" altLang="en-US" sz="1200" dirty="0" smtClean="0">
                <a:latin typeface="+mn-ea"/>
              </a:rPr>
              <a:t>は</a:t>
            </a:r>
            <a:r>
              <a:rPr lang="en-US" altLang="ja-JP" sz="1200" dirty="0">
                <a:latin typeface="+mn-ea"/>
              </a:rPr>
              <a:t>p</a:t>
            </a:r>
            <a:r>
              <a:rPr lang="en-US" altLang="ja-JP" sz="1200" dirty="0" smtClean="0">
                <a:latin typeface="+mn-ea"/>
              </a:rPr>
              <a:t>. </a:t>
            </a:r>
            <a:r>
              <a:rPr lang="en-US" altLang="ja-JP" sz="1200" dirty="0">
                <a:latin typeface="+mn-ea"/>
              </a:rPr>
              <a:t>2</a:t>
            </a:r>
            <a:r>
              <a:rPr lang="ja-JP" altLang="en-US" sz="1200" dirty="0">
                <a:latin typeface="+mn-ea"/>
              </a:rPr>
              <a:t>構造を参照</a:t>
            </a:r>
            <a:r>
              <a:rPr lang="ja-JP" altLang="en-US" sz="1200" dirty="0" smtClean="0">
                <a:latin typeface="+mn-ea"/>
              </a:rPr>
              <a:t>）</a:t>
            </a:r>
            <a:r>
              <a:rPr lang="en-US" altLang="ja-JP" sz="1200" dirty="0">
                <a:latin typeface="+mn-ea"/>
              </a:rPr>
              <a:t>p</a:t>
            </a:r>
            <a:r>
              <a:rPr lang="en-US" altLang="ja-JP" sz="1200" dirty="0" smtClean="0">
                <a:latin typeface="+mn-ea"/>
              </a:rPr>
              <a:t>. 3</a:t>
            </a:r>
            <a:r>
              <a:rPr lang="ja-JP" altLang="en-US" sz="1200" dirty="0" smtClean="0">
                <a:latin typeface="+mn-ea"/>
              </a:rPr>
              <a:t>では区間切替と駆動の振る舞いについて，並行性設計を踏まえながら分析を行うことで実現可能性を検証しました．各難所での戦略を</a:t>
            </a:r>
            <a:r>
              <a:rPr lang="en-US" altLang="ja-JP" sz="1200" dirty="0">
                <a:latin typeface="+mn-ea"/>
              </a:rPr>
              <a:t>p</a:t>
            </a:r>
            <a:r>
              <a:rPr lang="en-US" altLang="ja-JP" sz="1200" dirty="0" smtClean="0">
                <a:latin typeface="+mn-ea"/>
              </a:rPr>
              <a:t>. 4</a:t>
            </a:r>
            <a:r>
              <a:rPr lang="ja-JP" altLang="en-US" sz="1200" dirty="0" smtClean="0">
                <a:latin typeface="+mn-ea"/>
              </a:rPr>
              <a:t>に示し，走行を通し使用される主要な技術について</a:t>
            </a:r>
            <a:r>
              <a:rPr lang="en-US" altLang="ja-JP" sz="1200" dirty="0" smtClean="0">
                <a:latin typeface="+mn-ea"/>
              </a:rPr>
              <a:t>p. 5</a:t>
            </a:r>
            <a:r>
              <a:rPr lang="ja-JP" altLang="en-US" sz="1200" dirty="0" smtClean="0">
                <a:latin typeface="+mn-ea"/>
              </a:rPr>
              <a:t>要素技術で示しています．</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パッケージの分割を開発の初期に行い，パッケージ毎の責務が分散しないよう意識すること</a:t>
            </a:r>
            <a:r>
              <a:rPr lang="ja-JP" altLang="en-US" sz="1200" dirty="0">
                <a:latin typeface="+mn-ea"/>
              </a:rPr>
              <a:t>で</a:t>
            </a:r>
            <a:r>
              <a:rPr lang="ja-JP" altLang="en-US" sz="1200" dirty="0" smtClean="0">
                <a:latin typeface="+mn-ea"/>
              </a:rPr>
              <a:t>，モデルに</a:t>
            </a:r>
            <a:r>
              <a:rPr lang="ja-JP" altLang="en-US" sz="1200" dirty="0">
                <a:latin typeface="+mn-ea"/>
              </a:rPr>
              <a:t>一貫性を</a:t>
            </a:r>
            <a:r>
              <a:rPr lang="ja-JP" altLang="en-US" sz="1200" dirty="0" smtClean="0">
                <a:latin typeface="+mn-ea"/>
              </a:rPr>
              <a:t>持たせました．双方向の関連を禁止した上で，区間の切り替え通知は，デザインパターンである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パターンを拡張した構成を用いることで双方向の関連の使用を避けました．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r>
              <a:rPr lang="ja-JP" altLang="en-US" sz="1400" b="1" dirty="0" smtClean="0">
                <a:latin typeface="+mn-ea"/>
              </a:rPr>
              <a:t>！</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コース</a:t>
            </a:r>
            <a:r>
              <a:rPr lang="ja-JP" altLang="en-US" sz="1200" dirty="0" smtClean="0">
                <a:latin typeface="+mn-ea"/>
              </a:rPr>
              <a:t>を「</a:t>
            </a:r>
            <a:r>
              <a:rPr lang="ja-JP" altLang="en-US" sz="1200" dirty="0" smtClean="0">
                <a:latin typeface="+mn-ea"/>
              </a:rPr>
              <a:t>区間」の集合と定義し，それぞれの区間</a:t>
            </a:r>
            <a:r>
              <a:rPr lang="ja-JP" altLang="en-US" sz="1200" dirty="0">
                <a:latin typeface="+mn-ea"/>
              </a:rPr>
              <a:t>に</a:t>
            </a:r>
            <a:r>
              <a:rPr lang="ja-JP" altLang="en-US" sz="1200" dirty="0" smtClean="0">
                <a:latin typeface="+mn-ea"/>
              </a:rPr>
              <a:t>応じた走行パラメータと区間切替条件を</a:t>
            </a:r>
            <a:r>
              <a:rPr lang="ja-JP" altLang="en-US" sz="1200" dirty="0">
                <a:latin typeface="+mn-ea"/>
              </a:rPr>
              <a:t>設計</a:t>
            </a:r>
            <a:r>
              <a:rPr lang="ja-JP" altLang="en-US" sz="1200" dirty="0" smtClean="0">
                <a:latin typeface="+mn-ea"/>
              </a:rPr>
              <a:t>すれば完走</a:t>
            </a:r>
            <a:r>
              <a:rPr lang="ja-JP" altLang="en-US" sz="1200" dirty="0" smtClean="0">
                <a:latin typeface="+mn-ea"/>
              </a:rPr>
              <a:t>できることをコンセプトにモデル</a:t>
            </a:r>
            <a:r>
              <a:rPr lang="ja-JP" altLang="en-US" sz="1200" dirty="0" smtClean="0">
                <a:latin typeface="+mn-ea"/>
              </a:rPr>
              <a:t>を</a:t>
            </a:r>
            <a:r>
              <a:rPr lang="ja-JP" altLang="en-US" sz="1200" dirty="0">
                <a:latin typeface="+mn-ea"/>
              </a:rPr>
              <a:t>構成</a:t>
            </a:r>
            <a:r>
              <a:rPr lang="ja-JP" altLang="en-US" sz="1200" dirty="0" smtClean="0">
                <a:latin typeface="+mn-ea"/>
              </a:rPr>
              <a:t>しました．要素の責務</a:t>
            </a:r>
            <a:r>
              <a:rPr lang="ja-JP" altLang="en-US" sz="1200" dirty="0" smtClean="0">
                <a:latin typeface="+mn-ea"/>
              </a:rPr>
              <a:t>が明確に別れた単方向・疎結合な構造にご注目ください．</a:t>
            </a:r>
            <a:r>
              <a:rPr lang="en-US" altLang="ja-JP" sz="1200" dirty="0" smtClean="0">
                <a:latin typeface="+mn-ea"/>
              </a:rPr>
              <a:t/>
            </a:r>
            <a:br>
              <a:rPr lang="en-US" altLang="ja-JP" sz="1200" dirty="0" smtClean="0">
                <a:latin typeface="+mn-ea"/>
              </a:rPr>
            </a:br>
            <a:r>
              <a:rPr lang="ja-JP" altLang="en-US" sz="1200" dirty="0" smtClean="0">
                <a:latin typeface="+mn-ea"/>
              </a:rPr>
              <a:t>また，各区間</a:t>
            </a:r>
            <a:r>
              <a:rPr lang="ja-JP" altLang="en-US" sz="1200" dirty="0">
                <a:latin typeface="+mn-ea"/>
              </a:rPr>
              <a:t>をチームで分担し，並行して開発することで開発スピードの向上が狙えます</a:t>
            </a:r>
            <a:r>
              <a:rPr lang="ja-JP" altLang="en-US" sz="1200" dirty="0" smtClean="0">
                <a:latin typeface="+mn-ea"/>
              </a:rPr>
              <a:t>．それぞれ</a:t>
            </a:r>
            <a:r>
              <a:rPr lang="ja-JP" altLang="en-US" sz="1200" dirty="0">
                <a:latin typeface="+mn-ea"/>
              </a:rPr>
              <a:t>開発した区間をつなげるだけで容易</a:t>
            </a:r>
            <a:r>
              <a:rPr lang="ja-JP" altLang="en-US" sz="1200" dirty="0" smtClean="0">
                <a:latin typeface="+mn-ea"/>
              </a:rPr>
              <a:t>に結合が行えます．</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並行性設計・要求モデルについて取り組みました．</a:t>
            </a:r>
            <a:r>
              <a:rPr lang="en-US" altLang="ja-JP" sz="1600" dirty="0" smtClean="0">
                <a:latin typeface="+mn-ea"/>
              </a:rPr>
              <a:t/>
            </a:r>
            <a:br>
              <a:rPr lang="en-US" altLang="ja-JP" sz="1600" dirty="0" smtClean="0">
                <a:latin typeface="+mn-ea"/>
              </a:rPr>
            </a:br>
            <a:r>
              <a:rPr lang="ja-JP" altLang="en-US" sz="1600" b="1" dirty="0" smtClean="0">
                <a:latin typeface="+mn-ea"/>
              </a:rPr>
              <a:t>・</a:t>
            </a:r>
            <a:r>
              <a:rPr lang="ja-JP" altLang="en-US" sz="1400" dirty="0" smtClean="0">
                <a:latin typeface="+mn-ea"/>
              </a:rPr>
              <a:t>並行性設計について</a:t>
            </a:r>
            <a:r>
              <a:rPr lang="en-US" altLang="ja-JP" sz="1400" dirty="0" smtClean="0">
                <a:latin typeface="+mn-ea"/>
              </a:rPr>
              <a:t/>
            </a:r>
            <a:br>
              <a:rPr lang="en-US" altLang="ja-JP" sz="1400" dirty="0" smtClean="0">
                <a:latin typeface="+mn-ea"/>
              </a:rPr>
            </a:br>
            <a:r>
              <a:rPr lang="ja-JP" altLang="en-US" sz="1200" dirty="0" smtClean="0">
                <a:latin typeface="+mn-ea"/>
                <a:cs typeface="メイリオ" pitchFamily="50" charset="-128"/>
              </a:rPr>
              <a:t>並行性設計の必要性</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最優先すべき処理は走行体のバランス</a:t>
            </a:r>
            <a:r>
              <a:rPr lang="ja-JP" altLang="en-US" sz="1200" dirty="0">
                <a:latin typeface="+mn-ea"/>
                <a:cs typeface="メイリオ" pitchFamily="50" charset="-128"/>
              </a:rPr>
              <a:t>制御</a:t>
            </a:r>
            <a:r>
              <a:rPr lang="ja-JP" altLang="en-US" sz="1200" dirty="0" smtClean="0">
                <a:latin typeface="+mn-ea"/>
                <a:cs typeface="メイリオ" pitchFamily="50" charset="-128"/>
              </a:rPr>
              <a:t>などにかかせないモータ駆動です．一方で，区間切替はより長い周期でも十分に動作要件を満たすと考えました．</a:t>
            </a:r>
            <a:r>
              <a:rPr lang="ja-JP" altLang="en-US" sz="1200" dirty="0" smtClean="0">
                <a:latin typeface="+mn-ea"/>
                <a:cs typeface="メイリオ" pitchFamily="50" charset="-128"/>
              </a:rPr>
              <a:t>（詳細</a:t>
            </a:r>
            <a:r>
              <a:rPr lang="ja-JP" altLang="en-US" sz="1200" dirty="0" smtClean="0">
                <a:latin typeface="+mn-ea"/>
                <a:cs typeface="メイリオ" pitchFamily="50" charset="-128"/>
              </a:rPr>
              <a:t>は</a:t>
            </a:r>
            <a:r>
              <a:rPr lang="en-US" altLang="ja-JP" sz="1200" dirty="0">
                <a:latin typeface="+mn-ea"/>
                <a:cs typeface="メイリオ" pitchFamily="50" charset="-128"/>
              </a:rPr>
              <a:t>p</a:t>
            </a:r>
            <a:r>
              <a:rPr lang="en-US" altLang="ja-JP" sz="1200" dirty="0" smtClean="0">
                <a:latin typeface="+mn-ea"/>
                <a:cs typeface="メイリオ" pitchFamily="50" charset="-128"/>
              </a:rPr>
              <a:t>. 3</a:t>
            </a:r>
            <a:r>
              <a:rPr lang="ja-JP" altLang="en-US" sz="1200" dirty="0" smtClean="0">
                <a:latin typeface="+mn-ea"/>
                <a:cs typeface="メイリオ" pitchFamily="50" charset="-128"/>
              </a:rPr>
              <a:t>振る舞い参照）駆動関連のタスクを最優先とし，それ以外のタスクの優先度を駆動よりも低く設定することで，駆動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タスクの構造を示すために２つのステレオタイプを用いました．採用する</a:t>
            </a:r>
            <a:r>
              <a:rPr lang="en-US" altLang="ja-JP" sz="1200" dirty="0" smtClean="0">
                <a:latin typeface="+mn-ea"/>
                <a:cs typeface="メイリオ" pitchFamily="50" charset="-128"/>
              </a:rPr>
              <a:t>RTOS</a:t>
            </a:r>
            <a:r>
              <a:rPr lang="ja-JP" altLang="en-US" sz="1200" dirty="0" err="1">
                <a:latin typeface="+mn-ea"/>
                <a:cs typeface="メイリオ" pitchFamily="50" charset="-128"/>
              </a:rPr>
              <a:t>が</a:t>
            </a:r>
            <a:r>
              <a:rPr lang="ja-JP" altLang="en-US" sz="1200" dirty="0" err="1" smtClean="0">
                <a:latin typeface="+mn-ea"/>
                <a:cs typeface="メイリオ" pitchFamily="50" charset="-128"/>
              </a:rPr>
              <a:t>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ja-JP" altLang="en-US" sz="1200" dirty="0" err="1" smtClean="0">
                <a:latin typeface="+mn-ea"/>
                <a:cs typeface="メイリオ" pitchFamily="50" charset="-128"/>
              </a:rPr>
              <a:t>，</a:t>
            </a:r>
            <a:r>
              <a:rPr lang="ja-JP" altLang="en-US" sz="1200" dirty="0" smtClean="0">
                <a:latin typeface="+mn-ea"/>
                <a:cs typeface="メイリオ" pitchFamily="50" charset="-128"/>
              </a:rPr>
              <a:t>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とします．</a:t>
            </a: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r>
              <a:rPr lang="en-US" altLang="ja-JP" sz="1400" dirty="0" smtClean="0">
                <a:latin typeface="+mn-ea"/>
                <a:cs typeface="メイリオ" pitchFamily="50" charset="-128"/>
              </a:rPr>
              <a:t/>
            </a:r>
            <a:br>
              <a:rPr lang="en-US" altLang="ja-JP" sz="1400" dirty="0" smtClean="0">
                <a:latin typeface="+mn-ea"/>
                <a:cs typeface="メイリオ" pitchFamily="50" charset="-128"/>
              </a:rPr>
            </a:br>
            <a:r>
              <a:rPr lang="ja-JP" altLang="en-US" sz="1200" dirty="0" smtClean="0">
                <a:latin typeface="+mn-ea"/>
                <a:cs typeface="メイリオ" pitchFamily="50" charset="-128"/>
              </a:rPr>
              <a:t>前述の通り，大会における目標について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の要求図を用いて分析しました．そこから機能要件，非機能要件を洗い出し，構造，振る舞い，走行戦略で使われる技術要素を導きだしました．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高専</a:t>
            </a:r>
            <a:r>
              <a:rPr lang="en-US" altLang="ja-JP" sz="1600" dirty="0">
                <a:latin typeface="+mn-ea"/>
              </a:rPr>
              <a:t>3</a:t>
            </a:r>
            <a:r>
              <a:rPr lang="ja-JP" altLang="en-US" sz="1600" dirty="0" smtClean="0">
                <a:latin typeface="+mn-ea"/>
              </a:rPr>
              <a:t>年から</a:t>
            </a:r>
            <a:r>
              <a:rPr lang="en-US" altLang="ja-JP" sz="1600" dirty="0" smtClean="0">
                <a:latin typeface="+mn-ea"/>
              </a:rPr>
              <a:t>7</a:t>
            </a:r>
            <a:r>
              <a:rPr lang="ja-JP" altLang="en-US" sz="1600" dirty="0" smtClean="0">
                <a:latin typeface="+mn-ea"/>
              </a:rPr>
              <a:t>年（専攻科</a:t>
            </a:r>
            <a:r>
              <a:rPr lang="en-US" altLang="ja-JP" sz="1600" dirty="0" smtClean="0">
                <a:latin typeface="+mn-ea"/>
              </a:rPr>
              <a:t>2</a:t>
            </a:r>
            <a:r>
              <a:rPr lang="ja-JP" altLang="en-US" sz="1600" dirty="0" smtClean="0">
                <a:latin typeface="+mn-ea"/>
              </a:rPr>
              <a:t>年）まで</a:t>
            </a:r>
            <a:r>
              <a:rPr lang="en-US" altLang="ja-JP" sz="1600" dirty="0" smtClean="0">
                <a:latin typeface="+mn-ea"/>
              </a:rPr>
              <a:t>7</a:t>
            </a:r>
            <a:r>
              <a:rPr lang="ja-JP" altLang="en-US" sz="1600" dirty="0" smtClean="0">
                <a:latin typeface="+mn-ea"/>
              </a:rPr>
              <a:t>名で構成される幅広い年代のチームです．所属学科もバラバラで，異なるバックグランドを持ったメンバーがお互いに補い合いながら，大会に向けて取り組んできました．昨年度</a:t>
            </a:r>
            <a:r>
              <a:rPr lang="ja-JP" altLang="en-US" sz="1600" dirty="0">
                <a:latin typeface="+mn-ea"/>
              </a:rPr>
              <a:t>の</a:t>
            </a:r>
            <a:r>
              <a:rPr lang="ja-JP" altLang="en-US" sz="1600" dirty="0" smtClean="0">
                <a:latin typeface="+mn-ea"/>
              </a:rPr>
              <a:t>経験を活かし，モデル・走行共にパワーアップ</a:t>
            </a:r>
            <a:r>
              <a:rPr lang="ja-JP" altLang="en-US" sz="1600" dirty="0">
                <a:latin typeface="+mn-ea"/>
              </a:rPr>
              <a:t>し</a:t>
            </a:r>
            <a:r>
              <a:rPr lang="ja-JP" altLang="en-US" sz="1600" dirty="0" smtClean="0">
                <a:latin typeface="+mn-ea"/>
              </a:rPr>
              <a:t>た良いこんぶです</a:t>
            </a:r>
            <a:r>
              <a:rPr lang="ja-JP" altLang="en-US" sz="1600" dirty="0" smtClean="0">
                <a:latin typeface="+mn-ea"/>
              </a:rPr>
              <a:t>！</a:t>
            </a: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800" dirty="0" smtClean="0">
              <a:latin typeface="+mn-ea"/>
            </a:endParaRP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モデリングの根底に流れる重要な考え方のひとつは「抽象化思考」です．これは，新技術がどんどん登場し</a:t>
            </a:r>
            <a:r>
              <a:rPr lang="ja-JP" altLang="en-US" sz="1600" dirty="0">
                <a:latin typeface="+mn-ea"/>
              </a:rPr>
              <a:t>ようと</a:t>
            </a:r>
            <a:r>
              <a:rPr lang="ja-JP" altLang="en-US" sz="1600" dirty="0" smtClean="0">
                <a:latin typeface="+mn-ea"/>
              </a:rPr>
              <a:t>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a:t>
            </a:r>
            <a:r>
              <a:rPr lang="ja-JP" altLang="en-US" sz="1600" dirty="0">
                <a:latin typeface="+mn-ea"/>
              </a:rPr>
              <a:t>！</a:t>
            </a:r>
            <a:r>
              <a:rPr lang="ja-JP" altLang="en-US" sz="1600" dirty="0" smtClean="0">
                <a:latin typeface="+mn-ea"/>
              </a:rPr>
              <a:t>！</a:t>
            </a:r>
            <a:endParaRPr lang="en-US" altLang="ja-JP" sz="1600" dirty="0" smtClean="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ja-JP" altLang="en-US" sz="1600"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昨年果たせなかった，悲願の全国大会出場･･･</a:t>
            </a:r>
            <a:r>
              <a:rPr lang="en-US" altLang="ja-JP" sz="1600" dirty="0" smtClean="0">
                <a:latin typeface="+mn-ea"/>
              </a:rPr>
              <a:t/>
            </a:r>
            <a:br>
              <a:rPr lang="en-US" altLang="ja-JP" sz="1600" dirty="0" smtClean="0">
                <a:latin typeface="+mn-ea"/>
              </a:rPr>
            </a:br>
            <a:r>
              <a:rPr lang="ja-JP" altLang="en-US" sz="1600" dirty="0" smtClean="0">
                <a:latin typeface="+mn-ea"/>
              </a:rPr>
              <a:t>高専生</a:t>
            </a:r>
            <a:r>
              <a:rPr lang="ja-JP" altLang="en-US" sz="1600" dirty="0">
                <a:latin typeface="+mn-ea"/>
              </a:rPr>
              <a:t>の</a:t>
            </a:r>
            <a:r>
              <a:rPr lang="ja-JP" altLang="en-US" sz="1600" dirty="0" smtClean="0">
                <a:latin typeface="+mn-ea"/>
              </a:rPr>
              <a:t>実力お見せします！</a:t>
            </a:r>
            <a:r>
              <a:rPr lang="en-US" altLang="ja-JP" sz="1600" dirty="0">
                <a:latin typeface="+mn-ea"/>
              </a:rPr>
              <a:t/>
            </a:r>
            <a:br>
              <a:rPr lang="en-US" altLang="ja-JP" sz="1600" dirty="0">
                <a:latin typeface="+mn-ea"/>
              </a:rPr>
            </a:b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r>
              <a:rPr lang="en-US" altLang="ja-JP" sz="1600" dirty="0" smtClean="0">
                <a:latin typeface="+mn-ea"/>
              </a:rPr>
              <a:t/>
            </a:r>
            <a:br>
              <a:rPr lang="en-US" altLang="ja-JP" sz="1600" dirty="0" smtClean="0">
                <a:latin typeface="+mn-ea"/>
              </a:rPr>
            </a:br>
            <a:r>
              <a:rPr lang="ja-JP" altLang="en-US" sz="2000" dirty="0" smtClean="0">
                <a:latin typeface="あくあフォント" pitchFamily="1" charset="-128"/>
                <a:ea typeface="あくあフォント" pitchFamily="1" charset="-128"/>
              </a:rPr>
              <a:t>こん</a:t>
            </a:r>
            <a:r>
              <a:rPr lang="ja-JP" altLang="en-US" sz="2000" dirty="0" err="1" smtClean="0">
                <a:latin typeface="あくあフォント" pitchFamily="1" charset="-128"/>
                <a:ea typeface="あくあフォント" pitchFamily="1" charset="-128"/>
              </a:rPr>
              <a:t>ぶは</a:t>
            </a:r>
            <a:r>
              <a:rPr lang="ja-JP" altLang="en-US" sz="2000" dirty="0" smtClean="0">
                <a:latin typeface="あくあフォント" pitchFamily="1" charset="-128"/>
                <a:ea typeface="あくあフォント" pitchFamily="1" charset="-128"/>
              </a:rPr>
              <a:t>頭の栄養！いいこんぶ</a:t>
            </a:r>
            <a:r>
              <a:rPr lang="ja-JP" altLang="en-US" sz="2000" dirty="0" smtClean="0">
                <a:latin typeface="あくあフォント" pitchFamily="1" charset="-128"/>
                <a:ea typeface="あくあフォント" pitchFamily="1" charset="-128"/>
              </a:rPr>
              <a:t>！</a:t>
            </a:r>
            <a:endParaRPr lang="en-US" altLang="ja-JP" sz="1600" dirty="0" smtClean="0">
              <a:latin typeface="あくあフォント" pitchFamily="1" charset="-128"/>
              <a:ea typeface="あくあフォント" pitchFamily="1" charset="-128"/>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149" y="2759002"/>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cygwin\nxtOSEK\workspace\e-konbu\Illust\RobotOnl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3911"/>
          <a:stretch/>
        </p:blipFill>
        <p:spPr bwMode="auto">
          <a:xfrm>
            <a:off x="5207943" y="7032848"/>
            <a:ext cx="1966001" cy="228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484" y="2096938"/>
            <a:ext cx="11151613" cy="41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a:xfrm>
            <a:off x="679298" y="1712"/>
            <a:ext cx="12904941" cy="1194586"/>
          </a:xfrm>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195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走行体を安定して前後方向に傾ける</a:t>
                      </a:r>
                      <a:endParaRPr kumimoji="1" lang="ja-JP" altLang="en-US" sz="1100" dirty="0"/>
                    </a:p>
                  </a:txBody>
                  <a:tcPr/>
                </a:tc>
                <a:tc>
                  <a:txBody>
                    <a:bodyPr/>
                    <a:lstStyle/>
                    <a:p>
                      <a:r>
                        <a:rPr kumimoji="1" lang="ja-JP" altLang="en-US" sz="1100" dirty="0" smtClean="0"/>
                        <a:t>しっぽの制御が走行体の安定に悪影響を与える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走行体仰角制御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5" y="1195200"/>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2672805" y="5538579"/>
            <a:ext cx="909846" cy="370716"/>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角丸四角形 22"/>
          <p:cNvSpPr/>
          <p:nvPr/>
        </p:nvSpPr>
        <p:spPr>
          <a:xfrm>
            <a:off x="4772947" y="5858031"/>
            <a:ext cx="909846" cy="355419"/>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角丸四角形 23"/>
          <p:cNvSpPr/>
          <p:nvPr/>
        </p:nvSpPr>
        <p:spPr>
          <a:xfrm>
            <a:off x="4795276" y="5141590"/>
            <a:ext cx="854240" cy="352048"/>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角丸四角形 24"/>
          <p:cNvSpPr/>
          <p:nvPr/>
        </p:nvSpPr>
        <p:spPr>
          <a:xfrm>
            <a:off x="6345213" y="5858030"/>
            <a:ext cx="879971" cy="36174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角丸四角形 25"/>
          <p:cNvSpPr/>
          <p:nvPr/>
        </p:nvSpPr>
        <p:spPr>
          <a:xfrm>
            <a:off x="10928166" y="5871194"/>
            <a:ext cx="909846" cy="38761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角丸四角形 27"/>
          <p:cNvSpPr/>
          <p:nvPr/>
        </p:nvSpPr>
        <p:spPr>
          <a:xfrm>
            <a:off x="704927" y="4224536"/>
            <a:ext cx="1910728" cy="2034273"/>
          </a:xfrm>
          <a:prstGeom prst="roundRect">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84" y="4637511"/>
            <a:ext cx="926455" cy="3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9" y="5172820"/>
            <a:ext cx="921965" cy="34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28" y="5706429"/>
            <a:ext cx="921966" cy="34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1669921" y="4512568"/>
            <a:ext cx="936103" cy="600164"/>
          </a:xfrm>
          <a:prstGeom prst="rect">
            <a:avLst/>
          </a:prstGeom>
          <a:noFill/>
        </p:spPr>
        <p:txBody>
          <a:bodyPr wrap="square" rtlCol="0">
            <a:spAutoFit/>
          </a:bodyPr>
          <a:lstStyle/>
          <a:p>
            <a:r>
              <a:rPr kumimoji="1" lang="ja-JP" altLang="en-US" sz="900" dirty="0" smtClean="0"/>
              <a:t>要素技術</a:t>
            </a:r>
            <a:r>
              <a:rPr lang="en-US" altLang="ja-JP" sz="900" dirty="0" smtClean="0"/>
              <a:t/>
            </a:r>
            <a:br>
              <a:rPr lang="en-US" altLang="ja-JP" sz="900" dirty="0" smtClean="0"/>
            </a:br>
            <a:r>
              <a:rPr lang="ja-JP" altLang="en-US" sz="800" dirty="0" smtClean="0"/>
              <a:t>（枠付きの要素については</a:t>
            </a:r>
            <a:r>
              <a:rPr lang="en-US" altLang="ja-JP" sz="800" dirty="0" smtClean="0"/>
              <a:t>p.5</a:t>
            </a:r>
            <a:r>
              <a:rPr lang="ja-JP" altLang="en-US" sz="800" dirty="0" smtClean="0"/>
              <a:t>で詳しく説明）</a:t>
            </a:r>
            <a:endParaRPr kumimoji="1" lang="ja-JP" altLang="en-US" sz="800" dirty="0"/>
          </a:p>
        </p:txBody>
      </p:sp>
      <p:sp>
        <p:nvSpPr>
          <p:cNvPr id="39" name="テキスト ボックス 38"/>
          <p:cNvSpPr txBox="1"/>
          <p:nvPr/>
        </p:nvSpPr>
        <p:spPr>
          <a:xfrm>
            <a:off x="1669921" y="5231694"/>
            <a:ext cx="936103" cy="230832"/>
          </a:xfrm>
          <a:prstGeom prst="rect">
            <a:avLst/>
          </a:prstGeom>
          <a:noFill/>
        </p:spPr>
        <p:txBody>
          <a:bodyPr wrap="square" rtlCol="0">
            <a:spAutoFit/>
          </a:bodyPr>
          <a:lstStyle/>
          <a:p>
            <a:r>
              <a:rPr lang="ja-JP" altLang="en-US" sz="900" dirty="0" smtClean="0"/>
              <a:t>区間関連</a:t>
            </a:r>
            <a:endParaRPr kumimoji="1" lang="ja-JP" altLang="en-US" sz="900" dirty="0"/>
          </a:p>
        </p:txBody>
      </p:sp>
      <p:sp>
        <p:nvSpPr>
          <p:cNvPr id="40" name="テキスト ボックス 39"/>
          <p:cNvSpPr txBox="1"/>
          <p:nvPr/>
        </p:nvSpPr>
        <p:spPr>
          <a:xfrm>
            <a:off x="1669921" y="5765303"/>
            <a:ext cx="936103" cy="230832"/>
          </a:xfrm>
          <a:prstGeom prst="rect">
            <a:avLst/>
          </a:prstGeom>
          <a:noFill/>
        </p:spPr>
        <p:txBody>
          <a:bodyPr wrap="square" rtlCol="0">
            <a:spAutoFit/>
          </a:bodyPr>
          <a:lstStyle/>
          <a:p>
            <a:r>
              <a:rPr lang="ja-JP" altLang="en-US" sz="900" dirty="0" smtClean="0"/>
              <a:t>検出関連</a:t>
            </a:r>
            <a:endParaRPr kumimoji="1" lang="ja-JP" altLang="en-US" sz="900" dirty="0"/>
          </a:p>
        </p:txBody>
      </p:sp>
      <p:sp>
        <p:nvSpPr>
          <p:cNvPr id="44" name="テキスト ボックス 43"/>
          <p:cNvSpPr txBox="1"/>
          <p:nvPr/>
        </p:nvSpPr>
        <p:spPr>
          <a:xfrm>
            <a:off x="1483886" y="4263663"/>
            <a:ext cx="468051" cy="253916"/>
          </a:xfrm>
          <a:prstGeom prst="rect">
            <a:avLst/>
          </a:prstGeom>
          <a:noFill/>
        </p:spPr>
        <p:txBody>
          <a:bodyPr wrap="square" rtlCol="0">
            <a:spAutoFit/>
          </a:bodyPr>
          <a:lstStyle/>
          <a:p>
            <a:r>
              <a:rPr kumimoji="1" lang="ja-JP" altLang="en-US" sz="1050" dirty="0" smtClean="0"/>
              <a:t>凡例</a:t>
            </a:r>
            <a:endParaRPr kumimoji="1" lang="ja-JP" altLang="en-US" sz="1050" dirty="0"/>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 y="5083083"/>
            <a:ext cx="12775624" cy="432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9850117" y="645678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5" cy="338937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1437577" y="2876507"/>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96" name="テキスト ボックス 95"/>
          <p:cNvSpPr txBox="1"/>
          <p:nvPr/>
        </p:nvSpPr>
        <p:spPr>
          <a:xfrm>
            <a:off x="8165321" y="1586521"/>
            <a:ext cx="5418917" cy="1061829"/>
          </a:xfrm>
          <a:prstGeom prst="rect">
            <a:avLst/>
          </a:prstGeom>
          <a:noFill/>
        </p:spPr>
        <p:txBody>
          <a:bodyPr wrap="square" rtlCol="0">
            <a:spAutoFit/>
          </a:bodyPr>
          <a:lstStyle/>
          <a:p>
            <a:r>
              <a:rPr lang="ja-JP" altLang="en-US" sz="1050" dirty="0" smtClean="0">
                <a:latin typeface="+mn-ea"/>
                <a:cs typeface="メイリオ" pitchFamily="50" charset="-128"/>
              </a:rPr>
              <a:t>区間に応じた走行を実現するため，下図のパッケージ構成を考案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指令部を除く各パッケージは互いを知らず，与えられた責務を実行し続ける．この構成により，開発者は区間の情報を設計することに専念でき，かつ，それらは他の</a:t>
            </a:r>
            <a:r>
              <a:rPr lang="ja-JP" altLang="en-US" sz="1050" dirty="0">
                <a:latin typeface="+mn-ea"/>
                <a:cs typeface="メイリオ" pitchFamily="50" charset="-128"/>
              </a:rPr>
              <a:t>要素</a:t>
            </a:r>
            <a:r>
              <a:rPr lang="ja-JP" altLang="en-US" sz="1050" dirty="0" smtClean="0">
                <a:latin typeface="+mn-ea"/>
                <a:cs typeface="メイリオ" pitchFamily="50" charset="-128"/>
              </a:rPr>
              <a:t>に影響を及ぼさないのでチームでの開発が</a:t>
            </a:r>
            <a:r>
              <a:rPr lang="ja-JP" altLang="en-US" sz="1050" dirty="0">
                <a:latin typeface="+mn-ea"/>
                <a:cs typeface="メイリオ" pitchFamily="50" charset="-128"/>
              </a:rPr>
              <a:t>容易</a:t>
            </a:r>
            <a:r>
              <a:rPr lang="ja-JP" altLang="en-US" sz="1050" dirty="0" smtClean="0">
                <a:latin typeface="+mn-ea"/>
                <a:cs typeface="メイリオ" pitchFamily="50" charset="-128"/>
              </a:rPr>
              <a:t>になった．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来年度以降についても，戦略部の区間情報のみを再構成する事で新規約に容易に対応することが可能</a:t>
            </a:r>
            <a:r>
              <a:rPr lang="ja-JP" altLang="en-US" sz="1050" dirty="0">
                <a:latin typeface="+mn-ea"/>
                <a:cs typeface="メイリオ" pitchFamily="50" charset="-128"/>
              </a:rPr>
              <a:t>である</a:t>
            </a:r>
            <a:r>
              <a:rPr lang="ja-JP" altLang="en-US" sz="1050" dirty="0" smtClean="0">
                <a:latin typeface="+mn-ea"/>
                <a:cs typeface="メイリオ" pitchFamily="50" charset="-128"/>
              </a:rPr>
              <a:t>．</a:t>
            </a:r>
            <a:endParaRPr lang="en-US" altLang="ja-JP" sz="1050" dirty="0" smtClean="0">
              <a:latin typeface="+mn-ea"/>
            </a:endParaRPr>
          </a:p>
        </p:txBody>
      </p:sp>
      <p:sp>
        <p:nvSpPr>
          <p:cNvPr id="103" name="テキスト ボックス 102"/>
          <p:cNvSpPr txBox="1"/>
          <p:nvPr/>
        </p:nvSpPr>
        <p:spPr>
          <a:xfrm>
            <a:off x="674050" y="1592102"/>
            <a:ext cx="7491270" cy="900246"/>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によって構成されるものと分析した．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各区間には，最適な前進量などの</a:t>
            </a:r>
            <a:r>
              <a:rPr lang="ja-JP" altLang="en-US" sz="1050" u="sng" dirty="0" smtClean="0">
                <a:latin typeface="+mn-ea"/>
                <a:cs typeface="メイリオ" pitchFamily="50" charset="-128"/>
              </a:rPr>
              <a:t>目標駆動パラメータ</a:t>
            </a:r>
            <a:r>
              <a:rPr lang="ja-JP" altLang="en-US" sz="1050" dirty="0" smtClean="0">
                <a:latin typeface="+mn-ea"/>
                <a:cs typeface="メイリオ" pitchFamily="50" charset="-128"/>
              </a:rPr>
              <a:t>と</a:t>
            </a:r>
            <a:r>
              <a:rPr lang="ja-JP" altLang="en-US" sz="1050" u="sng" dirty="0" smtClean="0">
                <a:latin typeface="+mn-ea"/>
                <a:cs typeface="メイリオ" pitchFamily="50" charset="-128"/>
              </a:rPr>
              <a:t>区間の切替条件</a:t>
            </a:r>
            <a:r>
              <a:rPr lang="ja-JP" altLang="en-US" sz="1050" dirty="0">
                <a:latin typeface="+mn-ea"/>
                <a:cs typeface="メイリオ" pitchFamily="50" charset="-128"/>
              </a:rPr>
              <a:t>がある</a:t>
            </a:r>
            <a:r>
              <a:rPr lang="ja-JP" altLang="en-US" sz="1050" dirty="0" smtClean="0">
                <a:latin typeface="+mn-ea"/>
                <a:cs typeface="メイリオ" pitchFamily="50" charset="-128"/>
              </a:rPr>
              <a:t>．走行体は区間が切り替わるまで同一のパラメータを用いて走行する．区間切替に用いる情報をトリガーと称する．各区間</a:t>
            </a:r>
            <a:r>
              <a:rPr lang="ja-JP" altLang="en-US" sz="1050" dirty="0">
                <a:latin typeface="+mn-ea"/>
                <a:cs typeface="メイリオ" pitchFamily="50" charset="-128"/>
              </a:rPr>
              <a:t>クラス</a:t>
            </a:r>
            <a:r>
              <a:rPr lang="ja-JP" altLang="en-US" sz="1050" dirty="0" smtClean="0">
                <a:latin typeface="+mn-ea"/>
                <a:cs typeface="メイリオ" pitchFamily="50" charset="-128"/>
              </a:rPr>
              <a:t>はトリガーの集合を区間</a:t>
            </a:r>
            <a:r>
              <a:rPr lang="ja-JP" altLang="en-US" sz="1050" dirty="0">
                <a:latin typeface="+mn-ea"/>
                <a:cs typeface="メイリオ" pitchFamily="50" charset="-128"/>
              </a:rPr>
              <a:t>切替</a:t>
            </a:r>
            <a:r>
              <a:rPr lang="ja-JP" altLang="en-US" sz="1050" dirty="0" smtClean="0">
                <a:latin typeface="+mn-ea"/>
                <a:cs typeface="メイリオ" pitchFamily="50" charset="-128"/>
              </a:rPr>
              <a:t>条件</a:t>
            </a:r>
            <a:r>
              <a:rPr lang="ja-JP" altLang="en-US" sz="1050" dirty="0">
                <a:latin typeface="+mn-ea"/>
                <a:cs typeface="メイリオ" pitchFamily="50" charset="-128"/>
              </a:rPr>
              <a:t>と</a:t>
            </a:r>
            <a:r>
              <a:rPr lang="ja-JP" altLang="en-US" sz="1050" dirty="0" smtClean="0">
                <a:latin typeface="+mn-ea"/>
                <a:cs typeface="メイリオ" pitchFamily="50" charset="-128"/>
              </a:rPr>
              <a:t>して持つ．</a:t>
            </a:r>
            <a:r>
              <a:rPr lang="ja-JP" altLang="en-US" sz="1050" dirty="0" smtClean="0">
                <a:latin typeface="+mn-ea"/>
              </a:rPr>
              <a:t>難所エリアには図示されているより詳細な区間</a:t>
            </a:r>
            <a:r>
              <a:rPr lang="ja-JP" altLang="en-US" sz="1050" dirty="0">
                <a:latin typeface="+mn-ea"/>
              </a:rPr>
              <a:t>が</a:t>
            </a:r>
            <a:r>
              <a:rPr lang="ja-JP" altLang="en-US" sz="1050" dirty="0" smtClean="0">
                <a:latin typeface="+mn-ea"/>
              </a:rPr>
              <a:t>存在する．</a:t>
            </a:r>
            <a:r>
              <a:rPr lang="en-US" altLang="ja-JP" sz="1050" dirty="0" smtClean="0">
                <a:latin typeface="+mn-ea"/>
              </a:rPr>
              <a:t/>
            </a:r>
            <a:br>
              <a:rPr lang="en-US" altLang="ja-JP" sz="1050" dirty="0" smtClean="0">
                <a:latin typeface="+mn-ea"/>
              </a:rPr>
            </a:br>
            <a:r>
              <a:rPr lang="ja-JP" altLang="en-US" sz="1050" dirty="0" smtClean="0">
                <a:latin typeface="+mn-ea"/>
              </a:rPr>
              <a:t>→ボーナス・ステージ各難所での</a:t>
            </a:r>
            <a:r>
              <a:rPr lang="ja-JP" altLang="en-US" sz="1050" dirty="0">
                <a:latin typeface="+mn-ea"/>
              </a:rPr>
              <a:t>動作</a:t>
            </a:r>
            <a:r>
              <a:rPr lang="ja-JP" altLang="en-US" sz="1050" dirty="0" smtClean="0">
                <a:latin typeface="+mn-ea"/>
              </a:rPr>
              <a:t>は</a:t>
            </a:r>
            <a:r>
              <a:rPr lang="en-US" altLang="ja-JP" sz="1050" dirty="0" smtClean="0">
                <a:latin typeface="+mn-ea"/>
              </a:rPr>
              <a:t>p. 4</a:t>
            </a:r>
            <a:r>
              <a:rPr lang="ja-JP" altLang="en-US" sz="1050" dirty="0" smtClean="0">
                <a:latin typeface="+mn-ea"/>
              </a:rPr>
              <a:t>走行戦略参照．</a:t>
            </a:r>
            <a:endParaRPr lang="ja-JP" altLang="en-US" sz="1050" dirty="0">
              <a:latin typeface="+mn-ea"/>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751" y="2749032"/>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角丸四角形吹き出し 96"/>
          <p:cNvSpPr/>
          <p:nvPr/>
        </p:nvSpPr>
        <p:spPr>
          <a:xfrm>
            <a:off x="7080151" y="8984435"/>
            <a:ext cx="1224136" cy="535945"/>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走行モードは</a:t>
            </a:r>
            <a:r>
              <a:rPr lang="en-US" altLang="ja-JP" sz="800" dirty="0" smtClean="0"/>
              <a:t/>
            </a:r>
            <a:br>
              <a:rPr lang="en-US" altLang="ja-JP" sz="800" dirty="0" smtClean="0"/>
            </a:br>
            <a:r>
              <a:rPr lang="ja-JP" altLang="en-US" sz="800" dirty="0" smtClean="0"/>
              <a:t>倒立走行・尻尾走行を表す</a:t>
            </a:r>
            <a:endParaRPr lang="ja-JP" altLang="en-US" sz="800" dirty="0"/>
          </a:p>
        </p:txBody>
      </p:sp>
      <p:cxnSp>
        <p:nvCxnSpPr>
          <p:cNvPr id="7" name="直線コネクタ 6"/>
          <p:cNvCxnSpPr>
            <a:stCxn id="97" idx="0"/>
          </p:cNvCxnSpPr>
          <p:nvPr/>
        </p:nvCxnSpPr>
        <p:spPr>
          <a:xfrm flipV="1">
            <a:off x="7692219" y="7752928"/>
            <a:ext cx="756084" cy="1231507"/>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10297534" y="8899109"/>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曲率を用いた旋回量算出を行う．</a:t>
            </a:r>
            <a:r>
              <a:rPr lang="en-US" altLang="ja-JP" sz="800" dirty="0" smtClean="0"/>
              <a:t/>
            </a:r>
            <a:br>
              <a:rPr lang="en-US" altLang="ja-JP" sz="800" dirty="0" smtClean="0"/>
            </a:br>
            <a:r>
              <a:rPr lang="en-US" altLang="ja-JP" sz="800" dirty="0" smtClean="0"/>
              <a:t>p. 5</a:t>
            </a:r>
            <a:r>
              <a:rPr lang="ja-JP" altLang="en-US" sz="800" dirty="0" smtClean="0"/>
              <a:t>要素技術</a:t>
            </a:r>
            <a:r>
              <a:rPr lang="ja-JP" altLang="en-US" sz="800" dirty="0"/>
              <a:t>参照</a:t>
            </a:r>
          </a:p>
        </p:txBody>
      </p:sp>
      <p:cxnSp>
        <p:nvCxnSpPr>
          <p:cNvPr id="192" name="直線コネクタ 191"/>
          <p:cNvCxnSpPr>
            <a:stCxn id="191" idx="4"/>
          </p:cNvCxnSpPr>
          <p:nvPr/>
        </p:nvCxnSpPr>
        <p:spPr>
          <a:xfrm>
            <a:off x="8358293" y="6136416"/>
            <a:ext cx="162018" cy="104044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6046612" y="5083083"/>
            <a:ext cx="2473699" cy="2525827"/>
            <a:chOff x="6462528" y="7188381"/>
            <a:chExt cx="2473699" cy="2762770"/>
          </a:xfrm>
          <a:solidFill>
            <a:srgbClr val="FFFFCC"/>
          </a:solidFill>
        </p:grpSpPr>
        <p:sp>
          <p:nvSpPr>
            <p:cNvPr id="195" name="角丸四角形吹き出し 194"/>
            <p:cNvSpPr/>
            <p:nvPr/>
          </p:nvSpPr>
          <p:spPr>
            <a:xfrm>
              <a:off x="6462528" y="7188381"/>
              <a:ext cx="2041651" cy="856314"/>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目標制</a:t>
              </a:r>
              <a:r>
                <a:rPr lang="ja-JP" altLang="en-US" sz="800" dirty="0"/>
                <a:t>御</a:t>
              </a:r>
              <a:r>
                <a:rPr lang="ja-JP" altLang="en-US" sz="800" dirty="0" smtClean="0"/>
                <a:t>方式（輝度値</a:t>
              </a:r>
              <a:r>
                <a:rPr lang="en-US" altLang="ja-JP" sz="800" dirty="0" smtClean="0"/>
                <a:t>PID</a:t>
              </a:r>
              <a:r>
                <a:rPr lang="ja-JP" altLang="en-US" sz="800" dirty="0" smtClean="0"/>
                <a:t>制御のみ，もしくは輝度値</a:t>
              </a:r>
              <a:r>
                <a:rPr lang="ja-JP" altLang="en-US" sz="800" dirty="0"/>
                <a:t>＋</a:t>
              </a:r>
              <a:r>
                <a:rPr lang="ja-JP" altLang="en-US" sz="800" dirty="0" smtClean="0"/>
                <a:t>曲率</a:t>
              </a:r>
              <a:r>
                <a:rPr lang="en-US" altLang="ja-JP" sz="800" dirty="0" smtClean="0"/>
                <a:t>PID</a:t>
              </a:r>
              <a:r>
                <a:rPr lang="ja-JP" altLang="en-US" sz="800" dirty="0" smtClean="0"/>
                <a:t>）にもとづいて旋回量を算出する．同時に高速走行時</a:t>
              </a:r>
              <a:r>
                <a:rPr lang="ja-JP" altLang="en-US" sz="800" dirty="0"/>
                <a:t>の</a:t>
              </a:r>
              <a:r>
                <a:rPr lang="ja-JP" altLang="en-US" sz="800" dirty="0" smtClean="0"/>
                <a:t>旋回量の確保も行なっている．</a:t>
              </a:r>
              <a:r>
                <a:rPr lang="en-US" altLang="ja-JP" sz="800" dirty="0" smtClean="0"/>
                <a:t/>
              </a:r>
              <a:br>
                <a:rPr lang="en-US" altLang="ja-JP" sz="800" dirty="0" smtClean="0"/>
              </a:br>
              <a:r>
                <a:rPr lang="en-US" altLang="ja-JP" sz="800" dirty="0" smtClean="0"/>
                <a:t>p. 5</a:t>
              </a:r>
              <a:r>
                <a:rPr lang="ja-JP" altLang="en-US" sz="800" dirty="0"/>
                <a:t>要素</a:t>
              </a:r>
              <a:r>
                <a:rPr lang="ja-JP" altLang="en-US" sz="800" dirty="0" smtClean="0"/>
                <a:t>技術参照</a:t>
              </a:r>
              <a:endParaRPr lang="ja-JP" altLang="en-US" sz="800" dirty="0"/>
            </a:p>
          </p:txBody>
        </p:sp>
        <p:cxnSp>
          <p:nvCxnSpPr>
            <p:cNvPr id="196" name="直線コネクタ 195"/>
            <p:cNvCxnSpPr>
              <a:stCxn id="195" idx="2"/>
            </p:cNvCxnSpPr>
            <p:nvPr/>
          </p:nvCxnSpPr>
          <p:spPr>
            <a:xfrm>
              <a:off x="7483354" y="8044695"/>
              <a:ext cx="1452873" cy="190645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1" name="角丸四角形吹き出し 190"/>
          <p:cNvSpPr/>
          <p:nvPr/>
        </p:nvSpPr>
        <p:spPr>
          <a:xfrm>
            <a:off x="7728223" y="5592688"/>
            <a:ext cx="2016223"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a:t>駆動パラメータの設定</a:t>
            </a:r>
            <a:r>
              <a:rPr lang="ja-JP" altLang="en-US" sz="800" dirty="0" smtClean="0"/>
              <a:t>は</a:t>
            </a:r>
            <a:r>
              <a:rPr lang="en-US" altLang="ja-JP" sz="800" dirty="0" smtClean="0"/>
              <a:t/>
            </a:r>
            <a:br>
              <a:rPr lang="en-US" altLang="ja-JP" sz="800" dirty="0" smtClean="0"/>
            </a:br>
            <a:r>
              <a:rPr lang="ja-JP" altLang="en-US" sz="800" dirty="0" smtClean="0"/>
              <a:t>区間</a:t>
            </a:r>
            <a:r>
              <a:rPr lang="ja-JP" altLang="en-US" sz="800" dirty="0"/>
              <a:t>が切り替わった時のみに</a:t>
            </a:r>
            <a:r>
              <a:rPr lang="ja-JP" altLang="en-US" sz="800" dirty="0" smtClean="0"/>
              <a:t>行われる．</a:t>
            </a:r>
            <a:r>
              <a:rPr lang="en-US" altLang="ja-JP" sz="800" dirty="0" smtClean="0"/>
              <a:t/>
            </a:r>
            <a:br>
              <a:rPr lang="en-US" altLang="ja-JP" sz="800" dirty="0" smtClean="0"/>
            </a:br>
            <a:r>
              <a:rPr lang="en-US" altLang="ja-JP" sz="800" dirty="0"/>
              <a:t>p</a:t>
            </a:r>
            <a:r>
              <a:rPr lang="en-US" altLang="ja-JP" sz="800" dirty="0" smtClean="0"/>
              <a:t>. 3</a:t>
            </a:r>
            <a:r>
              <a:rPr lang="ja-JP" altLang="en-US" sz="800" dirty="0" smtClean="0"/>
              <a:t>振る舞い参照</a:t>
            </a:r>
            <a:endParaRPr lang="ja-JP" altLang="en-US" sz="800" dirty="0"/>
          </a:p>
        </p:txBody>
      </p:sp>
      <p:sp>
        <p:nvSpPr>
          <p:cNvPr id="197" name="角丸四角形吹き出し 196"/>
          <p:cNvSpPr/>
          <p:nvPr/>
        </p:nvSpPr>
        <p:spPr>
          <a:xfrm>
            <a:off x="811523" y="8833048"/>
            <a:ext cx="1884250" cy="648072"/>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通知器は設定</a:t>
            </a:r>
            <a:r>
              <a:rPr lang="ja-JP" altLang="en-US" sz="800" dirty="0"/>
              <a:t>された区間切替条件を元</a:t>
            </a:r>
            <a:r>
              <a:rPr lang="ja-JP" altLang="en-US" sz="800" dirty="0" smtClean="0"/>
              <a:t>に，区間</a:t>
            </a:r>
            <a:r>
              <a:rPr lang="ja-JP" altLang="en-US" sz="800" dirty="0"/>
              <a:t>の切替を判断し通知</a:t>
            </a:r>
            <a:r>
              <a:rPr lang="ja-JP" altLang="en-US" sz="800" dirty="0" smtClean="0"/>
              <a:t>する．</a:t>
            </a:r>
            <a:r>
              <a:rPr lang="en-US" altLang="ja-JP" sz="800" dirty="0" smtClean="0"/>
              <a:t/>
            </a:r>
            <a:br>
              <a:rPr lang="en-US" altLang="ja-JP" sz="800" dirty="0" smtClean="0"/>
            </a:br>
            <a:r>
              <a:rPr lang="ja-JP" altLang="en-US" sz="800" dirty="0" smtClean="0"/>
              <a:t>青色のクラスで示された，各検出器に周期的に検知</a:t>
            </a:r>
            <a:r>
              <a:rPr lang="ja-JP" altLang="en-US" sz="800" dirty="0"/>
              <a:t>したか確認</a:t>
            </a:r>
            <a:r>
              <a:rPr lang="ja-JP" altLang="en-US" sz="800" dirty="0" smtClean="0"/>
              <a:t>する．</a:t>
            </a:r>
            <a:endParaRPr lang="ja-JP" altLang="en-US" sz="800" dirty="0"/>
          </a:p>
        </p:txBody>
      </p:sp>
      <p:cxnSp>
        <p:nvCxnSpPr>
          <p:cNvPr id="199" name="直線コネクタ 198"/>
          <p:cNvCxnSpPr>
            <a:stCxn id="197" idx="0"/>
          </p:cNvCxnSpPr>
          <p:nvPr/>
        </p:nvCxnSpPr>
        <p:spPr>
          <a:xfrm flipV="1">
            <a:off x="1753648" y="7536904"/>
            <a:ext cx="770470" cy="129614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4082664" y="8784328"/>
            <a:ext cx="1602058" cy="745511"/>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難所の走行も区間切替条件を元に連続した区間を走行することでクリア可能．</a:t>
            </a:r>
            <a:r>
              <a:rPr lang="en-US" altLang="ja-JP" sz="800" dirty="0"/>
              <a:t/>
            </a:r>
            <a:br>
              <a:rPr lang="en-US" altLang="ja-JP" sz="800" dirty="0"/>
            </a:br>
            <a:r>
              <a:rPr lang="en-US" altLang="ja-JP" sz="800" dirty="0" smtClean="0"/>
              <a:t>p.4</a:t>
            </a:r>
            <a:r>
              <a:rPr lang="ja-JP" altLang="en-US" sz="800" dirty="0" smtClean="0"/>
              <a:t>難所走行戦略</a:t>
            </a:r>
            <a:r>
              <a:rPr lang="ja-JP" altLang="en-US" sz="800" dirty="0"/>
              <a:t>参照</a:t>
            </a:r>
          </a:p>
        </p:txBody>
      </p:sp>
      <p:cxnSp>
        <p:nvCxnSpPr>
          <p:cNvPr id="190" name="直線コネクタ 189"/>
          <p:cNvCxnSpPr>
            <a:stCxn id="153" idx="3"/>
          </p:cNvCxnSpPr>
          <p:nvPr/>
        </p:nvCxnSpPr>
        <p:spPr>
          <a:xfrm flipV="1">
            <a:off x="5684722" y="7248872"/>
            <a:ext cx="603341" cy="190821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2548949395"/>
              </p:ext>
            </p:extLst>
          </p:nvPr>
        </p:nvGraphicFramePr>
        <p:xfrm>
          <a:off x="10680552" y="2696830"/>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44183" y="2424336"/>
            <a:ext cx="3440711"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062725" y="8741384"/>
              <a:ext cx="31235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14" name="表 13"/>
          <p:cNvGraphicFramePr>
            <a:graphicFrameLocks noGrp="1"/>
          </p:cNvGraphicFramePr>
          <p:nvPr>
            <p:extLst>
              <p:ext uri="{D42A27DB-BD31-4B8C-83A1-F6EECF244321}">
                <p14:modId xmlns:p14="http://schemas.microsoft.com/office/powerpoint/2010/main" val="2564847704"/>
              </p:ext>
            </p:extLst>
          </p:nvPr>
        </p:nvGraphicFramePr>
        <p:xfrm>
          <a:off x="4197892" y="2494485"/>
          <a:ext cx="3928912" cy="2060352"/>
        </p:xfrm>
        <a:graphic>
          <a:graphicData uri="http://schemas.openxmlformats.org/drawingml/2006/table">
            <a:tbl>
              <a:tblPr firstRow="1" bandCol="1">
                <a:tableStyleId>{93296810-A885-4BE3-A3E7-6D5BEEA58F35}</a:tableStyleId>
              </a:tblPr>
              <a:tblGrid>
                <a:gridCol w="1036487"/>
                <a:gridCol w="2892425"/>
              </a:tblGrid>
              <a:tr h="262032">
                <a:tc>
                  <a:txBody>
                    <a:bodyPr/>
                    <a:lstStyle/>
                    <a:p>
                      <a:r>
                        <a:rPr kumimoji="1" lang="ja-JP" altLang="en-US" sz="1050" dirty="0" smtClean="0"/>
                        <a:t>トリガー</a:t>
                      </a:r>
                      <a:endParaRPr kumimoji="1" lang="ja-JP" altLang="en-US" sz="1050" dirty="0"/>
                    </a:p>
                  </a:txBody>
                  <a:tcPr/>
                </a:tc>
                <a:tc>
                  <a:txBody>
                    <a:bodyPr/>
                    <a:lstStyle/>
                    <a:p>
                      <a:r>
                        <a:rPr kumimoji="1" lang="ja-JP" altLang="en-US" sz="1050" dirty="0" smtClean="0"/>
                        <a:t>詳細</a:t>
                      </a:r>
                      <a:endParaRPr kumimoji="1" lang="ja-JP" altLang="en-US" sz="1050" dirty="0"/>
                    </a:p>
                  </a:txBody>
                  <a:tcPr/>
                </a:tc>
              </a:tr>
              <a:tr h="192854">
                <a:tc>
                  <a:txBody>
                    <a:bodyPr/>
                    <a:lstStyle/>
                    <a:p>
                      <a:r>
                        <a:rPr kumimoji="1" lang="ja-JP" altLang="en-US" sz="900" dirty="0" smtClean="0"/>
                        <a:t>発進信号受信</a:t>
                      </a:r>
                      <a:endParaRPr kumimoji="1" lang="ja-JP" altLang="en-US" sz="900" dirty="0"/>
                    </a:p>
                  </a:txBody>
                  <a:tcPr/>
                </a:tc>
                <a:tc>
                  <a:txBody>
                    <a:bodyPr/>
                    <a:lstStyle/>
                    <a:p>
                      <a:r>
                        <a:rPr kumimoji="1" lang="en-US" altLang="ja-JP" sz="900" dirty="0" smtClean="0"/>
                        <a:t>Bluetooth</a:t>
                      </a:r>
                      <a:r>
                        <a:rPr kumimoji="1" lang="ja-JP" altLang="en-US" sz="900" dirty="0" smtClean="0"/>
                        <a:t>信号受信機能から，発進信号の受信を検出．</a:t>
                      </a:r>
                      <a:endParaRPr kumimoji="1" lang="ja-JP" altLang="en-US" sz="900" dirty="0"/>
                    </a:p>
                  </a:txBody>
                  <a:tcPr/>
                </a:tc>
              </a:tr>
              <a:tr h="180278">
                <a:tc>
                  <a:txBody>
                    <a:bodyPr/>
                    <a:lstStyle/>
                    <a:p>
                      <a:r>
                        <a:rPr kumimoji="1" lang="ja-JP" altLang="en-US" sz="900" dirty="0" smtClean="0"/>
                        <a:t>移動距離</a:t>
                      </a:r>
                      <a:endParaRPr kumimoji="1" lang="ja-JP" altLang="en-US" sz="900" dirty="0"/>
                    </a:p>
                  </a:txBody>
                  <a:tcPr/>
                </a:tc>
                <a:tc>
                  <a:txBody>
                    <a:bodyPr/>
                    <a:lstStyle/>
                    <a:p>
                      <a:r>
                        <a:rPr kumimoji="1" lang="ja-JP" altLang="en-US" sz="900" dirty="0" smtClean="0"/>
                        <a:t>自己位置推定機能から，指定した距離の移動を検出．</a:t>
                      </a:r>
                      <a:endParaRPr kumimoji="1" lang="ja-JP" altLang="en-US" sz="900" dirty="0"/>
                    </a:p>
                  </a:txBody>
                  <a:tcPr/>
                </a:tc>
              </a:tr>
              <a:tr h="167702">
                <a:tc>
                  <a:txBody>
                    <a:bodyPr/>
                    <a:lstStyle/>
                    <a:p>
                      <a:r>
                        <a:rPr kumimoji="1" lang="ja-JP" altLang="en-US" sz="900" dirty="0" smtClean="0"/>
                        <a:t>衝撃検出</a:t>
                      </a:r>
                      <a:endParaRPr kumimoji="1" lang="ja-JP" altLang="en-US" sz="900" dirty="0"/>
                    </a:p>
                  </a:txBody>
                  <a:tcPr/>
                </a:tc>
                <a:tc>
                  <a:txBody>
                    <a:bodyPr/>
                    <a:lstStyle/>
                    <a:p>
                      <a:r>
                        <a:rPr kumimoji="1" lang="ja-JP" altLang="en-US" sz="900" dirty="0" smtClean="0"/>
                        <a:t>ジャイロセンサから，段差にぶつかったことを検出．</a:t>
                      </a:r>
                      <a:endParaRPr kumimoji="1" lang="ja-JP" altLang="en-US" sz="900" dirty="0"/>
                    </a:p>
                  </a:txBody>
                  <a:tcPr/>
                </a:tc>
              </a:tr>
              <a:tr h="370840">
                <a:tc>
                  <a:txBody>
                    <a:bodyPr/>
                    <a:lstStyle/>
                    <a:p>
                      <a:r>
                        <a:rPr kumimoji="1" lang="ja-JP" altLang="en-US" sz="900" dirty="0" smtClean="0"/>
                        <a:t>障害物検出</a:t>
                      </a:r>
                      <a:endParaRPr kumimoji="1" lang="ja-JP" altLang="en-US" sz="900" dirty="0"/>
                    </a:p>
                  </a:txBody>
                  <a:tcPr/>
                </a:tc>
                <a:tc>
                  <a:txBody>
                    <a:bodyPr/>
                    <a:lstStyle/>
                    <a:p>
                      <a:r>
                        <a:rPr kumimoji="1" lang="ja-JP" altLang="en-US" sz="900" dirty="0" smtClean="0"/>
                        <a:t>超音波センサから，指定した距離内に障害物が存在することを検出．</a:t>
                      </a:r>
                      <a:endParaRPr kumimoji="1" lang="ja-JP" altLang="en-US" sz="900" dirty="0"/>
                    </a:p>
                  </a:txBody>
                  <a:tcPr/>
                </a:tc>
              </a:tr>
              <a:tr h="370840">
                <a:tc>
                  <a:txBody>
                    <a:bodyPr/>
                    <a:lstStyle/>
                    <a:p>
                      <a:r>
                        <a:rPr kumimoji="1" lang="ja-JP" altLang="en-US" sz="900" dirty="0" smtClean="0"/>
                        <a:t>マーカー検出</a:t>
                      </a:r>
                      <a:endParaRPr kumimoji="1" lang="ja-JP" altLang="en-US" sz="900" dirty="0"/>
                    </a:p>
                  </a:txBody>
                  <a:tcPr/>
                </a:tc>
                <a:tc>
                  <a:txBody>
                    <a:bodyPr/>
                    <a:lstStyle/>
                    <a:p>
                      <a:r>
                        <a:rPr kumimoji="1" lang="ja-JP" altLang="en-US" sz="900" dirty="0" smtClean="0"/>
                        <a:t>マーカー特有の輝度値の変化を検出．詳細は</a:t>
                      </a:r>
                      <a:r>
                        <a:rPr kumimoji="1" lang="en-US" altLang="ja-JP" sz="900" dirty="0" smtClean="0"/>
                        <a:t>p.5</a:t>
                      </a:r>
                      <a:r>
                        <a:rPr kumimoji="1" lang="ja-JP" altLang="en-US" sz="900" dirty="0" smtClean="0"/>
                        <a:t>要素技術参照．</a:t>
                      </a:r>
                      <a:endParaRPr kumimoji="1" lang="ja-JP" altLang="en-US" sz="900" dirty="0"/>
                    </a:p>
                  </a:txBody>
                  <a:tcPr/>
                </a:tc>
              </a:tr>
              <a:tr h="370840">
                <a:tc>
                  <a:txBody>
                    <a:bodyPr/>
                    <a:lstStyle/>
                    <a:p>
                      <a:r>
                        <a:rPr kumimoji="1" lang="ja-JP" altLang="en-US" sz="900" dirty="0" smtClean="0"/>
                        <a:t>旋回角度</a:t>
                      </a:r>
                      <a:endParaRPr kumimoji="1" lang="ja-JP" altLang="en-US" sz="900" dirty="0"/>
                    </a:p>
                  </a:txBody>
                  <a:tcPr/>
                </a:tc>
                <a:tc>
                  <a:txBody>
                    <a:bodyPr/>
                    <a:lstStyle/>
                    <a:p>
                      <a:r>
                        <a:rPr kumimoji="1" lang="ja-JP" altLang="en-US" sz="900" dirty="0" smtClean="0"/>
                        <a:t>自己位置推定機能から，指定した角度だけの旋回を検出．</a:t>
                      </a:r>
                      <a:endParaRPr kumimoji="1" lang="ja-JP" altLang="en-US" sz="900" dirty="0"/>
                    </a:p>
                  </a:txBody>
                  <a:tcPr/>
                </a:tc>
              </a:tr>
            </a:tbl>
          </a:graphicData>
        </a:graphic>
      </p:graphicFrame>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6117" y="4982716"/>
            <a:ext cx="3349202" cy="143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584576"/>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33" name="テキスト ボックス 132"/>
          <p:cNvSpPr txBox="1"/>
          <p:nvPr/>
        </p:nvSpPr>
        <p:spPr>
          <a:xfrm>
            <a:off x="9846905" y="4584576"/>
            <a:ext cx="3744416" cy="40011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図（キャリブレーション関連）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416" y="5929113"/>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726848" y="6815518"/>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28" name="テキスト ボックス 27"/>
          <p:cNvSpPr txBox="1"/>
          <p:nvPr/>
        </p:nvSpPr>
        <p:spPr>
          <a:xfrm>
            <a:off x="671439"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a:t>
            </a:r>
            <a:r>
              <a:rPr lang="ja-JP" altLang="en-US" sz="1200" dirty="0" smtClean="0">
                <a:latin typeface="メイリオ" pitchFamily="50" charset="-128"/>
                <a:ea typeface="メイリオ" pitchFamily="50" charset="-128"/>
                <a:cs typeface="メイリオ" pitchFamily="50" charset="-128"/>
              </a:rPr>
              <a:t>最優先にすべき</a:t>
            </a:r>
            <a:r>
              <a:rPr lang="ja-JP" altLang="en-US" sz="1200" dirty="0">
                <a:latin typeface="メイリオ" pitchFamily="50" charset="-128"/>
                <a:ea typeface="メイリオ" pitchFamily="50" charset="-128"/>
                <a:cs typeface="メイリオ" pitchFamily="50" charset="-128"/>
              </a:rPr>
              <a:t>モータ</a:t>
            </a:r>
            <a:r>
              <a:rPr lang="ja-JP" altLang="en-US" sz="1200" dirty="0" smtClean="0">
                <a:latin typeface="メイリオ" pitchFamily="50" charset="-128"/>
                <a:ea typeface="メイリオ" pitchFamily="50" charset="-128"/>
                <a:cs typeface="メイリオ" pitchFamily="50" charset="-128"/>
              </a:rPr>
              <a:t>駆動処理の動作周期が保障される</a:t>
            </a:r>
            <a:r>
              <a:rPr kumimoji="1" lang="ja-JP" altLang="en-US" sz="1200" dirty="0" smtClean="0">
                <a:latin typeface="メイリオ" pitchFamily="50" charset="-128"/>
                <a:ea typeface="メイリオ" pitchFamily="50" charset="-128"/>
                <a:cs typeface="メイリオ" pitchFamily="50" charset="-128"/>
              </a:rPr>
              <a:t>．</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2039591" y="4153352"/>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0400" y="4764100"/>
            <a:ext cx="6401641"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82041" y="1195200"/>
            <a:ext cx="650219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80399" y="1195200"/>
            <a:ext cx="6401641"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2034167" y="7894909"/>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368183"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603260" y="7173277"/>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94658" y="8462233"/>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540" y="6390546"/>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3653379" y="5718368"/>
            <a:ext cx="3723786"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3642554" y="5318768"/>
            <a:ext cx="3725629"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80400" y="5318768"/>
            <a:ext cx="296215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5" y="6133866"/>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86679" y="5718368"/>
            <a:ext cx="2494509" cy="415498"/>
          </a:xfrm>
          <a:prstGeom prst="rect">
            <a:avLst/>
          </a:prstGeom>
          <a:noFill/>
        </p:spPr>
        <p:txBody>
          <a:bodyPr wrap="square" rtlCol="0">
            <a:spAutoFit/>
          </a:bodyPr>
          <a:lstStyle/>
          <a:p>
            <a:r>
              <a:rPr lang="ja-JP" altLang="en-US" sz="1050" dirty="0" smtClean="0"/>
              <a:t>導出した２つのタスクの構造と</a:t>
            </a:r>
            <a:r>
              <a:rPr lang="en-US" altLang="ja-JP" sz="1050" dirty="0" smtClean="0"/>
              <a:t/>
            </a:r>
            <a:br>
              <a:rPr lang="en-US" altLang="ja-JP" sz="1050" dirty="0" smtClean="0"/>
            </a:br>
            <a:r>
              <a:rPr lang="ja-JP" altLang="en-US" sz="1050" dirty="0" smtClean="0"/>
              <a:t>呼び出し関係を示した</a:t>
            </a:r>
            <a:r>
              <a:rPr lang="en-US" altLang="ja-JP" sz="1050" dirty="0" smtClean="0"/>
              <a:t>.</a:t>
            </a:r>
            <a:endParaRPr kumimoji="1" lang="ja-JP" altLang="en-US" sz="1050" dirty="0"/>
          </a:p>
        </p:txBody>
      </p:sp>
      <p:sp>
        <p:nvSpPr>
          <p:cNvPr id="18" name="テキスト ボックス 17"/>
          <p:cNvSpPr txBox="1"/>
          <p:nvPr/>
        </p:nvSpPr>
        <p:spPr>
          <a:xfrm>
            <a:off x="7368183" y="5318768"/>
            <a:ext cx="621605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図 1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05" name="図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6370" y="6694040"/>
            <a:ext cx="2396189" cy="920656"/>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pic>
        <p:nvPicPr>
          <p:cNvPr id="78" name="図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23895"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a:t>
            </a:r>
            <a:r>
              <a:rPr lang="en-US" altLang="ja-JP" sz="1200" dirty="0" smtClean="0"/>
              <a:t>1cm</a:t>
            </a:r>
            <a:r>
              <a:rPr kumimoji="1" lang="ja-JP" altLang="en-US" sz="1200" dirty="0" smtClean="0"/>
              <a:t>の段差を乗り越え</a:t>
            </a:r>
            <a:r>
              <a:rPr lang="ja-JP" altLang="en-US" sz="1200" dirty="0"/>
              <a:t>，</a:t>
            </a:r>
            <a:r>
              <a:rPr lang="ja-JP" altLang="en-US" sz="1200" dirty="0" smtClean="0"/>
              <a:t>限られたスペースで直角に引かれたラインをトレースしなければならない</a:t>
            </a:r>
            <a:r>
              <a:rPr lang="ja-JP" altLang="en-US" sz="1200" dirty="0"/>
              <a:t>．</a:t>
            </a:r>
            <a:r>
              <a:rPr lang="ja-JP" altLang="en-US" sz="1200" dirty="0" smtClean="0"/>
              <a:t>そこに潜む危険とその解決策を考え，それらを踏まえてステートマシン図を作成した</a:t>
            </a:r>
            <a:r>
              <a:rPr lang="ja-JP" altLang="en-US" sz="1200" dirty="0"/>
              <a:t>．</a:t>
            </a:r>
            <a:r>
              <a:rPr lang="ja-JP" altLang="en-US" sz="1200" dirty="0" smtClean="0"/>
              <a:t>各状態は各区間に対応している．（他の難所についても同様にステートマシン図を作成）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541"/>
              <a:gd name="adj2" fmla="val 82292"/>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 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lang="ja-JP" altLang="en-US" sz="1200" dirty="0" smtClean="0"/>
              <a:t>傾斜を上り，シーソーの動きに対応出来なければならない。しかし、階段での戦略を使いまわすことで対応が可能である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089303"/>
            <a:ext cx="2231023" cy="427232"/>
          </a:xfrm>
          <a:prstGeom prst="wedgeRoundRectCallout">
            <a:avLst>
              <a:gd name="adj1" fmla="val -36710"/>
              <a:gd name="adj2" fmla="val 170197"/>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627582"/>
            <a:ext cx="2075275" cy="582035"/>
          </a:xfrm>
          <a:prstGeom prst="wedgeRoundRectCallout">
            <a:avLst>
              <a:gd name="adj1" fmla="val -77112"/>
              <a:gd name="adj2" fmla="val 104599"/>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173116" y="3900500"/>
            <a:ext cx="2215211" cy="1404156"/>
          </a:xfrm>
          <a:prstGeom prst="wedgeRoundRectCallout">
            <a:avLst>
              <a:gd name="adj1" fmla="val 37881"/>
              <a:gd name="adj2" fmla="val -88674"/>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シーソーが降下した際に走行体が大きく前傾してしまう。そこで，階段落下時と同様に，シーソーの降下に合わせて走行体を後傾させることによって，シーソー上での倒立制御の安定化を実現．</a:t>
            </a:r>
            <a:endParaRPr lang="en-US" altLang="ja-JP" sz="1000" dirty="0" smtClean="0">
              <a:latin typeface="+mn-ea"/>
            </a:endParaRP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は経路選択用ペットボトルの誤検知を防ぎ，ラインの無いエリアを走行する必要がある．</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lang="ja-JP" altLang="en-US" sz="1200" dirty="0" smtClean="0"/>
              <a:t>その下を通過出来る角度まで走行体を傾け，通過後に元の角度に戻らなければならない．</a:t>
            </a:r>
            <a:endParaRPr kumimoji="1" lang="en-US" altLang="ja-JP" sz="1200" dirty="0" smtClean="0"/>
          </a:p>
        </p:txBody>
      </p:sp>
      <p:sp>
        <p:nvSpPr>
          <p:cNvPr id="74" name="角丸四角形吹き出し 73"/>
          <p:cNvSpPr/>
          <p:nvPr/>
        </p:nvSpPr>
        <p:spPr>
          <a:xfrm>
            <a:off x="11014863" y="6494939"/>
            <a:ext cx="2401993" cy="783091"/>
          </a:xfrm>
          <a:prstGeom prst="wedgeRoundRectCallout">
            <a:avLst>
              <a:gd name="adj1" fmla="val -94013"/>
              <a:gd name="adj2" fmla="val 69303"/>
              <a:gd name="adj3" fmla="val 16667"/>
            </a:avLst>
          </a:prstGeom>
          <a:ln w="12700">
            <a:solidFill>
              <a:srgbClr val="C3AF3C"/>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a:latin typeface="+mn-ea"/>
              </a:rPr>
              <a:t>p</a:t>
            </a:r>
            <a:r>
              <a:rPr lang="en-US" altLang="ja-JP" sz="1000" dirty="0" smtClean="0">
                <a:latin typeface="+mn-ea"/>
              </a:rPr>
              <a:t>. </a:t>
            </a:r>
            <a:r>
              <a:rPr lang="en-US" altLang="ja-JP" sz="1000" dirty="0">
                <a:latin typeface="+mn-ea"/>
              </a:rPr>
              <a:t>5</a:t>
            </a:r>
            <a:r>
              <a:rPr lang="en-US" altLang="ja-JP" sz="1000" dirty="0" smtClean="0">
                <a:latin typeface="+mn-ea"/>
              </a:rPr>
              <a:t> </a:t>
            </a:r>
            <a:r>
              <a:rPr lang="ja-JP" altLang="en-US" sz="1000" dirty="0" smtClean="0">
                <a:latin typeface="+mn-ea"/>
              </a:rPr>
              <a:t>要素技術参照）によって，安定した尻尾角度制御を実現．</a:t>
            </a:r>
            <a:endParaRPr lang="en-US" altLang="ja-JP" sz="900" dirty="0" smtClean="0">
              <a:latin typeface="+mn-ea"/>
            </a:endParaRPr>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04120"/>
            <a:ext cx="3683415" cy="933698"/>
          </a:xfrm>
          <a:prstGeom prst="wedgeRoundRectCallout">
            <a:avLst>
              <a:gd name="adj1" fmla="val -56405"/>
              <a:gd name="adj2" fmla="val 73732"/>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部分の検知が遅れると走行体がラインを見失い，転回後にライントレースを</a:t>
            </a:r>
            <a:r>
              <a:rPr lang="ja-JP" altLang="en-US" sz="1000" dirty="0">
                <a:latin typeface="+mn-ea"/>
              </a:rPr>
              <a:t>継続</a:t>
            </a:r>
            <a:r>
              <a:rPr lang="ja-JP" altLang="en-US" sz="1000" dirty="0" smtClean="0">
                <a:latin typeface="+mn-ea"/>
              </a:rPr>
              <a:t>出来なくなる</a:t>
            </a:r>
            <a:r>
              <a:rPr lang="ja-JP" altLang="en-US" sz="1000" dirty="0">
                <a:latin typeface="+mn-ea"/>
              </a:rPr>
              <a:t>．</a:t>
            </a:r>
            <a:r>
              <a:rPr lang="ja-JP" altLang="en-US" sz="1000" dirty="0" smtClean="0">
                <a:latin typeface="+mn-ea"/>
              </a:rPr>
              <a:t>そこで</a:t>
            </a:r>
            <a:r>
              <a:rPr lang="ja-JP" altLang="en-US" sz="1000" dirty="0">
                <a:latin typeface="+mn-ea"/>
              </a:rPr>
              <a:t>，</a:t>
            </a:r>
            <a:r>
              <a:rPr lang="ja-JP" altLang="en-US" sz="1000" dirty="0" smtClean="0">
                <a:latin typeface="+mn-ea"/>
              </a:rPr>
              <a:t>光センサの値の目標値を走行体が完全にラインを見失う前の値に設定することで</a:t>
            </a:r>
            <a:r>
              <a:rPr lang="ja-JP" altLang="en-US" sz="1000" dirty="0">
                <a:latin typeface="+mn-ea"/>
              </a:rPr>
              <a:t>，</a:t>
            </a:r>
            <a:r>
              <a:rPr lang="ja-JP" altLang="en-US" sz="1000" dirty="0" smtClean="0">
                <a:latin typeface="+mn-ea"/>
              </a:rPr>
              <a:t>転回後のライントレース継続を実現</a:t>
            </a:r>
            <a:r>
              <a:rPr lang="en-US" altLang="ja-JP" sz="1000" dirty="0" smtClean="0">
                <a:latin typeface="+mn-ea"/>
              </a:rPr>
              <a:t>.</a:t>
            </a:r>
            <a:endParaRPr lang="ja-JP" altLang="en-US" sz="1000" dirty="0">
              <a:latin typeface="+mn-ea"/>
            </a:endParaRPr>
          </a:p>
        </p:txBody>
      </p:sp>
      <p:sp>
        <p:nvSpPr>
          <p:cNvPr id="77" name="角丸四角形吹き出し 76"/>
          <p:cNvSpPr/>
          <p:nvPr/>
        </p:nvSpPr>
        <p:spPr>
          <a:xfrm>
            <a:off x="2396518" y="7479269"/>
            <a:ext cx="1629865"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smtClean="0">
                <a:solidFill>
                  <a:srgbClr val="FF0000"/>
                </a:solidFill>
                <a:latin typeface="+mn-ea"/>
              </a:rPr>
              <a:t>制御</a:t>
            </a:r>
            <a:r>
              <a:rPr lang="en-US" altLang="ja-JP" sz="1000" dirty="0" smtClean="0">
                <a:solidFill>
                  <a:srgbClr val="FF0000"/>
                </a:solidFill>
                <a:latin typeface="+mn-ea"/>
              </a:rPr>
              <a:t/>
            </a:r>
            <a:br>
              <a:rPr lang="en-US" altLang="ja-JP" sz="1000" dirty="0" smtClean="0">
                <a:solidFill>
                  <a:srgbClr val="FF0000"/>
                </a:solidFill>
                <a:latin typeface="+mn-ea"/>
              </a:rPr>
            </a:br>
            <a:r>
              <a:rPr lang="ja-JP" altLang="en-US" sz="1000" dirty="0" smtClean="0">
                <a:latin typeface="+mn-ea"/>
              </a:rPr>
              <a:t>（</a:t>
            </a:r>
            <a:r>
              <a:rPr lang="en-US" altLang="ja-JP" sz="1000" dirty="0">
                <a:latin typeface="+mn-ea"/>
              </a:rPr>
              <a:t>p</a:t>
            </a:r>
            <a:r>
              <a:rPr lang="en-US" altLang="ja-JP" sz="1000" dirty="0" smtClean="0">
                <a:latin typeface="+mn-ea"/>
              </a:rPr>
              <a:t>. 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5" name="角丸四角形吹き出し 74"/>
          <p:cNvSpPr/>
          <p:nvPr/>
        </p:nvSpPr>
        <p:spPr>
          <a:xfrm>
            <a:off x="4674209" y="6293718"/>
            <a:ext cx="3166704" cy="792089"/>
          </a:xfrm>
          <a:prstGeom prst="wedgeRoundRectCallout">
            <a:avLst>
              <a:gd name="adj1" fmla="val -71184"/>
              <a:gd name="adj2" fmla="val 28055"/>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ラインへ斜めに進入しラインエッジを検出後，</a:t>
            </a:r>
            <a:endParaRPr lang="en-US" altLang="ja-JP" sz="1050" dirty="0" smtClean="0">
              <a:latin typeface="+mn-ea"/>
            </a:endParaRP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p>
        </p:txBody>
      </p:sp>
      <p:sp>
        <p:nvSpPr>
          <p:cNvPr id="96" name="円/楕円 95"/>
          <p:cNvSpPr/>
          <p:nvPr/>
        </p:nvSpPr>
        <p:spPr>
          <a:xfrm>
            <a:off x="5282601" y="3607823"/>
            <a:ext cx="1067266" cy="386226"/>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7" name="円/楕円 96"/>
          <p:cNvSpPr/>
          <p:nvPr/>
        </p:nvSpPr>
        <p:spPr>
          <a:xfrm>
            <a:off x="6639595" y="4135973"/>
            <a:ext cx="944612" cy="335716"/>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8" name="円/楕円 97"/>
          <p:cNvSpPr/>
          <p:nvPr/>
        </p:nvSpPr>
        <p:spPr>
          <a:xfrm>
            <a:off x="6717953" y="4574034"/>
            <a:ext cx="800596" cy="320300"/>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9" name="円/楕円 98"/>
          <p:cNvSpPr/>
          <p:nvPr/>
        </p:nvSpPr>
        <p:spPr>
          <a:xfrm>
            <a:off x="5277565" y="5156830"/>
            <a:ext cx="1067266" cy="451100"/>
          </a:xfrm>
          <a:prstGeom prst="ellipse">
            <a:avLst/>
          </a:prstGeom>
          <a:solidFill>
            <a:srgbClr val="0096FF">
              <a:alpha val="25882"/>
            </a:srgbClr>
          </a:solidFill>
          <a:ln w="3175">
            <a:solidFill>
              <a:srgbClr val="0096FF">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1" name="円/楕円 100"/>
          <p:cNvSpPr/>
          <p:nvPr/>
        </p:nvSpPr>
        <p:spPr>
          <a:xfrm>
            <a:off x="4408885" y="7480136"/>
            <a:ext cx="1333594" cy="1584176"/>
          </a:xfrm>
          <a:prstGeom prst="ellipse">
            <a:avLst/>
          </a:prstGeom>
          <a:solidFill>
            <a:srgbClr val="FF7D00">
              <a:alpha val="25882"/>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2" name="円/楕円 101"/>
          <p:cNvSpPr/>
          <p:nvPr/>
        </p:nvSpPr>
        <p:spPr>
          <a:xfrm>
            <a:off x="5567982" y="7536904"/>
            <a:ext cx="2387271" cy="1280904"/>
          </a:xfrm>
          <a:prstGeom prst="ellipse">
            <a:avLst/>
          </a:prstGeom>
          <a:solidFill>
            <a:srgbClr val="006432">
              <a:alpha val="25882"/>
            </a:srgbClr>
          </a:solidFill>
          <a:ln w="3175">
            <a:solidFill>
              <a:srgbClr val="006432">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4" name="円/楕円 103"/>
          <p:cNvSpPr/>
          <p:nvPr/>
        </p:nvSpPr>
        <p:spPr>
          <a:xfrm>
            <a:off x="5800994" y="8769585"/>
            <a:ext cx="901719" cy="374355"/>
          </a:xfrm>
          <a:prstGeom prst="ellipse">
            <a:avLst/>
          </a:prstGeom>
          <a:solidFill>
            <a:srgbClr val="C80FA0">
              <a:alpha val="25490"/>
            </a:srgbClr>
          </a:solidFill>
          <a:ln w="3175">
            <a:solidFill>
              <a:srgbClr val="C80FA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7" name="円/楕円 106"/>
          <p:cNvSpPr/>
          <p:nvPr/>
        </p:nvSpPr>
        <p:spPr>
          <a:xfrm>
            <a:off x="12041083" y="7326649"/>
            <a:ext cx="1368152" cy="691451"/>
          </a:xfrm>
          <a:prstGeom prst="ellipse">
            <a:avLst/>
          </a:prstGeom>
          <a:solidFill>
            <a:srgbClr val="C3AF3C">
              <a:alpha val="25490"/>
            </a:srgbClr>
          </a:solidFill>
          <a:ln w="3175">
            <a:solidFill>
              <a:srgbClr val="C3AF3C">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8" name="円/楕円 107"/>
          <p:cNvSpPr/>
          <p:nvPr/>
        </p:nvSpPr>
        <p:spPr>
          <a:xfrm>
            <a:off x="10716279" y="7902766"/>
            <a:ext cx="1210704" cy="480453"/>
          </a:xfrm>
          <a:prstGeom prst="ellipse">
            <a:avLst/>
          </a:prstGeom>
          <a:solidFill>
            <a:schemeClr val="tx1">
              <a:alpha val="25490"/>
            </a:schemeClr>
          </a:solidFill>
          <a:ln w="3175">
            <a:solidFill>
              <a:schemeClr val="tx1">
                <a:alpha val="40784"/>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9" name="円/楕円 108"/>
          <p:cNvSpPr/>
          <p:nvPr/>
        </p:nvSpPr>
        <p:spPr>
          <a:xfrm>
            <a:off x="12048703" y="8401000"/>
            <a:ext cx="1368152" cy="691451"/>
          </a:xfrm>
          <a:prstGeom prst="ellipse">
            <a:avLst/>
          </a:prstGeom>
          <a:solidFill>
            <a:srgbClr val="C3AF3C">
              <a:alpha val="25490"/>
            </a:srgbClr>
          </a:solidFill>
          <a:ln w="3175">
            <a:solidFill>
              <a:srgbClr val="C3AF3C">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1" name="円/楕円 110"/>
          <p:cNvSpPr/>
          <p:nvPr/>
        </p:nvSpPr>
        <p:spPr>
          <a:xfrm>
            <a:off x="11769848" y="3318912"/>
            <a:ext cx="1647007" cy="544552"/>
          </a:xfrm>
          <a:prstGeom prst="ellipse">
            <a:avLst/>
          </a:prstGeom>
          <a:solidFill>
            <a:srgbClr val="230FD2">
              <a:alpha val="25882"/>
            </a:srgbClr>
          </a:solidFill>
          <a:ln w="3175">
            <a:solidFill>
              <a:srgbClr val="230FD2">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2" name="円/楕円 111"/>
          <p:cNvSpPr/>
          <p:nvPr/>
        </p:nvSpPr>
        <p:spPr>
          <a:xfrm>
            <a:off x="11769849" y="4255017"/>
            <a:ext cx="1647006" cy="547338"/>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4" name="円/楕円 113"/>
          <p:cNvSpPr/>
          <p:nvPr/>
        </p:nvSpPr>
        <p:spPr>
          <a:xfrm>
            <a:off x="10464527" y="4125813"/>
            <a:ext cx="1305322" cy="564679"/>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5" name="円/楕円 114"/>
          <p:cNvSpPr/>
          <p:nvPr/>
        </p:nvSpPr>
        <p:spPr>
          <a:xfrm>
            <a:off x="12154217" y="4734184"/>
            <a:ext cx="887740" cy="483224"/>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nvGrpSpPr>
          <p:cNvPr id="52" name="グループ化 51"/>
          <p:cNvGrpSpPr/>
          <p:nvPr/>
        </p:nvGrpSpPr>
        <p:grpSpPr>
          <a:xfrm>
            <a:off x="9946117" y="0"/>
            <a:ext cx="3638121" cy="1195200"/>
            <a:chOff x="9946117" y="0"/>
            <a:chExt cx="3638121" cy="1195200"/>
          </a:xfrm>
        </p:grpSpPr>
        <p:sp>
          <p:nvSpPr>
            <p:cNvPr id="56" name="テキスト ボックス 5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5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64527" y="3288432"/>
            <a:ext cx="2894432" cy="2353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1428" y="7349509"/>
            <a:ext cx="2826513" cy="206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9871" y="7076919"/>
            <a:ext cx="3307397" cy="247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3927" y="3114318"/>
            <a:ext cx="2664296" cy="259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372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654" y="8073562"/>
            <a:ext cx="1184009"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670" y="8049767"/>
            <a:ext cx="1212486"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 name="コンテンツ プレースホルダー 7"/>
          <p:cNvGraphicFramePr>
            <a:graphicFrameLocks/>
          </p:cNvGraphicFramePr>
          <p:nvPr>
            <p:extLst>
              <p:ext uri="{D42A27DB-BD31-4B8C-83A1-F6EECF244321}">
                <p14:modId xmlns:p14="http://schemas.microsoft.com/office/powerpoint/2010/main" val="148026896"/>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3"/>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738664"/>
          </a:xfrm>
          <a:prstGeom prst="rect">
            <a:avLst/>
          </a:prstGeom>
          <a:noFill/>
        </p:spPr>
        <p:txBody>
          <a:bodyPr wrap="square" rtlCol="0">
            <a:spAutoFit/>
          </a:bodyPr>
          <a:lstStyle/>
          <a:p>
            <a:r>
              <a:rPr lang="ja-JP" altLang="en-US" sz="1050" dirty="0" smtClean="0">
                <a:latin typeface="+mn-ea"/>
                <a:cs typeface="メイリオ" pitchFamily="50" charset="-128"/>
              </a:rPr>
              <a:t>　高速走行中のカーブでは算出された左右のモータの</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a:t>
            </a:r>
            <a:r>
              <a:rPr lang="en-US" altLang="ja-JP" sz="1050" dirty="0" smtClean="0">
                <a:latin typeface="+mn-ea"/>
                <a:cs typeface="メイリオ" pitchFamily="50" charset="-128"/>
              </a:rPr>
              <a:t>API</a:t>
            </a:r>
            <a:r>
              <a:rPr lang="ja-JP" altLang="en-US" sz="1050" dirty="0" smtClean="0">
                <a:latin typeface="+mn-ea"/>
                <a:cs typeface="メイリオ" pitchFamily="50" charset="-128"/>
              </a:rPr>
              <a:t>の入力範囲</a:t>
            </a:r>
            <a:r>
              <a:rPr lang="ja-JP" altLang="en-US" sz="1050" dirty="0">
                <a:latin typeface="+mn-ea"/>
                <a:cs typeface="メイリオ" pitchFamily="50" charset="-128"/>
              </a:rPr>
              <a:t>を</a:t>
            </a:r>
            <a:r>
              <a:rPr lang="ja-JP" altLang="en-US" sz="1050" dirty="0" smtClean="0">
                <a:latin typeface="+mn-ea"/>
                <a:cs typeface="メイリオ" pitchFamily="50" charset="-128"/>
              </a:rPr>
              <a:t>超え，旋回量</a:t>
            </a:r>
            <a:r>
              <a:rPr lang="ja-JP" altLang="en-US" sz="1050" dirty="0">
                <a:latin typeface="+mn-ea"/>
                <a:cs typeface="メイリオ" pitchFamily="50" charset="-128"/>
              </a:rPr>
              <a:t>が</a:t>
            </a:r>
            <a:r>
              <a:rPr lang="ja-JP" altLang="en-US" sz="1050" dirty="0" smtClean="0">
                <a:latin typeface="+mn-ea"/>
                <a:cs typeface="メイリオ" pitchFamily="50" charset="-128"/>
              </a:rPr>
              <a:t>飽和し曲がり切れないことがある．そこで，</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mn-ea"/>
              <a:cs typeface="メイリオ" pitchFamily="50" charset="-128"/>
            </a:endParaRPr>
          </a:p>
        </p:txBody>
      </p:sp>
      <p:sp>
        <p:nvSpPr>
          <p:cNvPr id="135" name="テキスト ボックス 134"/>
          <p:cNvSpPr txBox="1"/>
          <p:nvPr/>
        </p:nvSpPr>
        <p:spPr>
          <a:xfrm>
            <a:off x="9482530" y="3773914"/>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4"/>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a:latin typeface="+mn-ea"/>
                <a:cs typeface="メイリオ" pitchFamily="50" charset="-128"/>
              </a:rPr>
              <a:t>　</a:t>
            </a:r>
            <a:r>
              <a:rPr lang="ja-JP" altLang="en-US" sz="1050" dirty="0" smtClean="0">
                <a:latin typeface="+mn-ea"/>
                <a:cs typeface="メイリオ" pitchFamily="50" charset="-128"/>
              </a:rPr>
              <a:t>階段，シーソクリア後はラインを見失うことがある</a:t>
            </a:r>
            <a:r>
              <a:rPr lang="ja-JP" altLang="en-US" sz="1050" dirty="0">
                <a:latin typeface="+mn-ea"/>
                <a:cs typeface="メイリオ" pitchFamily="50" charset="-128"/>
              </a:rPr>
              <a:t>．</a:t>
            </a:r>
            <a:r>
              <a:rPr lang="ja-JP" altLang="en-US" sz="1050" dirty="0" smtClean="0">
                <a:latin typeface="+mn-ea"/>
                <a:cs typeface="メイリオ" pitchFamily="50" charset="-128"/>
              </a:rPr>
              <a:t>そこで，クリア後にラインを探し出しライントレースを再開</a:t>
            </a:r>
            <a:r>
              <a:rPr lang="ja-JP" altLang="en-US" sz="1050" dirty="0">
                <a:latin typeface="+mn-ea"/>
                <a:cs typeface="メイリオ" pitchFamily="50" charset="-128"/>
              </a:rPr>
              <a:t>する</a:t>
            </a:r>
            <a:r>
              <a:rPr lang="ja-JP" altLang="en-US" sz="1050" dirty="0" smtClean="0">
                <a:latin typeface="+mn-ea"/>
                <a:cs typeface="メイリオ" pitchFamily="50" charset="-128"/>
              </a:rPr>
              <a:t>必要がある．しかし，難所クリア後</a:t>
            </a:r>
            <a:r>
              <a:rPr lang="ja-JP" altLang="en-US" sz="1050" dirty="0">
                <a:latin typeface="+mn-ea"/>
                <a:cs typeface="メイリオ" pitchFamily="50" charset="-128"/>
              </a:rPr>
              <a:t>の走行</a:t>
            </a:r>
            <a:r>
              <a:rPr lang="ja-JP" altLang="en-US" sz="1050" dirty="0" smtClean="0">
                <a:latin typeface="+mn-ea"/>
                <a:cs typeface="メイリオ" pitchFamily="50" charset="-128"/>
              </a:rPr>
              <a:t>ログから自己位置推定をするには誤差が多く信頼できない．よって自己位置推定に頼らずラインの左右どちらに外れてしまっても復帰できるようにする</a:t>
            </a:r>
            <a:r>
              <a:rPr lang="ja-JP" altLang="en-US" sz="1050" dirty="0">
                <a:latin typeface="+mn-ea"/>
                <a:cs typeface="メイリオ" pitchFamily="50" charset="-128"/>
              </a:rPr>
              <a:t>．</a:t>
            </a:r>
            <a:r>
              <a:rPr lang="ja-JP" altLang="en-US" sz="1050" dirty="0" smtClean="0">
                <a:latin typeface="+mn-ea"/>
                <a:cs typeface="メイリオ" pitchFamily="50" charset="-128"/>
              </a:rPr>
              <a:t>なお</a:t>
            </a:r>
            <a:r>
              <a:rPr lang="ja-JP" altLang="en-US" sz="1050" dirty="0">
                <a:latin typeface="+mn-ea"/>
                <a:cs typeface="メイリオ" pitchFamily="50" charset="-128"/>
              </a:rPr>
              <a:t>，</a:t>
            </a:r>
            <a:r>
              <a:rPr lang="ja-JP" altLang="en-US" sz="1050" dirty="0" smtClean="0">
                <a:latin typeface="+mn-ea"/>
                <a:cs typeface="メイリオ" pitchFamily="50" charset="-128"/>
              </a:rPr>
              <a:t>必ず右</a:t>
            </a:r>
            <a:r>
              <a:rPr lang="ja-JP" altLang="en-US" sz="1050" dirty="0">
                <a:latin typeface="+mn-ea"/>
                <a:cs typeface="メイリオ" pitchFamily="50" charset="-128"/>
              </a:rPr>
              <a:t>エッジに復帰するように設計</a:t>
            </a:r>
            <a:r>
              <a:rPr lang="ja-JP" altLang="en-US" sz="1050" dirty="0" smtClean="0">
                <a:latin typeface="+mn-ea"/>
                <a:cs typeface="メイリオ" pitchFamily="50" charset="-128"/>
              </a:rPr>
              <a:t>した．</a:t>
            </a:r>
            <a:endParaRPr lang="en-US" altLang="ja-JP" sz="1050" dirty="0" smtClean="0">
              <a:latin typeface="+mn-ea"/>
              <a:cs typeface="メイリオ" pitchFamily="50" charset="-128"/>
            </a:endParaRP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1941" y="6384776"/>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6915" y="7993335"/>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73387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733880"/>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4" y="6442297"/>
            <a:ext cx="867332" cy="200349"/>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351959" y="7654230"/>
            <a:ext cx="1080120"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車重がしっぽに集中し角度制御が不安定に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2" y="6769199"/>
            <a:ext cx="1329293"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急激な角度変化で角度が</a:t>
            </a:r>
            <a:r>
              <a:rPr kumimoji="1" lang="en-US" altLang="ja-JP" sz="800" dirty="0" smtClean="0">
                <a:latin typeface="メイリオ" pitchFamily="50" charset="-128"/>
                <a:ea typeface="メイリオ" pitchFamily="50" charset="-128"/>
                <a:cs typeface="メイリオ" pitchFamily="50" charset="-128"/>
              </a:rPr>
              <a:t/>
            </a:r>
            <a:br>
              <a:rPr kumimoji="1" lang="en-US" altLang="ja-JP" sz="800" dirty="0" smtClean="0">
                <a:latin typeface="メイリオ" pitchFamily="50" charset="-128"/>
                <a:ea typeface="メイリオ" pitchFamily="50" charset="-128"/>
                <a:cs typeface="メイリオ" pitchFamily="50" charset="-128"/>
              </a:rPr>
            </a:br>
            <a:r>
              <a:rPr kumimoji="1" lang="ja-JP" altLang="en-US" sz="800" dirty="0" smtClean="0">
                <a:latin typeface="メイリオ" pitchFamily="50" charset="-128"/>
                <a:ea typeface="メイリオ" pitchFamily="50" charset="-128"/>
                <a:cs typeface="メイリオ" pitchFamily="50" charset="-128"/>
              </a:rPr>
              <a:t>目標角度を大きく超えている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062737"/>
            <a:ext cx="1069615"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470329" y="9079879"/>
            <a:ext cx="1241177"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785423"/>
            <a:ext cx="825236"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10"/>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3"/>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4"/>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mn-ea"/>
                    <a:cs typeface="メイリオ" pitchFamily="50" charset="-128"/>
                  </a:rPr>
                  <a:t>ルックアップゲートを通過するためにはしっぽの角度を変化させ走行体を傾け，通過後</a:t>
                </a:r>
                <a:r>
                  <a:rPr lang="ja-JP" altLang="en-US" sz="1050" dirty="0">
                    <a:latin typeface="+mn-ea"/>
                    <a:cs typeface="メイリオ" pitchFamily="50" charset="-128"/>
                  </a:rPr>
                  <a:t>に元の角度に戻す必要が</a:t>
                </a:r>
                <a:r>
                  <a:rPr lang="ja-JP" altLang="en-US" sz="1050" dirty="0" smtClean="0">
                    <a:latin typeface="+mn-ea"/>
                    <a:cs typeface="メイリオ" pitchFamily="50" charset="-128"/>
                  </a:rPr>
                  <a:t>ある．しかし，しっぽ</a:t>
                </a:r>
                <a:r>
                  <a:rPr lang="ja-JP" altLang="en-US" sz="1050" dirty="0">
                    <a:latin typeface="+mn-ea"/>
                    <a:cs typeface="メイリオ" pitchFamily="50" charset="-128"/>
                  </a:rPr>
                  <a:t>の角度の急激な変化に</a:t>
                </a:r>
                <a:r>
                  <a:rPr lang="ja-JP" altLang="en-US" sz="1050" dirty="0" smtClean="0">
                    <a:latin typeface="+mn-ea"/>
                    <a:cs typeface="メイリオ" pitchFamily="50" charset="-128"/>
                  </a:rPr>
                  <a:t>よって走行体が</a:t>
                </a:r>
                <a:r>
                  <a:rPr lang="ja-JP" altLang="en-US" sz="1050" dirty="0">
                    <a:latin typeface="+mn-ea"/>
                    <a:cs typeface="メイリオ" pitchFamily="50" charset="-128"/>
                  </a:rPr>
                  <a:t>倒れてしまうなどの問題が</a:t>
                </a:r>
                <a:r>
                  <a:rPr lang="ja-JP" altLang="en-US" sz="1050" dirty="0" smtClean="0">
                    <a:latin typeface="+mn-ea"/>
                    <a:cs typeface="メイリオ" pitchFamily="50" charset="-128"/>
                  </a:rPr>
                  <a:t>あった．そこで，目標とするしっぽ角度に到達するまで、目標角度自体を</a:t>
                </a:r>
                <a14:m>
                  <m:oMath xmlns:m="http://schemas.openxmlformats.org/officeDocument/2006/math">
                    <m:r>
                      <a:rPr lang="en-US" altLang="ja-JP" sz="1050" b="0" i="0" u="sng" smtClean="0">
                        <a:latin typeface="Cambria Math"/>
                        <a:cs typeface="メイリオ" pitchFamily="50" charset="-128"/>
                      </a:rPr>
                      <m:t>1</m:t>
                    </m:r>
                    <m:r>
                      <a:rPr lang="en-US" altLang="ja-JP" sz="1050" i="1" u="sng" smtClean="0">
                        <a:latin typeface="Cambria Math"/>
                        <a:cs typeface="メイリオ" pitchFamily="50" charset="-128"/>
                      </a:rPr>
                      <m:t>°</m:t>
                    </m:r>
                  </m:oMath>
                </a14:m>
                <a:r>
                  <a:rPr lang="ja-JP" altLang="en-US" sz="1050" u="sng" dirty="0" smtClean="0">
                    <a:latin typeface="+mn-ea"/>
                    <a:cs typeface="メイリオ" pitchFamily="50" charset="-128"/>
                  </a:rPr>
                  <a:t>ずつ</a:t>
                </a:r>
                <a:r>
                  <a:rPr lang="ja-JP" altLang="en-US" sz="1050" u="sng" dirty="0">
                    <a:latin typeface="+mn-ea"/>
                    <a:cs typeface="メイリオ" pitchFamily="50" charset="-128"/>
                  </a:rPr>
                  <a:t>変化させる</a:t>
                </a:r>
                <a:r>
                  <a:rPr lang="ja-JP" altLang="en-US" sz="1050" dirty="0" smtClean="0">
                    <a:latin typeface="+mn-ea"/>
                    <a:cs typeface="メイリオ" pitchFamily="50" charset="-128"/>
                  </a:rPr>
                  <a:t>ことで角度の急激な変化</a:t>
                </a:r>
                <a:r>
                  <a:rPr lang="ja-JP" altLang="en-US" sz="1050" dirty="0">
                    <a:latin typeface="+mn-ea"/>
                    <a:cs typeface="メイリオ" pitchFamily="50" charset="-128"/>
                  </a:rPr>
                  <a:t>を</a:t>
                </a:r>
                <a:r>
                  <a:rPr lang="ja-JP" altLang="en-US" sz="1050" dirty="0" smtClean="0">
                    <a:latin typeface="+mn-ea"/>
                    <a:cs typeface="メイリオ" pitchFamily="50" charset="-128"/>
                  </a:rPr>
                  <a:t>抑える．</a:t>
                </a:r>
                <a:endParaRPr lang="en-US" altLang="ja-JP" sz="1050" dirty="0">
                  <a:latin typeface="+mn-ea"/>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900246"/>
              </a:xfrm>
              <a:prstGeom prst="rect">
                <a:avLst/>
              </a:prstGeom>
              <a:blipFill rotWithShape="1">
                <a:blip r:embed="rId15"/>
                <a:stretch>
                  <a:fillRect b="-3378"/>
                </a:stretch>
              </a:blipFill>
            </p:spPr>
            <p:txBody>
              <a:bodyPr/>
              <a:lstStyle/>
              <a:p>
                <a:r>
                  <a:rPr lang="ja-JP" altLang="en-US">
                    <a:noFill/>
                  </a:rPr>
                  <a:t> </a:t>
                </a:r>
              </a:p>
            </p:txBody>
          </p:sp>
        </mc:Fallback>
      </mc:AlternateContent>
      <p:sp>
        <p:nvSpPr>
          <p:cNvPr id="268" name="円弧 267"/>
          <p:cNvSpPr/>
          <p:nvPr/>
        </p:nvSpPr>
        <p:spPr>
          <a:xfrm rot="16200000">
            <a:off x="10344905" y="833948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0" name="円/楕円 269"/>
          <p:cNvSpPr/>
          <p:nvPr/>
        </p:nvSpPr>
        <p:spPr>
          <a:xfrm>
            <a:off x="12489815" y="898101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22910" y="8649456"/>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592464">
            <a:off x="11528212" y="8615611"/>
            <a:ext cx="934303" cy="914400"/>
          </a:xfrm>
          <a:prstGeom prst="arc">
            <a:avLst>
              <a:gd name="adj1" fmla="val 21324979"/>
              <a:gd name="adj2" fmla="val 4027401"/>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264819" y="8487615"/>
            <a:ext cx="132640" cy="3090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64819" y="8162687"/>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155999" y="8768673"/>
            <a:ext cx="144016" cy="164414"/>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351520" y="8435976"/>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391182" y="841336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457364" y="8205845"/>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9810670" y="8483984"/>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167227" y="891892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997342" y="829050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13382" y="835262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852189" y="853601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05418" y="82175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198487" y="807105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grpSp>
        <p:nvGrpSpPr>
          <p:cNvPr id="4" name="グループ化 3"/>
          <p:cNvGrpSpPr/>
          <p:nvPr/>
        </p:nvGrpSpPr>
        <p:grpSpPr>
          <a:xfrm>
            <a:off x="9440423" y="9220212"/>
            <a:ext cx="976490" cy="307777"/>
            <a:chOff x="9502511" y="9118070"/>
            <a:chExt cx="976490" cy="307777"/>
          </a:xfrm>
        </p:grpSpPr>
        <p:sp>
          <p:nvSpPr>
            <p:cNvPr id="279" name="テキスト ボックス 278"/>
            <p:cNvSpPr txBox="1"/>
            <p:nvPr/>
          </p:nvSpPr>
          <p:spPr>
            <a:xfrm>
              <a:off x="9502511" y="911807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288" name="テキスト ボックス 287"/>
          <p:cNvSpPr txBox="1"/>
          <p:nvPr/>
        </p:nvSpPr>
        <p:spPr>
          <a:xfrm>
            <a:off x="9535742" y="6354926"/>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54645" y="6354692"/>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03540" y="6569174"/>
            <a:ext cx="1758012" cy="1408078"/>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へ９０度旋回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未満落下地点へ戻る</a:t>
            </a:r>
            <a:r>
              <a:rPr lang="en-US" altLang="ja-JP" sz="1050"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③右へ旋回，エッジ検出２回検目でライントレース再開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01410" y="85859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408862" y="6559610"/>
            <a:ext cx="1885679" cy="1569660"/>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２回検出</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a:latin typeface="メイリオ" pitchFamily="50" charset="-128"/>
                <a:ea typeface="メイリオ" pitchFamily="50" charset="-128"/>
                <a:cs typeface="メイリオ" pitchFamily="50" charset="-128"/>
              </a:rPr>
              <a:t>②右へ</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エッジを２回検出後，さらに旋回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a:t>
            </a:r>
            <a:r>
              <a:rPr lang="ja-JP" altLang="en-US" sz="1050" dirty="0">
                <a:latin typeface="メイリオ" pitchFamily="50" charset="-128"/>
                <a:ea typeface="メイリオ" pitchFamily="50" charset="-128"/>
                <a:cs typeface="メイリオ" pitchFamily="50" charset="-128"/>
              </a:rPr>
              <a:t>へ</a:t>
            </a:r>
            <a:r>
              <a:rPr lang="ja-JP" altLang="en-US" sz="1050" dirty="0" smtClean="0">
                <a:latin typeface="メイリオ" pitchFamily="50" charset="-128"/>
                <a:ea typeface="メイリオ" pitchFamily="50" charset="-128"/>
                <a:cs typeface="メイリオ" pitchFamily="50" charset="-128"/>
              </a:rPr>
              <a:t>直進，エッジ検出後ライントレース再開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6746" y="3263228"/>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ja-JP" altLang="en-US" sz="1050" dirty="0" smtClean="0">
                <a:latin typeface="+mn-ea"/>
              </a:rPr>
              <a:t>．</a:t>
            </a:r>
            <a:endParaRPr lang="en-US" altLang="ja-JP" sz="1050" dirty="0" smtClean="0">
              <a:latin typeface="+mn-ea"/>
            </a:endParaRPr>
          </a:p>
          <a:p>
            <a:pPr indent="-182935"/>
            <a:r>
              <a:rPr lang="ja-JP" altLang="en-US" sz="1050" dirty="0" smtClean="0">
                <a:latin typeface="+mn-ea"/>
              </a:rPr>
              <a:t>曲率</a:t>
            </a:r>
            <a:r>
              <a:rPr lang="ja-JP" altLang="en-US" sz="1050" dirty="0">
                <a:latin typeface="+mn-ea"/>
              </a:rPr>
              <a:t>半径と移動距離算出を組み合わせることにより、仮想のラインをトレースすることも可能である</a:t>
            </a:r>
            <a:r>
              <a:rPr lang="ja-JP" altLang="en-US" sz="1050" dirty="0" smtClean="0">
                <a:latin typeface="+mn-ea"/>
              </a:rPr>
              <a:t>．</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a:latin typeface="+mn-ea"/>
              </a:rPr>
              <a:t>PID</a:t>
            </a:r>
            <a:r>
              <a:rPr lang="ja-JP" altLang="en-US" sz="1050" dirty="0">
                <a:latin typeface="+mn-ea"/>
              </a:rPr>
              <a:t>制御と組み合わせた</a:t>
            </a:r>
            <a:r>
              <a:rPr lang="ja-JP" altLang="en-US" sz="1050" u="sng" dirty="0">
                <a:latin typeface="+mn-ea"/>
              </a:rPr>
              <a:t>ハイブリッド</a:t>
            </a:r>
            <a:r>
              <a:rPr lang="en-US" altLang="ja-JP" sz="1050" u="sng" dirty="0">
                <a:latin typeface="+mn-ea"/>
              </a:rPr>
              <a:t>PID</a:t>
            </a:r>
            <a:r>
              <a:rPr lang="ja-JP" altLang="en-US" sz="1050" u="sng" dirty="0">
                <a:latin typeface="+mn-ea"/>
              </a:rPr>
              <a:t>制御</a:t>
            </a:r>
            <a:r>
              <a:rPr lang="ja-JP" altLang="en-US" sz="1050" dirty="0" smtClean="0">
                <a:latin typeface="+mn-ea"/>
              </a:rPr>
              <a:t>を実現</a:t>
            </a:r>
            <a:endParaRPr lang="en-US" altLang="ja-JP" sz="1050" dirty="0" smtClean="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nvGrpSpPr>
          <p:cNvPr id="243" name="グループ化 242"/>
          <p:cNvGrpSpPr/>
          <p:nvPr/>
        </p:nvGrpSpPr>
        <p:grpSpPr>
          <a:xfrm>
            <a:off x="9946117" y="0"/>
            <a:ext cx="3638121" cy="1195200"/>
            <a:chOff x="9946117" y="0"/>
            <a:chExt cx="3638121" cy="1195200"/>
          </a:xfrm>
        </p:grpSpPr>
        <p:sp>
          <p:nvSpPr>
            <p:cNvPr id="244" name="テキスト ボックス 243"/>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245"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5107</TotalTime>
  <Words>1832</Words>
  <Application>Microsoft Office PowerPoint</Application>
  <PresentationFormat>ユーザー設定</PresentationFormat>
  <Paragraphs>278</Paragraphs>
  <Slides>6</Slides>
  <Notes>2</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268</cp:revision>
  <cp:lastPrinted>2012-09-11T04:21:05Z</cp:lastPrinted>
  <dcterms:created xsi:type="dcterms:W3CDTF">2012-09-03T09:45:52Z</dcterms:created>
  <dcterms:modified xsi:type="dcterms:W3CDTF">2012-09-11T04:59:58Z</dcterms:modified>
</cp:coreProperties>
</file>