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60" r:id="rId4"/>
    <p:sldId id="263" r:id="rId5"/>
    <p:sldId id="268" r:id="rId6"/>
    <p:sldId id="267" r:id="rId7"/>
    <p:sldId id="270" r:id="rId8"/>
    <p:sldId id="269" r:id="rId9"/>
    <p:sldId id="271" r:id="rId10"/>
    <p:sldId id="274" r:id="rId11"/>
    <p:sldId id="273" r:id="rId12"/>
    <p:sldId id="272" r:id="rId13"/>
    <p:sldId id="275" r:id="rId14"/>
    <p:sldId id="265" r:id="rId15"/>
    <p:sldId id="276" r:id="rId16"/>
    <p:sldId id="277" r:id="rId17"/>
    <p:sldId id="278" r:id="rId18"/>
    <p:sldId id="281" r:id="rId19"/>
    <p:sldId id="280" r:id="rId20"/>
    <p:sldId id="279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61" r:id="rId34"/>
    <p:sldId id="259" r:id="rId35"/>
    <p:sldId id="262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3B837-47B6-42C5-9DC0-880D69BF116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91E4D-EF90-429D-892E-2BBD085D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1E4D-EF90-429D-892E-2BBD085D3D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27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1E4D-EF90-429D-892E-2BBD085D3D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2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8A2E-1872-4D10-8705-1832BC5C515E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2FF-138B-4E58-AFFA-E111B0D90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1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8A2E-1872-4D10-8705-1832BC5C515E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2FF-138B-4E58-AFFA-E111B0D90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14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8A2E-1872-4D10-8705-1832BC5C515E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2FF-138B-4E58-AFFA-E111B0D90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8A2E-1872-4D10-8705-1832BC5C515E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2FF-138B-4E58-AFFA-E111B0D90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75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8A2E-1872-4D10-8705-1832BC5C515E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2FF-138B-4E58-AFFA-E111B0D90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95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8A2E-1872-4D10-8705-1832BC5C515E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2FF-138B-4E58-AFFA-E111B0D90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0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8A2E-1872-4D10-8705-1832BC5C515E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2FF-138B-4E58-AFFA-E111B0D90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8A2E-1872-4D10-8705-1832BC5C515E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2FF-138B-4E58-AFFA-E111B0D90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8A2E-1872-4D10-8705-1832BC5C515E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2FF-138B-4E58-AFFA-E111B0D90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82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8A2E-1872-4D10-8705-1832BC5C515E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2FF-138B-4E58-AFFA-E111B0D90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52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8A2E-1872-4D10-8705-1832BC5C515E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2FF-138B-4E58-AFFA-E111B0D90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4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A8A2E-1872-4D10-8705-1832BC5C515E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A52FF-138B-4E58-AFFA-E111B0D90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oomap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E8265F1-745B-4BA3-9245-579D2AA8E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F8E6F0F-6CFD-4818-B080-D96B52FFAD44}"/>
              </a:ext>
            </a:extLst>
          </p:cNvPr>
          <p:cNvSpPr txBox="1"/>
          <p:nvPr/>
        </p:nvSpPr>
        <p:spPr>
          <a:xfrm>
            <a:off x="3061998" y="1203579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23572D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OAB TENT</a:t>
            </a:r>
            <a:endParaRPr lang="ko-KR" altLang="en-US" sz="4000" dirty="0">
              <a:ln>
                <a:solidFill>
                  <a:srgbClr val="23572D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9856" y="2017775"/>
            <a:ext cx="335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OAB TENT </a:t>
            </a:r>
            <a:r>
              <a:rPr lang="ko-KR" altLang="en-US" sz="20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대여 예약 사이트</a:t>
            </a:r>
            <a:endParaRPr lang="ko-KR" altLang="en-US" sz="2000" dirty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1663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팀장</a:t>
            </a:r>
            <a:r>
              <a:rPr lang="en-US" altLang="ko-KR" sz="1400" dirty="0" smtClean="0"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:</a:t>
            </a:r>
            <a:r>
              <a:rPr lang="ko-KR" altLang="en-US" sz="1400" dirty="0" smtClean="0"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 최진우</a:t>
            </a:r>
            <a:endParaRPr lang="en-US" altLang="ko-KR" sz="1400" dirty="0" smtClean="0"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400" dirty="0" smtClean="0"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팀원</a:t>
            </a:r>
            <a:r>
              <a:rPr lang="en-US" altLang="ko-KR" sz="1400" dirty="0" smtClean="0"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400" dirty="0" smtClean="0"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황제선</a:t>
            </a:r>
            <a:r>
              <a:rPr lang="en-US" altLang="ko-KR" sz="1400" dirty="0" smtClean="0"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400" dirty="0" smtClean="0"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김수현</a:t>
            </a:r>
            <a:r>
              <a:rPr lang="en-US" altLang="ko-KR" sz="1400" dirty="0" smtClean="0"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400" dirty="0" smtClean="0"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김은수</a:t>
            </a:r>
            <a:r>
              <a:rPr lang="en-US" altLang="ko-KR" sz="1400" dirty="0" smtClean="0"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400" dirty="0" smtClean="0"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최대근</a:t>
            </a:r>
            <a:endParaRPr lang="en-US" altLang="ko-KR" sz="1400" dirty="0" smtClean="0"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11663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프로젝트 자료</a:t>
            </a:r>
            <a:r>
              <a:rPr lang="en-US" altLang="ko-KR" sz="1400" dirty="0" smtClean="0"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:</a:t>
            </a:r>
            <a:endParaRPr lang="en-US" altLang="ko-KR" sz="1400" dirty="0"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400" dirty="0" smtClean="0"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시연 영상</a:t>
            </a:r>
            <a:r>
              <a:rPr lang="en-US" altLang="ko-KR" sz="1400" dirty="0" smtClean="0"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7462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B991C28-63B0-4750-87F5-24B92F75EF8A}"/>
              </a:ext>
            </a:extLst>
          </p:cNvPr>
          <p:cNvSpPr txBox="1"/>
          <p:nvPr/>
        </p:nvSpPr>
        <p:spPr>
          <a:xfrm>
            <a:off x="1259632" y="1340768"/>
            <a:ext cx="72739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 latinLnBrk="0">
              <a:buAutoNum type="arabicPeriod"/>
            </a:pP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회원가입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marL="360000" lvl="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약관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동의 필수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이용약관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개인정보수집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체크 후에 가입이 가능하다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아이디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영문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숫자 포함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8~20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자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중복확인 필수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비밀번호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영문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숫자 포함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8~20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자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비밀번호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암호화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(SHA256,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BCrypt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비밀번호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재입력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비밀번호와 일치해야 함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이름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한글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영문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2~10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자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생년월일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년월일순으로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8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개의 숫자로 입력 예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(19900218)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성별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남자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여자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선택안함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휴대폰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( - )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제외 숫자로만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11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자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err="1" smtClean="0">
                <a:latin typeface="HY강B" pitchFamily="18" charset="-127"/>
                <a:ea typeface="HY강B" pitchFamily="18" charset="-127"/>
              </a:rPr>
              <a:t>이메일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(@)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포함 영문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숫자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10~50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자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이메일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검증 정규식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필요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모든 항목 필수입력</a:t>
            </a:r>
          </a:p>
          <a:p>
            <a:pPr lvl="0" fontAlgn="base" latinLnBrk="0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2.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로그인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아이디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비밀번호 입력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일치 시 접속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7425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사용자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기능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이용가능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아이디</a:t>
            </a:r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비밀번호 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찾기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  <a:p>
            <a:pPr marL="285750" indent="-285750" fontAlgn="base" latinLnBrk="0">
              <a:buFont typeface="Arial" pitchFamily="34" charset="0"/>
              <a:buChar char="•"/>
            </a:pP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아이디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찾기</a:t>
            </a:r>
          </a:p>
          <a:p>
            <a:pPr marL="360000"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-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아이디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찾기 요구사항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필수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이름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 smtClean="0">
                <a:latin typeface="HY강B" pitchFamily="18" charset="-127"/>
                <a:ea typeface="HY강B" pitchFamily="18" charset="-127"/>
              </a:rPr>
              <a:t>이메일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7425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입력사항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일치 시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 smtClean="0">
                <a:latin typeface="HY강B" pitchFamily="18" charset="-127"/>
                <a:ea typeface="HY강B" pitchFamily="18" charset="-127"/>
              </a:rPr>
              <a:t>이메일로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아이디 발송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marL="285750" indent="-285750" fontAlgn="base" latinLnBrk="0">
              <a:buFontTx/>
              <a:buChar char="-"/>
            </a:pPr>
            <a:endParaRPr lang="ko-KR" altLang="en-US" sz="1400" dirty="0" smtClean="0">
              <a:latin typeface="HY강B" pitchFamily="18" charset="-127"/>
              <a:ea typeface="HY강B" pitchFamily="18" charset="-127"/>
            </a:endParaRPr>
          </a:p>
          <a:p>
            <a:pPr marL="285750" indent="-285750" fontAlgn="base" latinLnBrk="0">
              <a:buFont typeface="Arial" pitchFamily="34" charset="0"/>
              <a:buChar char="•"/>
            </a:pP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비밀번호 찾기 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요구사항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필수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이름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 smtClean="0">
                <a:latin typeface="HY강B" pitchFamily="18" charset="-127"/>
                <a:ea typeface="HY강B" pitchFamily="18" charset="-127"/>
              </a:rPr>
              <a:t>이메일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입력사항 일치 시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임시 비밀번호 발송 추가적으로 비밀번호 변경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8623" y="724952"/>
            <a:ext cx="121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회</a:t>
            </a:r>
            <a:r>
              <a:rPr lang="ko-KR" altLang="en-US" sz="1200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원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 요구사항</a:t>
            </a:r>
            <a:endParaRPr lang="ko-KR" altLang="en-US" sz="12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개발목적 및 요구사항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01.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18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B991C28-63B0-4750-87F5-24B92F75EF8A}"/>
              </a:ext>
            </a:extLst>
          </p:cNvPr>
          <p:cNvSpPr txBox="1"/>
          <p:nvPr/>
        </p:nvSpPr>
        <p:spPr>
          <a:xfrm>
            <a:off x="1252548" y="1052736"/>
            <a:ext cx="727398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 latinLnBrk="0"/>
            <a:r>
              <a:rPr lang="en-US" altLang="ko-KR" sz="1400" dirty="0" smtClean="0"/>
              <a:t>4</a:t>
            </a:r>
            <a:r>
              <a:rPr lang="en-US" altLang="ko-KR" sz="2400" dirty="0" smtClean="0"/>
              <a:t>.</a:t>
            </a:r>
            <a:r>
              <a:rPr lang="ko-KR" altLang="en-US" sz="1400" b="1" dirty="0" err="1" smtClean="0">
                <a:latin typeface="HY강B" pitchFamily="18" charset="-127"/>
                <a:ea typeface="HY강B" pitchFamily="18" charset="-127"/>
              </a:rPr>
              <a:t>마이페이지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(MY CART</a:t>
            </a:r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)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marL="285750" lvl="0" indent="-285750" fontAlgn="base" latinLnBrk="0">
              <a:buFontTx/>
              <a:buChar char="-"/>
            </a:pP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로그인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시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사용가능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marL="285750" lvl="0" indent="-285750" fontAlgn="base" latinLnBrk="0">
              <a:buFontTx/>
              <a:buChar char="-"/>
            </a:pP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marL="285750" lvl="0" indent="-285750" fontAlgn="base" latinLnBrk="0">
              <a:buFont typeface="Arial" pitchFamily="34" charset="0"/>
              <a:buChar char="•"/>
            </a:pP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예약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목록</a:t>
            </a: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예약 시 자동으로 목록에 추가된다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예약 목록이 없을 경우 “예약 목록이 없습니다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.”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표시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-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예약 날짜로 목록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정렬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-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이용 상태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(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예약대기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예약취소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예약완료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대여중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대여완료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환불대기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환불완료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로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표기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 marL="285750" indent="-285750" fontAlgn="base" latinLnBrk="0">
              <a:buFont typeface="Arial" pitchFamily="34" charset="0"/>
              <a:buChar char="•"/>
            </a:pP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내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정보</a:t>
            </a:r>
          </a:p>
          <a:p>
            <a:pPr fontAlgn="base" latinLnBrk="0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 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아이디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회원이름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생년월일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핸드폰번호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회원이메일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확인가능</a:t>
            </a: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수정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비밀번호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핸드폰번호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이메일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정보 비활성 화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텐트 예약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대여가 진행 중이면 비활성화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불가능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5.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예약 페이지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등록된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아이디로 로그인 후 사용</a:t>
            </a: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이용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시간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오후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시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~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오후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시까지 대여 가능</a:t>
            </a: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월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단위 달력 출력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(1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일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~30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일까지 월 단위 예약가능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예약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번호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일련 번호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시퀀스이용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 1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부터 시작</a:t>
            </a: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상품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선택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대여예약일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지점선택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예약상품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추가상품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대여예약시간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:1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시간단위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 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업체에서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예약 불가라고 설정해 둔 날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시간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대여품목은 선택 불가능</a:t>
            </a: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예약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상태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“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예약완료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예약취소” </a:t>
            </a: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환불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규정에 대한 안내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메세지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예약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취소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환불 처리</a:t>
            </a: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환불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처리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마이페이지에서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확인가능</a:t>
            </a:r>
          </a:p>
          <a:p>
            <a:pPr marL="360000" fontAlgn="base" latinLnBrk="0"/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8623" y="724952"/>
            <a:ext cx="121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회원 요구사항</a:t>
            </a:r>
            <a:endParaRPr lang="ko-KR" altLang="en-US" sz="12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개발목적 및 요구사항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01.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136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B991C28-63B0-4750-87F5-24B92F75EF8A}"/>
              </a:ext>
            </a:extLst>
          </p:cNvPr>
          <p:cNvSpPr txBox="1"/>
          <p:nvPr/>
        </p:nvSpPr>
        <p:spPr>
          <a:xfrm>
            <a:off x="1147037" y="1340768"/>
            <a:ext cx="727398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 latinLnBrk="0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6.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결제 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방법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선택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marL="360000" lvl="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예약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정보가 있어야 진행가능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결제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방법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카드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계좌이체</a:t>
            </a:r>
          </a:p>
          <a:p>
            <a:pPr marL="531450" indent="-171450" fontAlgn="base" latinLnBrk="0">
              <a:buFontTx/>
              <a:buChar char="-"/>
            </a:pP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결제하기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전 취소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결제 후 환불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가능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marL="531450" indent="-171450" fontAlgn="base" latinLnBrk="0">
              <a:buFontTx/>
              <a:buChar char="-"/>
            </a:pP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7.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환불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대여시간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시간 전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기상 악화로 인한 환불은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100% 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예약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시간이 지나면 환불 금액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50%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반환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계좌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이체 시 확인 후 송금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이용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중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이용종료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환불 불가능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카드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결제 시 카드 승인 해제 시 취소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환불 처리 </a:t>
            </a:r>
          </a:p>
          <a:p>
            <a:pPr lvl="0" fontAlgn="base" latinLnBrk="0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8.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후기 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게시판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소형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썸네일이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있는 게시판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파일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업로드 가능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지점선택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제목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내용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글 비밀번호 필수 입력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수정 삭제 가능</a:t>
            </a:r>
          </a:p>
          <a:p>
            <a:pPr lvl="0" fontAlgn="base" latinLnBrk="0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9.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텐트 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상품 안내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기본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카테고리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세트상품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추가상품 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세트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상품 선택 시에만 추가 상품 구매 가능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이용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시간 안내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모든 세트 결제 완료 후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4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시간대여 가능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이용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시간 초과금 안내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1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시간 초과당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천원 비용 부가</a:t>
            </a:r>
          </a:p>
          <a:p>
            <a:pPr marL="360000" fontAlgn="base" latinLnBrk="0"/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8622" y="724952"/>
            <a:ext cx="121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회</a:t>
            </a:r>
            <a:r>
              <a:rPr lang="ko-KR" altLang="en-US" sz="1200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원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 요구사항</a:t>
            </a:r>
            <a:endParaRPr lang="ko-KR" altLang="en-US" sz="12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개발목적 및 요구사항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01.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7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B991C28-63B0-4750-87F5-24B92F75EF8A}"/>
              </a:ext>
            </a:extLst>
          </p:cNvPr>
          <p:cNvSpPr txBox="1"/>
          <p:nvPr/>
        </p:nvSpPr>
        <p:spPr>
          <a:xfrm>
            <a:off x="1147037" y="1340768"/>
            <a:ext cx="727398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 latinLnBrk="0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1.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사용자 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이용 시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주의사항</a:t>
            </a:r>
            <a:endParaRPr lang="en-US" altLang="ko-KR" sz="1400" b="1" dirty="0" smtClean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marL="360000" lvl="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한강 공원 규정 상 텐트의 양면 문을 개방되어야 하며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오후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7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시 이후 과태료가 부가될 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marL="360000" lvl="0" fontAlgn="base" latinLnBrk="0"/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 수 있습니다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오후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7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시에는 단속으로 과태료가 부과 될 수 있으니 유의하시길 바랍니다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[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한강공원 잔디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]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규정상 잔디 훼손으로 인한 텐트 고정 설치가 금지되어있습니다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fontAlgn="base" latinLnBrk="0"/>
            <a:endParaRPr lang="ko-KR" altLang="en-US" sz="1400" dirty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2.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이용 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관련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안내</a:t>
            </a:r>
            <a:endParaRPr lang="en-US" altLang="ko-KR" sz="1400" b="1" dirty="0" smtClean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endParaRPr lang="ko-KR" altLang="en-US" sz="14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영업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시간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평일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주말 동일하게 오후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시부터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시까지 운영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이용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반납은 오후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시까지입니다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환불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안내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예약시간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시간 전에 취소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기상악화로 인한 취소는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100%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환불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대여 예약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 시간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초과 시 환불은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30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분전까지며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50%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환불 가능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세트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구성은 최대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개까지 예약 가능</a:t>
            </a:r>
          </a:p>
          <a:p>
            <a:pPr marL="360000" fontAlgn="base" latinLnBrk="0"/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91680" y="715371"/>
            <a:ext cx="193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사용자 이용 시 주의사항</a:t>
            </a:r>
            <a:endParaRPr lang="en-US" altLang="ko-KR" sz="1200" dirty="0" smtClean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개발목적 및 요구사항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01.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4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99220" y="72495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역할 분담</a:t>
            </a:r>
            <a:endParaRPr lang="ko-KR" altLang="en-US" sz="12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역할분담 </a:t>
            </a:r>
            <a:r>
              <a:rPr lang="en-US" altLang="ko-KR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&amp; </a:t>
            </a:r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일정</a:t>
            </a:r>
            <a:endParaRPr lang="ko-KR" altLang="en-US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02.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63126"/>
              </p:ext>
            </p:extLst>
          </p:nvPr>
        </p:nvGraphicFramePr>
        <p:xfrm>
          <a:off x="971601" y="1397000"/>
          <a:ext cx="7416822" cy="4450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72274"/>
                <a:gridCol w="2472274"/>
                <a:gridCol w="2472274"/>
              </a:tblGrid>
              <a:tr h="1959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itchFamily="18" charset="-127"/>
                          <a:ea typeface="HY강B" pitchFamily="18" charset="-127"/>
                        </a:rPr>
                        <a:t>최진우</a:t>
                      </a:r>
                      <a:endParaRPr lang="en-US" altLang="ko-KR" sz="140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팀장</a:t>
                      </a:r>
                      <a:endParaRPr lang="en-US" altLang="ko-KR" sz="1400" b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400" b="0" i="0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r>
                        <a:rPr lang="ko-KR" altLang="en-US" sz="1400" b="0" i="0" dirty="0" smtClean="0">
                          <a:latin typeface="HY강B" pitchFamily="18" charset="-127"/>
                          <a:ea typeface="HY강B" pitchFamily="18" charset="-127"/>
                        </a:rPr>
                        <a:t>사용자페이지</a:t>
                      </a:r>
                      <a:endParaRPr lang="en-US" altLang="ko-KR" sz="1400" b="0" i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400" b="0" i="0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r>
                        <a:rPr lang="ko-KR" altLang="en-US" sz="1400" b="0" i="0" dirty="0" smtClean="0">
                          <a:latin typeface="HY강B" pitchFamily="18" charset="-127"/>
                          <a:ea typeface="HY강B" pitchFamily="18" charset="-127"/>
                        </a:rPr>
                        <a:t>역할분배 및 일정 조율</a:t>
                      </a:r>
                      <a:endParaRPr lang="en-US" altLang="ko-KR" sz="1400" b="0" i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400" b="0" i="0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r>
                        <a:rPr lang="ko-KR" altLang="en-US" sz="1400" b="0" i="0" dirty="0" smtClean="0">
                          <a:latin typeface="HY강B" pitchFamily="18" charset="-127"/>
                          <a:ea typeface="HY강B" pitchFamily="18" charset="-127"/>
                        </a:rPr>
                        <a:t>대여</a:t>
                      </a:r>
                      <a:r>
                        <a:rPr lang="en-US" altLang="ko-KR" sz="1400" b="0" i="0" dirty="0" smtClean="0">
                          <a:latin typeface="HY강B" pitchFamily="18" charset="-127"/>
                          <a:ea typeface="HY강B" pitchFamily="18" charset="-127"/>
                        </a:rPr>
                        <a:t>/</a:t>
                      </a:r>
                      <a:r>
                        <a:rPr lang="ko-KR" altLang="en-US" sz="1400" b="0" i="0" dirty="0" smtClean="0">
                          <a:latin typeface="HY강B" pitchFamily="18" charset="-127"/>
                          <a:ea typeface="HY강B" pitchFamily="18" charset="-127"/>
                        </a:rPr>
                        <a:t>상품 예약페이지</a:t>
                      </a:r>
                      <a:endParaRPr lang="en-US" altLang="ko-KR" sz="1400" b="0" i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400" b="0" i="0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r>
                        <a:rPr lang="ko-KR" altLang="en-US" sz="1400" b="0" i="0" dirty="0" err="1" smtClean="0">
                          <a:latin typeface="HY강B" pitchFamily="18" charset="-127"/>
                          <a:ea typeface="HY강B" pitchFamily="18" charset="-127"/>
                        </a:rPr>
                        <a:t>메인페이지</a:t>
                      </a:r>
                      <a:r>
                        <a:rPr lang="en-US" altLang="ko-KR" sz="1400" b="0" i="0" dirty="0" smtClean="0">
                          <a:latin typeface="HY강B" pitchFamily="18" charset="-127"/>
                          <a:ea typeface="HY강B" pitchFamily="18" charset="-127"/>
                        </a:rPr>
                        <a:t>(</a:t>
                      </a:r>
                      <a:r>
                        <a:rPr lang="ko-KR" altLang="en-US" sz="1400" b="0" i="0" dirty="0" smtClean="0">
                          <a:latin typeface="HY강B" pitchFamily="18" charset="-127"/>
                          <a:ea typeface="HY강B" pitchFamily="18" charset="-127"/>
                        </a:rPr>
                        <a:t>헤더</a:t>
                      </a:r>
                      <a:r>
                        <a:rPr lang="en-US" altLang="ko-KR" sz="1400" b="0" i="0" dirty="0" smtClean="0"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400" b="0" i="0" dirty="0" err="1" smtClean="0">
                          <a:latin typeface="HY강B" pitchFamily="18" charset="-127"/>
                          <a:ea typeface="HY강B" pitchFamily="18" charset="-127"/>
                        </a:rPr>
                        <a:t>푸터</a:t>
                      </a:r>
                      <a:r>
                        <a:rPr lang="en-US" altLang="ko-KR" sz="1400" b="0" i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ko-KR" altLang="en-US" sz="1400" b="0" i="0" dirty="0" smtClean="0">
                          <a:latin typeface="HY강B" pitchFamily="18" charset="-127"/>
                          <a:ea typeface="HY강B" pitchFamily="18" charset="-127"/>
                        </a:rPr>
                        <a:t>메뉴</a:t>
                      </a:r>
                      <a:r>
                        <a:rPr lang="en-US" altLang="ko-KR" sz="1400" b="0" i="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i="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en-US" altLang="ko-KR" sz="1400" b="0" i="0" baseline="0" dirty="0" err="1" smtClean="0">
                          <a:latin typeface="HY강B" pitchFamily="18" charset="-127"/>
                          <a:ea typeface="HY강B" pitchFamily="18" charset="-127"/>
                        </a:rPr>
                        <a:t>css</a:t>
                      </a:r>
                      <a:r>
                        <a:rPr lang="en-US" altLang="ko-KR" sz="1400" b="0" i="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400" b="0" i="0" baseline="0" dirty="0" smtClean="0">
                          <a:latin typeface="HY강B" pitchFamily="18" charset="-127"/>
                          <a:ea typeface="HY강B" pitchFamily="18" charset="-127"/>
                        </a:rPr>
                        <a:t>작업</a:t>
                      </a:r>
                      <a:endParaRPr lang="ko-KR" altLang="en-US" sz="1400" b="0" i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HY강B" pitchFamily="18" charset="-127"/>
                          <a:ea typeface="HY강B" pitchFamily="18" charset="-127"/>
                        </a:rPr>
                        <a:t>황제선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관리자페이지</a:t>
                      </a:r>
                      <a:endParaRPr lang="en-US" altLang="ko-KR" sz="1400" b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관리자페이지 </a:t>
                      </a:r>
                      <a:r>
                        <a:rPr lang="en-US" altLang="ko-KR" sz="1400" b="0" dirty="0" err="1" smtClean="0">
                          <a:latin typeface="HY강B" pitchFamily="18" charset="-127"/>
                          <a:ea typeface="HY강B" pitchFamily="18" charset="-127"/>
                        </a:rPr>
                        <a:t>css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작업</a:t>
                      </a:r>
                      <a:endParaRPr lang="en-US" altLang="ko-KR" sz="1400" b="0" baseline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고객센터</a:t>
                      </a:r>
                      <a:endParaRPr lang="en-US" altLang="ko-KR" sz="1400" b="0" baseline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-1:1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문의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공지사항</a:t>
                      </a:r>
                      <a:endParaRPr lang="en-US" altLang="ko-KR" sz="1400" b="0" baseline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포토후기</a:t>
                      </a:r>
                      <a:endParaRPr lang="en-US" altLang="ko-KR" sz="1400" b="0" baseline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관리자 </a:t>
                      </a:r>
                      <a:r>
                        <a:rPr lang="ko-KR" altLang="en-US" sz="1400" b="0" baseline="0" dirty="0" err="1" smtClean="0">
                          <a:latin typeface="HY강B" pitchFamily="18" charset="-127"/>
                          <a:ea typeface="HY강B" pitchFamily="18" charset="-127"/>
                        </a:rPr>
                        <a:t>메인페이지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endParaRPr lang="en-US" altLang="ko-KR" sz="1400" b="0" dirty="0" smtClean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HY강B" pitchFamily="18" charset="-127"/>
                          <a:ea typeface="HY강B" pitchFamily="18" charset="-127"/>
                        </a:rPr>
                        <a:t>김수현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사용자페이지</a:t>
                      </a:r>
                      <a:endParaRPr lang="en-US" altLang="ko-KR" sz="1400" b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사용자페이지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로그인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회원가입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ko-KR" altLang="en-US" sz="1400" b="0" dirty="0" err="1" smtClean="0">
                          <a:latin typeface="HY강B" pitchFamily="18" charset="-127"/>
                          <a:ea typeface="HY강B" pitchFamily="18" charset="-127"/>
                        </a:rPr>
                        <a:t>마이페이지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아이디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/</a:t>
                      </a:r>
                      <a:r>
                        <a:rPr lang="ko-KR" altLang="en-US" sz="1400" b="0" dirty="0" err="1" smtClean="0">
                          <a:latin typeface="HY강B" pitchFamily="18" charset="-127"/>
                          <a:ea typeface="HY강B" pitchFamily="18" charset="-127"/>
                        </a:rPr>
                        <a:t>비밀번호찾기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에러페이지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성공관련페이지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en-US" altLang="ko-KR" sz="1400" b="0" dirty="0" err="1" smtClean="0">
                          <a:latin typeface="HY강B" pitchFamily="18" charset="-127"/>
                          <a:ea typeface="HY강B" pitchFamily="18" charset="-127"/>
                        </a:rPr>
                        <a:t>css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작업</a:t>
                      </a:r>
                      <a:endParaRPr lang="en-US" altLang="ko-KR" sz="1400" b="0" baseline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로그인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회원가입</a:t>
                      </a:r>
                      <a:endParaRPr lang="en-US" altLang="ko-KR" sz="1400" b="0" baseline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회원탈퇴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ko-KR" altLang="en-US" sz="1400" b="0" baseline="0" dirty="0" err="1" smtClean="0">
                          <a:latin typeface="HY강B" pitchFamily="18" charset="-127"/>
                          <a:ea typeface="HY강B" pitchFamily="18" charset="-127"/>
                        </a:rPr>
                        <a:t>내정보수정</a:t>
                      </a:r>
                      <a:endParaRPr lang="en-US" altLang="ko-KR" sz="1400" b="0" baseline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내 이용내역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대여반납내역</a:t>
                      </a:r>
                      <a:endParaRPr lang="en-US" altLang="ko-KR" sz="1400" b="0" baseline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아이디비밀번호 찾기</a:t>
                      </a:r>
                      <a:endParaRPr lang="en-US" altLang="ko-KR" sz="1400" b="0" baseline="0" dirty="0" smtClean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1952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최대근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관리자페이지</a:t>
                      </a:r>
                      <a:endParaRPr lang="en-US" altLang="ko-KR" sz="1400" b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관리자로그인</a:t>
                      </a:r>
                      <a:endParaRPr lang="en-US" altLang="ko-KR" sz="1400" b="0" baseline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상품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회원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예약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환불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대여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/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반납관리</a:t>
                      </a:r>
                      <a:endParaRPr lang="en-US" altLang="ko-KR" sz="1400" b="0" baseline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통계</a:t>
                      </a:r>
                      <a:endParaRPr lang="en-US" altLang="ko-KR" sz="1400" b="0" dirty="0" smtClean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김은수</a:t>
                      </a:r>
                      <a:endParaRPr lang="en-US" altLang="ko-KR" sz="1400" b="1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사용자페이지</a:t>
                      </a:r>
                      <a:endParaRPr lang="en-US" altLang="ko-KR" sz="1400" b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사용자페이지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헤더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ko-KR" altLang="en-US" sz="1400" b="0" dirty="0" err="1" smtClean="0">
                          <a:latin typeface="HY강B" pitchFamily="18" charset="-127"/>
                          <a:ea typeface="HY강B" pitchFamily="18" charset="-127"/>
                        </a:rPr>
                        <a:t>푸터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로고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ko-KR" altLang="en-US" sz="1400" b="0" dirty="0" err="1" smtClean="0">
                          <a:latin typeface="HY강B" pitchFamily="18" charset="-127"/>
                          <a:ea typeface="HY강B" pitchFamily="18" charset="-127"/>
                        </a:rPr>
                        <a:t>자주묻는질문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, 1:1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문의페이지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인사말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공지사항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지점안내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포토후기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en-US" altLang="ko-KR" sz="1400" b="0" dirty="0" err="1" smtClean="0">
                          <a:latin typeface="HY강B" pitchFamily="18" charset="-127"/>
                          <a:ea typeface="HY강B" pitchFamily="18" charset="-127"/>
                        </a:rPr>
                        <a:t>css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작업</a:t>
                      </a:r>
                      <a:endParaRPr lang="en-US" altLang="ko-KR" sz="1400" b="0" baseline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r>
                        <a:rPr lang="ko-KR" altLang="en-US" sz="1400" b="0" dirty="0" err="1" smtClean="0">
                          <a:latin typeface="HY강B" pitchFamily="18" charset="-127"/>
                          <a:ea typeface="HY강B" pitchFamily="18" charset="-127"/>
                        </a:rPr>
                        <a:t>자주묻는질문</a:t>
                      </a:r>
                      <a:endParaRPr lang="en-US" altLang="ko-KR" sz="1400" b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-1:1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문의페이지</a:t>
                      </a:r>
                      <a:endParaRPr lang="en-US" altLang="ko-KR" sz="1400" b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인사말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공지사항</a:t>
                      </a:r>
                      <a:endParaRPr lang="en-US" altLang="ko-KR" sz="1400" b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지점안내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포토후기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3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76165" y="724952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팀 일정</a:t>
            </a:r>
            <a:endParaRPr lang="ko-KR" altLang="en-US" sz="12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역할분담 </a:t>
            </a:r>
            <a:r>
              <a:rPr lang="en-US" altLang="ko-KR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&amp; </a:t>
            </a:r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일정</a:t>
            </a:r>
            <a:endParaRPr lang="ko-KR" altLang="en-US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02.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88406" y="606482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전체 개발기간</a:t>
            </a: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  <a:p>
            <a:endParaRPr lang="ko-KR" altLang="en-US" dirty="0"/>
          </a:p>
        </p:txBody>
      </p:sp>
      <p:pic>
        <p:nvPicPr>
          <p:cNvPr id="11" name="Picture 6" descr="D:\팀 프로젝트 [ACTIVILLAGE]\ppt\픽토그램\noun_Calendar_2080654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969" y="331299"/>
            <a:ext cx="443711" cy="44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22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49154" y="724952"/>
            <a:ext cx="790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개</a:t>
            </a:r>
            <a:r>
              <a:rPr lang="ko-KR" altLang="en-US" sz="1200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인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 일정</a:t>
            </a:r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최진우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[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팀장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사용자페이지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역할분배 </a:t>
            </a:r>
            <a:r>
              <a:rPr lang="ko-KR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및 일정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조율대여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상품 예약페이지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 ,</a:t>
            </a:r>
            <a:r>
              <a:rPr lang="ko-KR" alt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메인페이지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헤더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푸터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메뉴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) </a:t>
            </a:r>
            <a:r>
              <a:rPr lang="en-US" altLang="ko-KR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css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작업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]</a:t>
            </a:r>
            <a:endParaRPr lang="ko-KR" alt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endParaRPr lang="ko-KR" altLang="en-US" sz="12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역할분담 </a:t>
            </a:r>
            <a:r>
              <a:rPr lang="en-US" altLang="ko-KR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&amp; </a:t>
            </a:r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일정</a:t>
            </a:r>
            <a:endParaRPr lang="ko-KR" altLang="en-US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02.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885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49154" y="724952"/>
            <a:ext cx="7394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개</a:t>
            </a:r>
            <a:r>
              <a:rPr lang="ko-KR" altLang="en-US" sz="1200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인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 일정</a:t>
            </a:r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황제선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관리자페이지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관리자페이지 </a:t>
            </a:r>
            <a:r>
              <a:rPr lang="en-US" altLang="ko-KR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css</a:t>
            </a:r>
            <a:r>
              <a:rPr lang="ko-KR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작업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고객센터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,1:1</a:t>
            </a:r>
            <a:r>
              <a:rPr lang="ko-KR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문의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공지사항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포토후기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관리자 </a:t>
            </a:r>
            <a:r>
              <a:rPr lang="ko-KR" alt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메인페이지</a:t>
            </a:r>
            <a:r>
              <a:rPr lang="ko-KR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1100" dirty="0">
              <a:solidFill>
                <a:schemeClr val="accent1">
                  <a:lumMod val="60000"/>
                  <a:lumOff val="40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endParaRPr lang="ko-KR" altLang="en-US" sz="12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역할분담 </a:t>
            </a:r>
            <a:r>
              <a:rPr lang="en-US" altLang="ko-KR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&amp; </a:t>
            </a:r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일정</a:t>
            </a:r>
            <a:endParaRPr lang="ko-KR" altLang="en-US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02.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4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49154" y="724952"/>
            <a:ext cx="73741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개</a:t>
            </a:r>
            <a:r>
              <a:rPr lang="ko-KR" altLang="en-US" sz="1200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인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 일정</a:t>
            </a:r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김수현 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사용자페이지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사용자페이지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로그인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회원가입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마이페이지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아이디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비밀번호찾기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에러페이지</a:t>
            </a:r>
            <a:endParaRPr lang="en-US" altLang="ko-KR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성공관련페이지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) </a:t>
            </a:r>
            <a:r>
              <a:rPr lang="en-US" altLang="ko-KR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css</a:t>
            </a:r>
            <a:r>
              <a:rPr lang="ko-KR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작업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로그인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회원가입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회원탈퇴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내정보수정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내 </a:t>
            </a:r>
            <a:r>
              <a:rPr lang="ko-KR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이용내역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대여반납내역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아이디비밀번호 </a:t>
            </a:r>
            <a:r>
              <a:rPr lang="ko-KR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찾기</a:t>
            </a:r>
            <a:endParaRPr lang="en-US" altLang="ko-KR" sz="1100" dirty="0">
              <a:solidFill>
                <a:schemeClr val="accent1">
                  <a:lumMod val="60000"/>
                  <a:lumOff val="40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endParaRPr lang="ko-KR" altLang="en-US" sz="11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역할분담 </a:t>
            </a:r>
            <a:r>
              <a:rPr lang="en-US" altLang="ko-KR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&amp; </a:t>
            </a:r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일정</a:t>
            </a:r>
            <a:endParaRPr lang="ko-KR" altLang="en-US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02.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7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49154" y="724952"/>
            <a:ext cx="5933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개</a:t>
            </a:r>
            <a:r>
              <a:rPr lang="ko-KR" altLang="en-US" sz="1200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인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 일정</a:t>
            </a:r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최대근 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관리자페이지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관리자로그인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상품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회원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예약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환불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대여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반납관리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통계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en-US" altLang="ko-KR" sz="1100" dirty="0">
              <a:solidFill>
                <a:schemeClr val="accent1">
                  <a:lumMod val="60000"/>
                  <a:lumOff val="40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endParaRPr lang="ko-KR" altLang="en-US" sz="12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역할분담 </a:t>
            </a:r>
            <a:r>
              <a:rPr lang="en-US" altLang="ko-KR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&amp; </a:t>
            </a:r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일정</a:t>
            </a:r>
            <a:endParaRPr lang="ko-KR" altLang="en-US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02.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3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E8265F1-745B-4BA3-9245-579D2AA8E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F8E6F0F-6CFD-4818-B080-D96B52FFAD44}"/>
              </a:ext>
            </a:extLst>
          </p:cNvPr>
          <p:cNvSpPr txBox="1"/>
          <p:nvPr/>
        </p:nvSpPr>
        <p:spPr>
          <a:xfrm>
            <a:off x="324726" y="243089"/>
            <a:ext cx="1487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23572D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INDEX</a:t>
            </a:r>
            <a:endParaRPr lang="ko-KR" altLang="en-US" sz="4000" dirty="0">
              <a:ln>
                <a:solidFill>
                  <a:srgbClr val="23572D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726" y="1363725"/>
            <a:ext cx="2138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01 </a:t>
            </a:r>
            <a:r>
              <a:rPr lang="ko-KR" altLang="en-US" sz="14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개발목적 및 요구사항</a:t>
            </a:r>
            <a:endParaRPr lang="ko-KR" altLang="en-US" sz="1400" dirty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4757" y="1742583"/>
            <a:ext cx="2279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개발목적</a:t>
            </a:r>
            <a:endParaRPr lang="en-US" altLang="ko-KR" sz="1200" dirty="0" smtClean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사용자 요구사항</a:t>
            </a:r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사용</a:t>
            </a:r>
            <a:r>
              <a:rPr lang="ko-KR" altLang="en-US" sz="1200" dirty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자</a:t>
            </a:r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회원</a:t>
            </a:r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관리자 요구사항</a:t>
            </a:r>
            <a:endParaRPr lang="ko-KR" altLang="en-US" sz="1200" dirty="0" smtClean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726" y="2614613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05 </a:t>
            </a:r>
            <a:r>
              <a:rPr lang="en-US" altLang="ko-KR" sz="14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DB </a:t>
            </a:r>
            <a:r>
              <a:rPr lang="ko-KR" altLang="en-US" sz="14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구조</a:t>
            </a:r>
            <a:endParaRPr lang="ko-KR" altLang="en-US" sz="1400" dirty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757" y="2993471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개체관계도</a:t>
            </a:r>
            <a:endParaRPr lang="en-US" altLang="ko-KR" sz="1200" dirty="0" smtClean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논리적 모델링</a:t>
            </a:r>
            <a:endParaRPr lang="en-US" altLang="ko-KR" sz="1200" dirty="0" smtClean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물리적 모델링</a:t>
            </a:r>
            <a:endParaRPr lang="ko-KR" altLang="en-US" sz="1200" dirty="0" smtClean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3576" y="1363725"/>
            <a:ext cx="175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02 </a:t>
            </a:r>
            <a:r>
              <a:rPr lang="ko-KR" altLang="en-US" sz="14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역할분담 </a:t>
            </a:r>
            <a:r>
              <a:rPr lang="en-US" altLang="ko-KR" sz="14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&amp; </a:t>
            </a:r>
            <a:r>
              <a:rPr lang="ko-KR" altLang="en-US" sz="14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일정</a:t>
            </a:r>
            <a:endParaRPr lang="ko-KR" altLang="en-US" sz="1400" dirty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03607" y="1742583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역할분담</a:t>
            </a:r>
            <a:endParaRPr lang="en-US" altLang="ko-KR" sz="1200" dirty="0" smtClean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개발일정</a:t>
            </a:r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팀</a:t>
            </a:r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개발일정</a:t>
            </a:r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개인</a:t>
            </a:r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dirty="0" smtClean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3576" y="2614613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06 </a:t>
            </a:r>
            <a:r>
              <a:rPr lang="ko-KR" altLang="en-US" sz="14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프로그램 구조</a:t>
            </a:r>
            <a:endParaRPr lang="ko-KR" altLang="en-US" sz="1400" dirty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03607" y="2993471"/>
            <a:ext cx="1965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-MVC </a:t>
            </a:r>
            <a:r>
              <a:rPr lang="ko-KR" altLang="en-US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구조</a:t>
            </a:r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관리자</a:t>
            </a:r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사용자</a:t>
            </a:r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en-US" altLang="ko-KR" sz="1200" dirty="0" smtClean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사용자 </a:t>
            </a:r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UML</a:t>
            </a:r>
          </a:p>
          <a:p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관리자 </a:t>
            </a:r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UML</a:t>
            </a:r>
            <a:endParaRPr lang="ko-KR" altLang="en-US" sz="1200" dirty="0" smtClean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08405" y="1363725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03 </a:t>
            </a:r>
            <a:r>
              <a:rPr lang="ko-KR" altLang="en-US" sz="14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개발환</a:t>
            </a:r>
            <a:r>
              <a:rPr lang="ko-KR" altLang="en-US" sz="1400" dirty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경</a:t>
            </a:r>
            <a:endParaRPr lang="ko-KR" altLang="en-US" sz="1400" dirty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8436" y="1742583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개발환경</a:t>
            </a:r>
            <a:endParaRPr lang="en-US" altLang="ko-KR" sz="1200" dirty="0" smtClean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08405" y="2614613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07 UI </a:t>
            </a:r>
            <a:r>
              <a:rPr lang="ko-KR" altLang="en-US" sz="14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기능</a:t>
            </a:r>
            <a:endParaRPr lang="ko-KR" altLang="en-US" sz="1400" dirty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8436" y="2993471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-UI </a:t>
            </a:r>
            <a:r>
              <a:rPr lang="ko-KR" altLang="en-US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기능 설명</a:t>
            </a:r>
            <a:endParaRPr lang="ko-KR" altLang="en-US" sz="1200" dirty="0" smtClean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70241" y="1354199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04 Use-case-diagram</a:t>
            </a:r>
            <a:endParaRPr lang="ko-KR" altLang="en-US" sz="1400" dirty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20272" y="1733057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관리자 </a:t>
            </a:r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Diagram</a:t>
            </a:r>
            <a:endParaRPr lang="en-US" altLang="ko-KR" sz="1200" dirty="0" smtClean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사용자 </a:t>
            </a:r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Diagram</a:t>
            </a:r>
            <a:endParaRPr lang="ko-KR" altLang="en-US" sz="1200" dirty="0" smtClean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56173" y="2588477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08 </a:t>
            </a:r>
            <a:r>
              <a:rPr lang="ko-KR" altLang="en-US" sz="14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후기 </a:t>
            </a:r>
            <a:r>
              <a:rPr lang="en-US" altLang="ko-KR" sz="14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&amp; </a:t>
            </a:r>
            <a:r>
              <a:rPr lang="en-US" altLang="ko-KR" sz="1400" dirty="0" err="1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QnA</a:t>
            </a:r>
            <a:endParaRPr lang="ko-KR" altLang="en-US" sz="1400" dirty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06204" y="2967335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후기</a:t>
            </a:r>
            <a:endParaRPr lang="en-US" altLang="ko-KR" sz="1200" dirty="0" smtClean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en-US" altLang="ko-KR" sz="1200" dirty="0" err="1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QnA</a:t>
            </a:r>
            <a:endParaRPr lang="ko-KR" altLang="en-US" sz="1200" dirty="0" smtClean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68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49154" y="724952"/>
            <a:ext cx="76915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개</a:t>
            </a:r>
            <a:r>
              <a:rPr lang="ko-KR" altLang="en-US" sz="1200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인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 일정</a:t>
            </a:r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김은수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사용자페이지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사용자페이지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헤더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푸터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로고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자주묻는질문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 1:1</a:t>
            </a:r>
            <a:r>
              <a:rPr lang="ko-KR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문의페이지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인사말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공지사항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지점안내</a:t>
            </a:r>
            <a:endParaRPr lang="en-US" altLang="ko-KR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포토후기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) </a:t>
            </a:r>
            <a:r>
              <a:rPr lang="en-US" altLang="ko-KR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css</a:t>
            </a:r>
            <a:r>
              <a:rPr lang="ko-KR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작업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자주묻는질문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 1:1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문의페이지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인사말</a:t>
            </a: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공지사항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지점안내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포토후기</a:t>
            </a:r>
            <a:endParaRPr lang="ko-KR" altLang="en-US" sz="1100" b="1" dirty="0">
              <a:solidFill>
                <a:schemeClr val="accent1">
                  <a:lumMod val="60000"/>
                  <a:lumOff val="40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endParaRPr lang="ko-KR" altLang="en-US" sz="12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역할분담 </a:t>
            </a:r>
            <a:r>
              <a:rPr lang="en-US" altLang="ko-KR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&amp; </a:t>
            </a:r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일정</a:t>
            </a:r>
            <a:endParaRPr lang="ko-KR" altLang="en-US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02.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8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49154" y="724952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개발환</a:t>
            </a:r>
            <a:r>
              <a:rPr lang="ko-KR" altLang="en-US" sz="1200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경</a:t>
            </a:r>
            <a:endParaRPr lang="ko-KR" altLang="en-US" sz="12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개발 환경</a:t>
            </a:r>
            <a:endParaRPr lang="ko-KR" altLang="en-US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03.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1640" y="1170094"/>
            <a:ext cx="64904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 latinLnBrk="0"/>
            <a:r>
              <a:rPr lang="ko-KR" altLang="en-US" dirty="0">
                <a:latin typeface="HY강B" pitchFamily="18" charset="-127"/>
                <a:ea typeface="HY강B" pitchFamily="18" charset="-127"/>
              </a:rPr>
              <a:t>개발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OS : Windows7 pro 64 bit</a:t>
            </a:r>
          </a:p>
          <a:p>
            <a:pPr lvl="0" fontAlgn="base" latinLnBrk="0"/>
            <a:r>
              <a:rPr lang="en-US" altLang="ko-KR" dirty="0">
                <a:latin typeface="HY강B" pitchFamily="18" charset="-127"/>
                <a:ea typeface="HY강B" pitchFamily="18" charset="-127"/>
              </a:rPr>
              <a:t>	DB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서버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Oracle 11.2.0.1.0</a:t>
            </a:r>
          </a:p>
          <a:p>
            <a:pPr lvl="0" fontAlgn="base" latinLnBrk="0"/>
            <a:r>
              <a:rPr lang="en-US" altLang="ko-KR" dirty="0">
                <a:latin typeface="HY강B" pitchFamily="18" charset="-127"/>
                <a:ea typeface="HY강B" pitchFamily="18" charset="-127"/>
              </a:rPr>
              <a:t>	JAVA : JDK 1.8.0_201</a:t>
            </a:r>
          </a:p>
          <a:p>
            <a:pPr lvl="0" fontAlgn="base" latinLnBrk="0"/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웹 서버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Tomcat 9.0</a:t>
            </a:r>
          </a:p>
          <a:p>
            <a:pPr lvl="0" fontAlgn="base" latinLnBrk="0"/>
            <a:r>
              <a:rPr lang="en-US" altLang="ko-KR" dirty="0">
                <a:latin typeface="HY강B" pitchFamily="18" charset="-127"/>
                <a:ea typeface="HY강B" pitchFamily="18" charset="-127"/>
              </a:rPr>
              <a:t>	Spring framework-version : 5.0.7. RELEASE</a:t>
            </a:r>
          </a:p>
          <a:p>
            <a:pPr lvl="0" fontAlgn="base" latinLnBrk="0"/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웹 표준 준수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HTML5, CSS3, JSP</a:t>
            </a:r>
          </a:p>
          <a:p>
            <a:pPr lvl="0" fontAlgn="base" latinLnBrk="0"/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개발 언어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JAVA, HTML5, CSS3,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JQuery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JSP, JavaScript, XML</a:t>
            </a:r>
          </a:p>
          <a:p>
            <a:pPr lvl="0" fontAlgn="base" latinLnBrk="0"/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데이터베이스 모델링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ERWin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7.3.0.1666,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StarUML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사이트맵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GlooMaps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u="sng" dirty="0">
                <a:latin typeface="HY강B" pitchFamily="18" charset="-127"/>
                <a:ea typeface="HY강B" pitchFamily="18" charset="-127"/>
                <a:hlinkClick r:id="rId3"/>
              </a:rPr>
              <a:t>www.gloomaps.com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pPr lvl="0" fontAlgn="base" latinLnBrk="0"/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문서화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Google Drive(Doc, Spreadsheet, Presentation)</a:t>
            </a:r>
          </a:p>
          <a:p>
            <a:pPr lvl="0" fontAlgn="base" latinLnBrk="0"/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형상관리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Google Drive,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GitHub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플러그인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Bootstrap-3.3.2</a:t>
            </a:r>
          </a:p>
          <a:p>
            <a:pPr lvl="0" fontAlgn="base" latinLnBrk="0"/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개발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Tool : spring-tool-suite-3.9.9, SQL Developer 19.1.0.094</a:t>
            </a:r>
          </a:p>
          <a:p>
            <a:pPr lvl="0" fontAlgn="base" latinLnBrk="0"/>
            <a:r>
              <a:rPr lang="en-US" altLang="ko-KR" dirty="0">
                <a:latin typeface="HY강B" pitchFamily="18" charset="-127"/>
                <a:ea typeface="HY강B" pitchFamily="18" charset="-127"/>
              </a:rPr>
              <a:t>	API : Google Chart,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Daum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지도</a:t>
            </a:r>
          </a:p>
          <a:p>
            <a:pPr lvl="0" fontAlgn="base" latinLnBrk="0"/>
            <a:r>
              <a:rPr lang="ko-KR" altLang="en-US" dirty="0">
                <a:latin typeface="HY강B" pitchFamily="18" charset="-127"/>
                <a:ea typeface="HY강B" pitchFamily="18" charset="-127"/>
              </a:rPr>
              <a:t>	테스트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FindBug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PMD</a:t>
            </a:r>
          </a:p>
        </p:txBody>
      </p:sp>
    </p:spTree>
    <p:extLst>
      <p:ext uri="{BB962C8B-B14F-4D97-AF65-F5344CB8AC3E}">
        <p14:creationId xmlns:p14="http://schemas.microsoft.com/office/powerpoint/2010/main" val="105562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93414" y="724952"/>
            <a:ext cx="1314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관리자 </a:t>
            </a:r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Diagram</a:t>
            </a:r>
            <a:endParaRPr lang="ko-KR" altLang="en-US" sz="12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Use-Case-Diagram</a:t>
            </a:r>
            <a:endParaRPr lang="ko-KR" altLang="en-US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04.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4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93414" y="724952"/>
            <a:ext cx="1314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사용자 </a:t>
            </a:r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Diagram</a:t>
            </a:r>
            <a:endParaRPr lang="ko-KR" altLang="en-US" sz="12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Use-Case-Diagram</a:t>
            </a:r>
            <a:endParaRPr lang="ko-KR" altLang="en-US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04.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2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93414" y="724952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개체관계도</a:t>
            </a:r>
            <a:endParaRPr lang="ko-KR" altLang="en-US" sz="12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DB </a:t>
            </a:r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구조</a:t>
            </a:r>
            <a:endParaRPr lang="ko-KR" altLang="en-US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05.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9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93414" y="72495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논리적 모델링</a:t>
            </a:r>
            <a:endParaRPr lang="ko-KR" altLang="en-US" sz="12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DB </a:t>
            </a:r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구조</a:t>
            </a:r>
            <a:endParaRPr lang="ko-KR" altLang="en-US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05.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72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93414" y="72495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물리</a:t>
            </a:r>
            <a:r>
              <a:rPr lang="ko-KR" altLang="en-US" sz="1200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적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 모델링</a:t>
            </a:r>
            <a:endParaRPr lang="ko-KR" altLang="en-US" sz="12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DB </a:t>
            </a:r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구조</a:t>
            </a:r>
            <a:endParaRPr lang="ko-KR" altLang="en-US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05.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5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93414" y="724952"/>
            <a:ext cx="144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-MVC 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구조</a:t>
            </a:r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관리자</a:t>
            </a:r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프로그</a:t>
            </a:r>
            <a:r>
              <a:rPr lang="ko-KR" altLang="en-US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램</a:t>
            </a:r>
            <a:r>
              <a:rPr lang="en-US" altLang="ko-KR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구조</a:t>
            </a:r>
            <a:endParaRPr lang="ko-KR" altLang="en-US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06.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524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93414" y="724952"/>
            <a:ext cx="144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-MVC 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구조</a:t>
            </a:r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사용</a:t>
            </a:r>
            <a:r>
              <a:rPr lang="ko-KR" altLang="en-US" sz="1200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자</a:t>
            </a:r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프로그</a:t>
            </a:r>
            <a:r>
              <a:rPr lang="ko-KR" altLang="en-US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램</a:t>
            </a:r>
            <a:r>
              <a:rPr lang="en-US" altLang="ko-KR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구조</a:t>
            </a:r>
            <a:endParaRPr lang="ko-KR" altLang="en-US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06.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7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93414" y="724952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관리자 </a:t>
            </a:r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UML : </a:t>
            </a:r>
            <a:endParaRPr lang="ko-KR" altLang="en-US" sz="12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프로그</a:t>
            </a:r>
            <a:r>
              <a:rPr lang="ko-KR" altLang="en-US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램</a:t>
            </a:r>
            <a:r>
              <a:rPr lang="en-US" altLang="ko-KR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구조</a:t>
            </a:r>
            <a:endParaRPr lang="ko-KR" altLang="en-US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06.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08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B991C28-63B0-4750-87F5-24B92F75EF8A}"/>
              </a:ext>
            </a:extLst>
          </p:cNvPr>
          <p:cNvSpPr txBox="1"/>
          <p:nvPr/>
        </p:nvSpPr>
        <p:spPr>
          <a:xfrm>
            <a:off x="2153830" y="2636912"/>
            <a:ext cx="5226482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1600" dirty="0"/>
              <a:t>답답한 도심을 벗어나 소중한 사람들과 서울 내에 있는 한강을 보다 쾌적하게 이용하기 위해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필요한 텐트 대여 서비스</a:t>
            </a:r>
            <a:r>
              <a:rPr lang="ko-KR" altLang="en-US" sz="1600" dirty="0"/>
              <a:t>를 제공하는 홈페이지</a:t>
            </a:r>
          </a:p>
          <a:p>
            <a:pPr>
              <a:spcBef>
                <a:spcPts val="200"/>
              </a:spcBef>
            </a:pPr>
            <a:endParaRPr lang="en-US" altLang="ko-KR" sz="1600" dirty="0" smtClean="0">
              <a:ln>
                <a:solidFill>
                  <a:schemeClr val="tx1">
                    <a:alpha val="1500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24867" y="724952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개발목적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개발목적 및 요구사항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01.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82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93414" y="724952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사용자 </a:t>
            </a:r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UML : </a:t>
            </a:r>
            <a:endParaRPr lang="ko-KR" altLang="en-US" sz="12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프로그</a:t>
            </a:r>
            <a:r>
              <a:rPr lang="ko-KR" altLang="en-US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램</a:t>
            </a:r>
            <a:r>
              <a:rPr lang="en-US" altLang="ko-KR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구조</a:t>
            </a:r>
            <a:endParaRPr lang="ko-KR" altLang="en-US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06.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35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93414" y="724952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err="1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메인페이</a:t>
            </a:r>
            <a:r>
              <a:rPr lang="ko-KR" altLang="en-US" sz="1200" dirty="0" err="1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지</a:t>
            </a:r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 </a:t>
            </a:r>
            <a:endParaRPr lang="ko-KR" altLang="en-US" sz="12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UI </a:t>
            </a:r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설명</a:t>
            </a:r>
            <a:endParaRPr lang="ko-KR" altLang="en-US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07.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5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79712" y="3708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후</a:t>
            </a:r>
            <a:r>
              <a:rPr lang="ko-KR" altLang="en-US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기</a:t>
            </a:r>
            <a:endParaRPr lang="ko-KR" altLang="en-US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08.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07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이등변 삼각형 21"/>
          <p:cNvSpPr/>
          <p:nvPr/>
        </p:nvSpPr>
        <p:spPr>
          <a:xfrm rot="15967120" flipH="1">
            <a:off x="4895514" y="2586217"/>
            <a:ext cx="2608900" cy="1686789"/>
          </a:xfrm>
          <a:prstGeom prst="triangle">
            <a:avLst/>
          </a:prstGeom>
          <a:solidFill>
            <a:srgbClr val="FAF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5632880">
            <a:off x="1615881" y="2586217"/>
            <a:ext cx="2608900" cy="1686789"/>
          </a:xfrm>
          <a:prstGeom prst="triangle">
            <a:avLst/>
          </a:prstGeom>
          <a:solidFill>
            <a:srgbClr val="FAF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1925" y="139700"/>
            <a:ext cx="3233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>
                <a:ln>
                  <a:solidFill>
                    <a:srgbClr val="23572D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</a:rPr>
              <a:t>SLIDE MAIN TITLE</a:t>
            </a:r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51" y="57402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>
                <a:ln>
                  <a:solidFill>
                    <a:srgbClr val="23572D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</a:rPr>
              <a:t>SLIDE </a:t>
            </a:r>
            <a:r>
              <a:rPr lang="en-US" altLang="ko-KR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 </a:t>
            </a: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3" t="16033" r="13035" b="7855"/>
          <a:stretch>
            <a:fillRect/>
          </a:stretch>
        </p:blipFill>
        <p:spPr>
          <a:xfrm>
            <a:off x="753331" y="2001886"/>
            <a:ext cx="2018582" cy="2691442"/>
          </a:xfrm>
          <a:custGeom>
            <a:avLst/>
            <a:gdLst>
              <a:gd name="connsiteX0" fmla="*/ 1345721 w 2691442"/>
              <a:gd name="connsiteY0" fmla="*/ 0 h 2691442"/>
              <a:gd name="connsiteX1" fmla="*/ 2691442 w 2691442"/>
              <a:gd name="connsiteY1" fmla="*/ 1345721 h 2691442"/>
              <a:gd name="connsiteX2" fmla="*/ 1345721 w 2691442"/>
              <a:gd name="connsiteY2" fmla="*/ 2691442 h 2691442"/>
              <a:gd name="connsiteX3" fmla="*/ 0 w 2691442"/>
              <a:gd name="connsiteY3" fmla="*/ 1345721 h 2691442"/>
              <a:gd name="connsiteX4" fmla="*/ 1345721 w 2691442"/>
              <a:gd name="connsiteY4" fmla="*/ 0 h 269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1442" h="2691442">
                <a:moveTo>
                  <a:pt x="1345721" y="0"/>
                </a:moveTo>
                <a:cubicBezTo>
                  <a:pt x="2088942" y="0"/>
                  <a:pt x="2691442" y="602500"/>
                  <a:pt x="2691442" y="1345721"/>
                </a:cubicBezTo>
                <a:cubicBezTo>
                  <a:pt x="2691442" y="2088942"/>
                  <a:pt x="2088942" y="2691442"/>
                  <a:pt x="1345721" y="2691442"/>
                </a:cubicBezTo>
                <a:cubicBezTo>
                  <a:pt x="602500" y="2691442"/>
                  <a:pt x="0" y="2088942"/>
                  <a:pt x="0" y="1345721"/>
                </a:cubicBezTo>
                <a:cubicBezTo>
                  <a:pt x="0" y="602500"/>
                  <a:pt x="602500" y="0"/>
                  <a:pt x="1345721" y="0"/>
                </a:cubicBezTo>
                <a:close/>
              </a:path>
            </a:pathLst>
          </a:cu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8" t="4851" r="19660" b="4851"/>
          <a:stretch>
            <a:fillRect/>
          </a:stretch>
        </p:blipFill>
        <p:spPr>
          <a:xfrm>
            <a:off x="6326125" y="2001886"/>
            <a:ext cx="2018582" cy="2691442"/>
          </a:xfrm>
          <a:custGeom>
            <a:avLst/>
            <a:gdLst>
              <a:gd name="connsiteX0" fmla="*/ 1345721 w 2691442"/>
              <a:gd name="connsiteY0" fmla="*/ 0 h 2691442"/>
              <a:gd name="connsiteX1" fmla="*/ 2691442 w 2691442"/>
              <a:gd name="connsiteY1" fmla="*/ 1345721 h 2691442"/>
              <a:gd name="connsiteX2" fmla="*/ 1345721 w 2691442"/>
              <a:gd name="connsiteY2" fmla="*/ 2691442 h 2691442"/>
              <a:gd name="connsiteX3" fmla="*/ 0 w 2691442"/>
              <a:gd name="connsiteY3" fmla="*/ 1345721 h 2691442"/>
              <a:gd name="connsiteX4" fmla="*/ 1345721 w 2691442"/>
              <a:gd name="connsiteY4" fmla="*/ 0 h 269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1442" h="2691442">
                <a:moveTo>
                  <a:pt x="1345721" y="0"/>
                </a:moveTo>
                <a:cubicBezTo>
                  <a:pt x="2088942" y="0"/>
                  <a:pt x="2691442" y="602500"/>
                  <a:pt x="2691442" y="1345721"/>
                </a:cubicBezTo>
                <a:cubicBezTo>
                  <a:pt x="2691442" y="2088942"/>
                  <a:pt x="2088942" y="2691442"/>
                  <a:pt x="1345721" y="2691442"/>
                </a:cubicBezTo>
                <a:cubicBezTo>
                  <a:pt x="602500" y="2691442"/>
                  <a:pt x="0" y="2088942"/>
                  <a:pt x="0" y="1345721"/>
                </a:cubicBezTo>
                <a:cubicBezTo>
                  <a:pt x="0" y="602500"/>
                  <a:pt x="602500" y="0"/>
                  <a:pt x="1345721" y="0"/>
                </a:cubicBezTo>
                <a:close/>
              </a:path>
            </a:pathLst>
          </a:custGeom>
        </p:spPr>
      </p:pic>
      <p:sp>
        <p:nvSpPr>
          <p:cNvPr id="23" name="타원 22"/>
          <p:cNvSpPr/>
          <p:nvPr/>
        </p:nvSpPr>
        <p:spPr>
          <a:xfrm>
            <a:off x="3150615" y="1377673"/>
            <a:ext cx="2734940" cy="3646587"/>
          </a:xfrm>
          <a:prstGeom prst="ellipse">
            <a:avLst/>
          </a:prstGeom>
          <a:solidFill>
            <a:srgbClr val="004A25"/>
          </a:solidFill>
          <a:ln w="38100">
            <a:solidFill>
              <a:srgbClr val="004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2" t="30707" r="9256" b="7273"/>
          <a:stretch>
            <a:fillRect/>
          </a:stretch>
        </p:blipFill>
        <p:spPr>
          <a:xfrm>
            <a:off x="3249415" y="1509406"/>
            <a:ext cx="2537342" cy="3383123"/>
          </a:xfrm>
          <a:custGeom>
            <a:avLst/>
            <a:gdLst>
              <a:gd name="connsiteX0" fmla="*/ 2126673 w 4253346"/>
              <a:gd name="connsiteY0" fmla="*/ 0 h 4253346"/>
              <a:gd name="connsiteX1" fmla="*/ 4253346 w 4253346"/>
              <a:gd name="connsiteY1" fmla="*/ 2126673 h 4253346"/>
              <a:gd name="connsiteX2" fmla="*/ 2126673 w 4253346"/>
              <a:gd name="connsiteY2" fmla="*/ 4253346 h 4253346"/>
              <a:gd name="connsiteX3" fmla="*/ 0 w 4253346"/>
              <a:gd name="connsiteY3" fmla="*/ 2126673 h 4253346"/>
              <a:gd name="connsiteX4" fmla="*/ 2126673 w 4253346"/>
              <a:gd name="connsiteY4" fmla="*/ 0 h 425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3346" h="4253346">
                <a:moveTo>
                  <a:pt x="2126673" y="0"/>
                </a:moveTo>
                <a:cubicBezTo>
                  <a:pt x="3301202" y="0"/>
                  <a:pt x="4253346" y="952144"/>
                  <a:pt x="4253346" y="2126673"/>
                </a:cubicBezTo>
                <a:cubicBezTo>
                  <a:pt x="4253346" y="3301202"/>
                  <a:pt x="3301202" y="4253346"/>
                  <a:pt x="2126673" y="4253346"/>
                </a:cubicBezTo>
                <a:cubicBezTo>
                  <a:pt x="952144" y="4253346"/>
                  <a:pt x="0" y="3301202"/>
                  <a:pt x="0" y="2126673"/>
                </a:cubicBezTo>
                <a:cubicBezTo>
                  <a:pt x="0" y="952144"/>
                  <a:pt x="952144" y="0"/>
                  <a:pt x="2126673" y="0"/>
                </a:cubicBezTo>
                <a:close/>
              </a:path>
            </a:pathLst>
          </a:custGeom>
        </p:spPr>
      </p:pic>
      <p:sp>
        <p:nvSpPr>
          <p:cNvPr id="24" name="TextBox 23"/>
          <p:cNvSpPr txBox="1"/>
          <p:nvPr/>
        </p:nvSpPr>
        <p:spPr>
          <a:xfrm>
            <a:off x="3663764" y="5296884"/>
            <a:ext cx="257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  <a:endParaRPr lang="ko-KR" altLang="en-US" sz="200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92714" y="4958330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  <a:endParaRPr lang="ko-KR" altLang="en-US" sz="160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5195" y="4958330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  <a:endParaRPr lang="ko-KR" altLang="en-US" sz="160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4061BB2-5BEB-4372-969F-71463AF0A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4E90282-3C75-46FA-A4EF-8BCC23377081}"/>
              </a:ext>
            </a:extLst>
          </p:cNvPr>
          <p:cNvSpPr/>
          <p:nvPr/>
        </p:nvSpPr>
        <p:spPr>
          <a:xfrm>
            <a:off x="0" y="0"/>
            <a:ext cx="9144000" cy="726360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BD66534-1330-4343-B351-B8B9EAA9116B}"/>
              </a:ext>
            </a:extLst>
          </p:cNvPr>
          <p:cNvSpPr txBox="1"/>
          <p:nvPr/>
        </p:nvSpPr>
        <p:spPr>
          <a:xfrm>
            <a:off x="644914" y="4504035"/>
            <a:ext cx="43396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8AC33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간지슬라이드</a:t>
            </a:r>
            <a:endParaRPr lang="en-US" altLang="ko-KR" sz="5400" dirty="0">
              <a:solidFill>
                <a:srgbClr val="8AC33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540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내용입력</a:t>
            </a:r>
            <a:endParaRPr lang="ko-KR" altLang="en-US" sz="5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1A0E0D2A-C451-4B88-92C1-89A9A5E98A0A}"/>
              </a:ext>
            </a:extLst>
          </p:cNvPr>
          <p:cNvCxnSpPr>
            <a:cxnSpLocks/>
          </p:cNvCxnSpPr>
          <p:nvPr/>
        </p:nvCxnSpPr>
        <p:spPr>
          <a:xfrm>
            <a:off x="494122" y="4338935"/>
            <a:ext cx="0" cy="1754326"/>
          </a:xfrm>
          <a:prstGeom prst="line">
            <a:avLst/>
          </a:prstGeom>
          <a:ln w="76200">
            <a:solidFill>
              <a:srgbClr val="83B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7742880-F460-40B0-A9A7-319D56009F69}"/>
              </a:ext>
            </a:extLst>
          </p:cNvPr>
          <p:cNvSpPr txBox="1"/>
          <p:nvPr/>
        </p:nvSpPr>
        <p:spPr>
          <a:xfrm>
            <a:off x="688796" y="4236303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4A25"/>
                </a:solidFill>
                <a:latin typeface="KoPub돋움체 Medium" panose="00000600000000000000" pitchFamily="2" charset="-127"/>
                <a:ea typeface="문체부 바탕체" panose="02030609000101010101" pitchFamily="17" charset="-127"/>
              </a:defRPr>
            </a:lvl1pPr>
          </a:lstStyle>
          <a:p>
            <a:r>
              <a:rPr lang="ko-KR" altLang="en-US" smtClean="0">
                <a:ln>
                  <a:solidFill>
                    <a:srgbClr val="83BA42">
                      <a:alpha val="15000"/>
                    </a:srgbClr>
                  </a:solidFill>
                </a:ln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여기에는 내용을 입력해주세요</a:t>
            </a:r>
            <a:endParaRPr lang="ko-KR" altLang="en-US" dirty="0">
              <a:ln>
                <a:solidFill>
                  <a:srgbClr val="83BA42">
                    <a:alpha val="15000"/>
                  </a:srgbClr>
                </a:solidFill>
              </a:ln>
              <a:solidFill>
                <a:schemeClr val="accent6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3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BB70F28-8E2C-44BF-AA45-AF9D9F50D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F8E6F0F-6CFD-4818-B080-D96B52FFAD44}"/>
              </a:ext>
            </a:extLst>
          </p:cNvPr>
          <p:cNvSpPr txBox="1"/>
          <p:nvPr/>
        </p:nvSpPr>
        <p:spPr>
          <a:xfrm>
            <a:off x="2966657" y="2071889"/>
            <a:ext cx="3926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n>
                  <a:solidFill>
                    <a:srgbClr val="23572D">
                      <a:alpha val="15000"/>
                    </a:srgbClr>
                  </a:solidFill>
                </a:ln>
                <a:solidFill>
                  <a:srgbClr val="004A25"/>
                </a:solidFill>
                <a:latin typeface="HY강B" pitchFamily="18" charset="-127"/>
                <a:ea typeface="HY강B" pitchFamily="18" charset="-127"/>
              </a:rPr>
              <a:t>THANK YOU!</a:t>
            </a:r>
            <a:endParaRPr lang="ko-KR" altLang="en-US" sz="5400" dirty="0">
              <a:ln>
                <a:solidFill>
                  <a:srgbClr val="23572D">
                    <a:alpha val="15000"/>
                  </a:srgbClr>
                </a:solidFill>
              </a:ln>
              <a:solidFill>
                <a:srgbClr val="004A25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7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B991C28-63B0-4750-87F5-24B92F75EF8A}"/>
              </a:ext>
            </a:extLst>
          </p:cNvPr>
          <p:cNvSpPr txBox="1"/>
          <p:nvPr/>
        </p:nvSpPr>
        <p:spPr>
          <a:xfrm>
            <a:off x="1691680" y="1160188"/>
            <a:ext cx="5976664" cy="5750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 latinLnBrk="0"/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1.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관리자계정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관리자계정은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초기 아이디 비번을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제공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endParaRPr lang="ko-KR" altLang="en-US" sz="1400" dirty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2.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고객센터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 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공지사항 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문의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게시판</a:t>
            </a: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자주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묻는 질문</a:t>
            </a: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내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문의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내역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endParaRPr lang="ko-KR" altLang="en-US" sz="1400" dirty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공지사항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공지사항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첫 페이지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최신 등록일 기준 리스트</a:t>
            </a: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공지사항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게시 글 등록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수정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삭제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endParaRPr lang="ko-KR" altLang="en-US" sz="1400" dirty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4.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문의 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게시판 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사용자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문의에 대한 답 글 등록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수정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삭제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가능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서비스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이용과 무관한 문의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또는 다른 회원들에게 피해를 주는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문의         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게시물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삭제 가능</a:t>
            </a: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답변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내용이 완료로 되어있을 시에는 삭제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불가능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endParaRPr lang="ko-KR" altLang="en-US" sz="1400" dirty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5.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내 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문의 내역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내가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작성한 문의 내역을 확인 할 수 있다</a:t>
            </a: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답변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상태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미 답변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답변완료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에 따라 관리자가 단 답변을 확인 할 수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 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있다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fontAlgn="base" latinLnBrk="0"/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ko-KR" altLang="en-US" sz="1400" b="1" dirty="0"/>
              <a:t>* 관리자 계정</a:t>
            </a:r>
            <a:r>
              <a:rPr lang="en-US" altLang="ko-KR" sz="1400" b="1" dirty="0"/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지정관리자</a:t>
            </a:r>
            <a:r>
              <a:rPr lang="ko-KR" altLang="en-US" sz="1400" b="1" dirty="0"/>
              <a:t>는 </a:t>
            </a:r>
            <a:r>
              <a:rPr lang="ko-KR" altLang="en-US" sz="1400" b="1" dirty="0" smtClean="0"/>
              <a:t>한 명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/>
              <a:t>ID:</a:t>
            </a:r>
            <a:r>
              <a:rPr lang="ko-KR" altLang="en-US" sz="1400" dirty="0"/>
              <a:t> </a:t>
            </a:r>
            <a:r>
              <a:rPr lang="en-US" altLang="ko-KR" sz="1400" dirty="0"/>
              <a:t>admin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/>
              <a:t>PW:</a:t>
            </a:r>
            <a:r>
              <a:rPr lang="ko-KR" altLang="en-US" sz="1400" dirty="0"/>
              <a:t> </a:t>
            </a:r>
            <a:r>
              <a:rPr lang="en-US" altLang="ko-KR" sz="1400" dirty="0"/>
              <a:t>1234</a:t>
            </a:r>
            <a:endParaRPr lang="ko-KR" altLang="en-US" sz="1400" dirty="0"/>
          </a:p>
          <a:p>
            <a:pPr>
              <a:spcBef>
                <a:spcPts val="200"/>
              </a:spcBef>
            </a:pPr>
            <a:endParaRPr lang="en-US" altLang="ko-KR" sz="1600" dirty="0" smtClean="0">
              <a:ln>
                <a:solidFill>
                  <a:schemeClr val="tx1">
                    <a:alpha val="1500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91680" y="72495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관리자 요구사항</a:t>
            </a:r>
            <a:endParaRPr lang="ko-KR" altLang="en-US" sz="12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개발목적 및 요구사항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01.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3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B991C28-63B0-4750-87F5-24B92F75EF8A}"/>
              </a:ext>
            </a:extLst>
          </p:cNvPr>
          <p:cNvSpPr txBox="1"/>
          <p:nvPr/>
        </p:nvSpPr>
        <p:spPr>
          <a:xfrm>
            <a:off x="1691680" y="1160188"/>
            <a:ext cx="5976664" cy="525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 latinLnBrk="0"/>
            <a:endParaRPr lang="en-US" altLang="ko-KR" sz="2400" dirty="0" smtClean="0"/>
          </a:p>
          <a:p>
            <a:pPr lvl="0" fontAlgn="base" latinLnBrk="0"/>
            <a:r>
              <a:rPr lang="en-US" altLang="ko-KR" sz="2400" dirty="0" smtClean="0"/>
              <a:t> </a:t>
            </a:r>
            <a:r>
              <a:rPr lang="en-US" altLang="ko-KR" sz="1400" b="1" dirty="0" smtClean="0"/>
              <a:t> 6</a:t>
            </a:r>
            <a:r>
              <a:rPr lang="en-US" altLang="ko-KR" sz="2400" dirty="0" smtClean="0"/>
              <a:t>.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자주 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묻는 질문 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최신등록일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기준으로 글 정렬</a:t>
            </a: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  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등록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수정 삭제 기능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불가능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  7.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후기 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게시판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포토 후기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) 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기능 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  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후기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게시판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최신 등록 일 기준 리스트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사진형식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말머리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      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지점별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선택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  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후기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게시판 조회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미 답변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답변완료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  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등록된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후기 게시에 대한 답 글 등록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수정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삭제 가능</a:t>
            </a: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  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서비스와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무관한 후기 또는 다른 회원들에게 피해를 주는 후기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 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     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게시물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삭제 가능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  8.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회원 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관리 접근 가능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  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회원리스트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당일 가입회원정보리스트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전체 지점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  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회원리스트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정보 조회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연령별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예약별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일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시간별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전체 지점</a:t>
            </a: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  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문제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회원발생시 강제 비활성화 권한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회원 정보 등록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수정 불가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pPr fontAlgn="base" latinLnBrk="0"/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  9.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회원 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예약 정보 관리 접근 가능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  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예약리스트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전체 지점별 당일 예약정보리스트</a:t>
            </a: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  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예약리스트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조회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지점별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당일 목록 최신 순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  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취소리스트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조회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지점별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전체 목록 최신 순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  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예약완료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리스트 조회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지점별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당일 최신 순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     - (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무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통장 입금 시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승인대기 리스트 조회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endParaRPr lang="en-US" altLang="ko-KR" sz="1400" dirty="0" smtClean="0">
              <a:ln>
                <a:solidFill>
                  <a:schemeClr val="tx1">
                    <a:alpha val="1500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91680" y="72495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관리자 요구사항</a:t>
            </a:r>
            <a:endParaRPr lang="ko-KR" altLang="en-US" sz="12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개발목적 및 요구사항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01.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64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B991C28-63B0-4750-87F5-24B92F75EF8A}"/>
              </a:ext>
            </a:extLst>
          </p:cNvPr>
          <p:cNvSpPr txBox="1"/>
          <p:nvPr/>
        </p:nvSpPr>
        <p:spPr>
          <a:xfrm>
            <a:off x="1841749" y="1160188"/>
            <a:ext cx="5976664" cy="528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 latinLnBrk="0"/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10.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상품 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관리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가능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 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상품정보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등록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수정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삭제 가능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상품 수정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삭제 시 해당 상품에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대한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예약이 있으면 불가</a:t>
            </a: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상품등록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상품번호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상품 종류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예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세트상품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추가상품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상품명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상품가격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상품상세설명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상품썸네일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상품이미지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대여가능유무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상품등록일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대여가능유무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대여불가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대여가능으로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표기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11.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등록 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된 텐트 상품 안내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 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기본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설정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세트상품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추가상품</a:t>
            </a: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이용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시간 안내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모든 세트 결제 완료 후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4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시간대여 가능</a:t>
            </a: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이용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시간 초과금 안내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1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시간 초과당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천원 비용 부가</a:t>
            </a:r>
          </a:p>
          <a:p>
            <a:pPr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카테고리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세트 상품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추가 상품 </a:t>
            </a:r>
          </a:p>
          <a:p>
            <a:pPr marL="285750" indent="-285750" fontAlgn="base" latinLnBrk="0">
              <a:buFont typeface="Arial" pitchFamily="34" charset="0"/>
              <a:buChar char="•"/>
            </a:pP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세트 상품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: 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b="1" dirty="0">
                <a:latin typeface="HY강B" pitchFamily="18" charset="-127"/>
                <a:ea typeface="HY강B" pitchFamily="18" charset="-127"/>
              </a:rPr>
              <a:t>한강 세트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텐트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돗자리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테이블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(1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만원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b="1" dirty="0">
                <a:latin typeface="HY강B" pitchFamily="18" charset="-127"/>
                <a:ea typeface="HY강B" pitchFamily="18" charset="-127"/>
              </a:rPr>
              <a:t>햇빛 세트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텐트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엠보싱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매트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테이블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(1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만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천원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b="1" dirty="0">
                <a:latin typeface="HY강B" pitchFamily="18" charset="-127"/>
                <a:ea typeface="HY강B" pitchFamily="18" charset="-127"/>
              </a:rPr>
              <a:t>캠핑 세트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텐트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엠보싱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매트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테이블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大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담요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조명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개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의자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개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끌차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(2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만원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b="1" dirty="0">
                <a:latin typeface="HY강B" pitchFamily="18" charset="-127"/>
                <a:ea typeface="HY강B" pitchFamily="18" charset="-127"/>
              </a:rPr>
              <a:t>돗자리 세트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돗자리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담요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테이블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조명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(7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천원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b="1" dirty="0" err="1">
                <a:latin typeface="HY강B" pitchFamily="18" charset="-127"/>
                <a:ea typeface="HY강B" pitchFamily="18" charset="-127"/>
              </a:rPr>
              <a:t>밤도깨비</a:t>
            </a:r>
            <a:r>
              <a:rPr lang="ko-KR" altLang="en-US" sz="1200" b="1" dirty="0">
                <a:latin typeface="HY강B" pitchFamily="18" charset="-127"/>
                <a:ea typeface="HY강B" pitchFamily="18" charset="-127"/>
              </a:rPr>
              <a:t> 세트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돗자리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담요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테이블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조명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개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LED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왕관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블루투스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스피커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(1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만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천원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b="1" dirty="0">
                <a:latin typeface="HY강B" pitchFamily="18" charset="-127"/>
                <a:ea typeface="HY강B" pitchFamily="18" charset="-127"/>
              </a:rPr>
              <a:t>보드게임 세트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돗자리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담요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테이블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조명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블루투스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스피커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보드게임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택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개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거짓말탐지기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복 불복악어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할리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갈리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젠가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-,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야광 머리띠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(1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만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천원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추가 상품 선택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개당</a:t>
            </a:r>
          </a:p>
          <a:p>
            <a:pPr marL="360000"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미니빔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+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스크린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(1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만원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끌차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(5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천원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배드민턴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(5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천원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err="1" smtClean="0">
                <a:latin typeface="HY강B" pitchFamily="18" charset="-127"/>
                <a:ea typeface="HY강B" pitchFamily="18" charset="-127"/>
              </a:rPr>
              <a:t>블루투스스피커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(3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천원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테이블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(3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천원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의자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(3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천원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보조배터리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(3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천원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)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등등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endParaRPr lang="en-US" altLang="ko-KR" sz="1400" dirty="0" smtClean="0">
              <a:ln>
                <a:solidFill>
                  <a:schemeClr val="tx1">
                    <a:alpha val="1500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91680" y="72495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관리자 요구사항</a:t>
            </a:r>
            <a:endParaRPr lang="ko-KR" altLang="en-US" sz="12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개발목적 및 요구사항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01.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B991C28-63B0-4750-87F5-24B92F75EF8A}"/>
              </a:ext>
            </a:extLst>
          </p:cNvPr>
          <p:cNvSpPr txBox="1"/>
          <p:nvPr/>
        </p:nvSpPr>
        <p:spPr>
          <a:xfrm>
            <a:off x="1546485" y="1340768"/>
            <a:ext cx="64867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 latinLnBrk="0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12.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상품 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대여 유무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관리</a:t>
            </a:r>
            <a:endParaRPr lang="en-US" altLang="ko-KR" sz="1400" b="1" dirty="0" smtClean="0">
              <a:latin typeface="HY강B" pitchFamily="18" charset="-127"/>
              <a:ea typeface="HY강B" pitchFamily="18" charset="-127"/>
            </a:endParaRPr>
          </a:p>
          <a:p>
            <a:pPr marL="360000" lvl="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상품의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대여 유무 상태를 관리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상품의 목록에서 삭제가 아닌 대여불가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처리의 기능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endParaRPr lang="ko-KR" altLang="en-US" sz="1400" dirty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13.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사용자 이용 상태 처리 </a:t>
            </a:r>
            <a:endParaRPr lang="ko-KR" altLang="en-US" sz="1400" dirty="0" smtClean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-(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예약대기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예약취소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결제완료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대여 중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대여완료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환불대기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환불완료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으로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구분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예약대기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결제대기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예약취소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사용자의 이용 상태 처리 비활성화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예약대기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사용자가 예약을 신청을 한 경우 기본 예약상태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예약취소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사용자가 예약 후 결제하기 전 취소 시 자동으로 값이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  들어옴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결제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완료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예약 신청 후 결제를 완료 했을 시 설정 가능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대여 중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결제를 완료한 사용자가 매장에서 물품을 대여하면 관리자가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 이용상태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등록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반납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완료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대여해간 사용자가 대여 물품을 반납하면 관리자가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 이용상태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업데이트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환불요청 중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결제를 한 사용자가 결제 취소를 요청 했을 시 자동으로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 이용상태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업데이트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환불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완료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환불요청중인 사용자에게 관리자가 환불 처리를 했을 시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 이용상태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업데이트</a:t>
            </a:r>
          </a:p>
        </p:txBody>
      </p:sp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91680" y="72495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관리자 요구사항</a:t>
            </a:r>
            <a:endParaRPr lang="ko-KR" altLang="en-US" sz="12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개발목적 및 요구사항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01.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B991C28-63B0-4750-87F5-24B92F75EF8A}"/>
              </a:ext>
            </a:extLst>
          </p:cNvPr>
          <p:cNvSpPr txBox="1"/>
          <p:nvPr/>
        </p:nvSpPr>
        <p:spPr>
          <a:xfrm>
            <a:off x="1475656" y="1160188"/>
            <a:ext cx="727398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 latinLnBrk="0"/>
            <a:r>
              <a:rPr lang="en-US" altLang="ko-KR" sz="1400" dirty="0" smtClean="0"/>
              <a:t>14</a:t>
            </a:r>
            <a:r>
              <a:rPr lang="en-US" altLang="ko-KR" sz="2400" dirty="0" smtClean="0"/>
              <a:t>.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환불 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처리 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marL="360000" lvl="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환불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요청 처리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사용자에게 요청 리스트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marL="360000" lvl="0"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사용자아이디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사용자이름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성별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휴대폰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이메일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결제방법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환불대기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표기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관리자의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marL="360000" lvl="0"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환불처리가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필요한 목록을 조회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‘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환불완료’ 버튼을 누를 시 예약상태를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환불완료로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marL="360000" lvl="0"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업데이트하고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환불 요청 처리 완료 리스트로 정보를 넘긴다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360000" lvl="0" fontAlgn="base" latinLnBrk="0"/>
            <a:endParaRPr lang="ko-KR" altLang="en-US" sz="1200" dirty="0" smtClean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환불 요청 처리 완료 리스트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:  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 (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사용자아이디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사용자이름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성별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휴대폰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이메일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결제방법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환불완료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표기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fontAlgn="base" latinLnBrk="0"/>
            <a:endParaRPr lang="ko-KR" altLang="en-US" sz="1400" dirty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15.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통계 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관리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지점별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통계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여의도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뚝섬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잠원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 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분기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(4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분기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+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누적총매출액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지점 매출순위 및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판매금액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환불금액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순영업이익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표기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월별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매출 통계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년도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선택후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지점별 월별 매출액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환불금액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순영업이익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표기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일별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매출 통계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년도와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월선택후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지점별 일별 매출액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환불금액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순영업이익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표기 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상품별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월매출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통계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년도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월 선택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지점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선택후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해당 지점 상품별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월매출액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월환불금액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 </a:t>
            </a:r>
            <a:r>
              <a:rPr lang="ko-KR" altLang="en-US" sz="1200" dirty="0" err="1" smtClean="0">
                <a:latin typeface="HY강B" pitchFamily="18" charset="-127"/>
                <a:ea typeface="HY강B" pitchFamily="18" charset="-127"/>
              </a:rPr>
              <a:t>월순영업이익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표기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상품별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일매출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통계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년도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월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일 선택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지점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선택후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해당지점 상품별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일일매출액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</a:t>
            </a:r>
          </a:p>
          <a:p>
            <a:pPr marL="360000" fontAlgn="base" latinLnBrk="0"/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 </a:t>
            </a:r>
            <a:r>
              <a:rPr lang="ko-KR" altLang="en-US" sz="1200" dirty="0" err="1" smtClean="0">
                <a:latin typeface="HY강B" pitchFamily="18" charset="-127"/>
                <a:ea typeface="HY강B" pitchFamily="18" charset="-127"/>
              </a:rPr>
              <a:t>일일환불금액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일일순영업이익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표기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이용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회원별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년도별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(2015-2019~)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매출 통계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</a:p>
          <a:p>
            <a:pPr marL="360000" fontAlgn="base" latinLnBrk="0"/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 성별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연령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가입기간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하루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일주일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한달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,6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개월이상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,1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년이상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선택후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연매출액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순영업이익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표기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이용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회원별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월별 매출 통계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년도 선택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</a:t>
            </a:r>
          </a:p>
          <a:p>
            <a:pPr marL="360000" fontAlgn="base" latinLnBrk="0"/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 성별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연령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가입기간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하루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일주일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한달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,6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개월이상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,1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년이상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선택후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월매출액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순영업이익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표기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이용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회원수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통계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성별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연령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가입기간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하루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일주일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한달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,6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개월이상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,1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년이상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별 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 </a:t>
            </a:r>
            <a:r>
              <a:rPr lang="ko-KR" altLang="en-US" sz="1200" dirty="0" err="1" smtClean="0">
                <a:latin typeface="HY강B" pitchFamily="18" charset="-127"/>
                <a:ea typeface="HY강B" pitchFamily="18" charset="-127"/>
              </a:rPr>
              <a:t>유효회원수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원으로 한번에 표기</a:t>
            </a:r>
          </a:p>
        </p:txBody>
      </p:sp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91680" y="72495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관리자 요구사항</a:t>
            </a:r>
            <a:endParaRPr lang="ko-KR" altLang="en-US" sz="12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개발목적 및 요구사항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01.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48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B991C28-63B0-4750-87F5-24B92F75EF8A}"/>
              </a:ext>
            </a:extLst>
          </p:cNvPr>
          <p:cNvSpPr txBox="1"/>
          <p:nvPr/>
        </p:nvSpPr>
        <p:spPr>
          <a:xfrm>
            <a:off x="1259632" y="1378947"/>
            <a:ext cx="727398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 latinLnBrk="0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1.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메인 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페이지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  <a:p>
            <a:pPr marL="360000" lvl="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메인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이미지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슬라이드 형식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하단에는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회사소개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이용약관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지점 안내번호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간략한 회사정보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출력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2.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공지사항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사용자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메인페이지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메뉴에서 읽기가 가능하다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531450" indent="-171450" fontAlgn="base" latinLnBrk="0">
              <a:buFontTx/>
              <a:buChar char="-"/>
            </a:pP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검색 불가능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marL="531450" indent="-171450" fontAlgn="base" latinLnBrk="0">
              <a:buFontTx/>
              <a:buChar char="-"/>
            </a:pP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lvl="0" fontAlgn="base" latinLnBrk="0"/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sz="1400" b="1" dirty="0" smtClean="0">
                <a:latin typeface="HY강B" pitchFamily="18" charset="-127"/>
                <a:ea typeface="HY강B" pitchFamily="18" charset="-127"/>
              </a:rPr>
              <a:t>문의 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게시판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로그인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회원만 사용가능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검색기능은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제목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내용로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검색이 가능하다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글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작성 시 제목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내용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비밀번호 설정 필수</a:t>
            </a: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글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상세보기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작성자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작성일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제목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내용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댓글로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구성된다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상세보기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수정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비밀 번호 변경 가능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삭제 시 비밀번호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필요</a:t>
            </a:r>
            <a:endParaRPr lang="en-US" altLang="ko-KR" sz="1200" dirty="0" smtClean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글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삭제 시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댓글이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달려있을 경우 삭제가 불가능하다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.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err="1" smtClean="0">
                <a:latin typeface="HY강B" pitchFamily="18" charset="-127"/>
                <a:ea typeface="HY강B" pitchFamily="18" charset="-127"/>
              </a:rPr>
              <a:t>댓글은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관리자만 작성 가능하다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pPr marL="360000" fontAlgn="base" latinLnBrk="0"/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6" name="Picture 2" descr="C:\Users\15\Desktop\login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0648"/>
            <a:ext cx="1008112" cy="9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91679" y="72495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200" dirty="0" smtClean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사용자 요구사항</a:t>
            </a:r>
            <a:endParaRPr lang="ko-KR" altLang="en-US" sz="120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7086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개발목적 및 요구사항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9355" y="36848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HY강B" pitchFamily="18" charset="-127"/>
                <a:ea typeface="HY강B" pitchFamily="18" charset="-127"/>
              </a:rPr>
              <a:t>01.</a:t>
            </a:r>
            <a:endParaRPr lang="ko-KR" altLang="en-US" spc="-150" dirty="0">
              <a:solidFill>
                <a:srgbClr val="00002F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6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2527</Words>
  <Application>Microsoft Office PowerPoint</Application>
  <PresentationFormat>화면 슬라이드 쇼(4:3)</PresentationFormat>
  <Paragraphs>402</Paragraphs>
  <Slides>35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alfo8-23</dc:creator>
  <cp:lastModifiedBy>alfo8-25</cp:lastModifiedBy>
  <cp:revision>20</cp:revision>
  <dcterms:created xsi:type="dcterms:W3CDTF">2019-10-01T05:51:13Z</dcterms:created>
  <dcterms:modified xsi:type="dcterms:W3CDTF">2019-10-01T08:11:11Z</dcterms:modified>
</cp:coreProperties>
</file>