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notesSlides/notesSlide21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14C"/>
    <a:srgbClr val="10924B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398784"/>
        <c:axId val="224973312"/>
      </c:lineChart>
      <c:catAx>
        <c:axId val="225398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24973312"/>
        <c:crosses val="autoZero"/>
        <c:auto val="1"/>
        <c:lblAlgn val="ctr"/>
        <c:lblOffset val="100"/>
        <c:noMultiLvlLbl val="0"/>
      </c:catAx>
      <c:valAx>
        <c:axId val="224973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398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395712"/>
        <c:axId val="192402496"/>
      </c:lineChart>
      <c:catAx>
        <c:axId val="2333957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2402496"/>
        <c:crosses val="autoZero"/>
        <c:auto val="1"/>
        <c:lblAlgn val="ctr"/>
        <c:lblOffset val="100"/>
        <c:noMultiLvlLbl val="0"/>
      </c:catAx>
      <c:valAx>
        <c:axId val="192402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33957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637888"/>
        <c:axId val="232991552"/>
      </c:lineChart>
      <c:catAx>
        <c:axId val="233637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2991552"/>
        <c:crosses val="autoZero"/>
        <c:auto val="1"/>
        <c:lblAlgn val="ctr"/>
        <c:lblOffset val="100"/>
        <c:noMultiLvlLbl val="0"/>
      </c:catAx>
      <c:valAx>
        <c:axId val="23299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36378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790464"/>
        <c:axId val="232993856"/>
      </c:lineChart>
      <c:catAx>
        <c:axId val="233790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2993856"/>
        <c:crosses val="autoZero"/>
        <c:auto val="1"/>
        <c:lblAlgn val="ctr"/>
        <c:lblOffset val="100"/>
        <c:noMultiLvlLbl val="0"/>
      </c:catAx>
      <c:valAx>
        <c:axId val="232993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37904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399808"/>
        <c:axId val="161222016"/>
      </c:lineChart>
      <c:catAx>
        <c:axId val="225399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61222016"/>
        <c:crosses val="autoZero"/>
        <c:auto val="1"/>
        <c:lblAlgn val="ctr"/>
        <c:lblOffset val="100"/>
        <c:noMultiLvlLbl val="0"/>
      </c:catAx>
      <c:valAx>
        <c:axId val="161222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399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000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484736"/>
        <c:axId val="162004992"/>
      </c:lineChart>
      <c:catAx>
        <c:axId val="258484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2004992"/>
        <c:crosses val="autoZero"/>
        <c:auto val="1"/>
        <c:lblAlgn val="ctr"/>
        <c:lblOffset val="100"/>
        <c:noMultiLvlLbl val="0"/>
      </c:catAx>
      <c:valAx>
        <c:axId val="16200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84847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000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178048"/>
        <c:axId val="162007296"/>
      </c:lineChart>
      <c:catAx>
        <c:axId val="274178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2007296"/>
        <c:crosses val="autoZero"/>
        <c:auto val="1"/>
        <c:lblAlgn val="ctr"/>
        <c:lblOffset val="100"/>
        <c:noMultiLvlLbl val="0"/>
      </c:catAx>
      <c:valAx>
        <c:axId val="162007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741780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382976"/>
        <c:axId val="162010752"/>
      </c:barChart>
      <c:catAx>
        <c:axId val="232382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2010752"/>
        <c:crosses val="autoZero"/>
        <c:auto val="1"/>
        <c:lblAlgn val="ctr"/>
        <c:lblOffset val="100"/>
        <c:noMultiLvlLbl val="0"/>
      </c:catAx>
      <c:valAx>
        <c:axId val="162010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2382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386048"/>
        <c:axId val="162011904"/>
      </c:barChart>
      <c:catAx>
        <c:axId val="23238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2011904"/>
        <c:crosses val="autoZero"/>
        <c:auto val="1"/>
        <c:lblAlgn val="ctr"/>
        <c:lblOffset val="100"/>
        <c:noMultiLvlLbl val="0"/>
      </c:catAx>
      <c:valAx>
        <c:axId val="162011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2386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131008"/>
        <c:axId val="162063488"/>
      </c:barChart>
      <c:catAx>
        <c:axId val="233131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2063488"/>
        <c:crosses val="autoZero"/>
        <c:auto val="1"/>
        <c:lblAlgn val="ctr"/>
        <c:lblOffset val="100"/>
        <c:noMultiLvlLbl val="0"/>
      </c:catAx>
      <c:valAx>
        <c:axId val="162063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31310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865792"/>
        <c:axId val="162065792"/>
      </c:barChart>
      <c:catAx>
        <c:axId val="23286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2065792"/>
        <c:crosses val="autoZero"/>
        <c:auto val="1"/>
        <c:lblAlgn val="ctr"/>
        <c:lblOffset val="100"/>
        <c:noMultiLvlLbl val="0"/>
      </c:catAx>
      <c:valAx>
        <c:axId val="16206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2865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176064"/>
        <c:axId val="162068096"/>
      </c:barChart>
      <c:catAx>
        <c:axId val="23317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2068096"/>
        <c:crosses val="autoZero"/>
        <c:auto val="1"/>
        <c:lblAlgn val="ctr"/>
        <c:lblOffset val="100"/>
        <c:noMultiLvlLbl val="0"/>
      </c:catAx>
      <c:valAx>
        <c:axId val="16206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31760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5736406"/>
              </p:ext>
            </p:extLst>
          </p:nvPr>
        </p:nvGraphicFramePr>
        <p:xfrm>
          <a:off x="6643077" y="615134"/>
          <a:ext cx="2399925" cy="22527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83887246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39122940"/>
              </p:ext>
            </p:extLst>
          </p:nvPr>
        </p:nvGraphicFramePr>
        <p:xfrm>
          <a:off x="6643619" y="669234"/>
          <a:ext cx="2399925" cy="39779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수정버튼 클릭 시 비밀번호를  입력하라는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비밀번호가 일치하면 내용을 수정할 수 있음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내용에 커서가 이동되면 수정버튼은 비활성화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수정완료버튼과 삭제 버튼만 활성화 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 수정이 완료 된 후에 수정완료버튼을 클릭하면 수정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26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버튼을 클릭하면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댓글을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댓글 삭제 후 상세보기 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21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26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61003692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19"/>
            <a:ext cx="6401618" cy="4377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0225"/>
              </p:ext>
            </p:extLst>
          </p:nvPr>
        </p:nvGraphicFramePr>
        <p:xfrm>
          <a:off x="241271" y="985904"/>
          <a:ext cx="6120618" cy="362727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1101303"/>
                <a:gridCol w="679934"/>
                <a:gridCol w="538208"/>
                <a:gridCol w="716351"/>
                <a:gridCol w="185079"/>
                <a:gridCol w="197542"/>
                <a:gridCol w="765243"/>
                <a:gridCol w="1078750"/>
              </a:tblGrid>
              <a:tr h="207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문의 답변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2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텐트는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인이 사용하기에 불편할 수 있어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4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텐트를 사용하시기를 권장합니다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15">
                <a:tc gridSpan="9"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자동생성</a:t>
                      </a: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입력하세요</a:t>
                      </a:r>
                      <a:endParaRPr lang="en-US" altLang="ko-KR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</a:t>
                      </a: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622270" y="685397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360546" y="708289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11624" y="362325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049900" y="36461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61545" y="3623253"/>
            <a:ext cx="985578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수정완</a:t>
            </a:r>
            <a:r>
              <a:rPr lang="ko-KR" altLang="en-US" sz="900" b="1" dirty="0">
                <a:solidFill>
                  <a:schemeClr val="bg1"/>
                </a:solidFill>
              </a:rPr>
              <a:t>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99821" y="36461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4589" y="3623464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52865" y="364635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41797" y="4676980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780073" y="4699872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33117" y="4676980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171393" y="4699872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27654769"/>
              </p:ext>
            </p:extLst>
          </p:nvPr>
        </p:nvGraphicFramePr>
        <p:xfrm>
          <a:off x="6349524" y="615134"/>
          <a:ext cx="2790753" cy="441361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757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8410941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총 매출 금액 통계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총  매출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통계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740147219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969948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지점별 월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60575" y="913195"/>
            <a:ext cx="468924" cy="1845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76431" y="637755"/>
            <a:ext cx="703384" cy="459944"/>
            <a:chOff x="742462" y="587318"/>
            <a:chExt cx="703384" cy="459944"/>
          </a:xfrm>
        </p:grpSpPr>
        <p:grpSp>
          <p:nvGrpSpPr>
            <p:cNvPr id="14" name="그룹 13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지점선택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병합 5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3568577" y="64091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9" y="4444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1791826308"/>
              </p:ext>
            </p:extLst>
          </p:nvPr>
        </p:nvGraphicFramePr>
        <p:xfrm>
          <a:off x="966780" y="1243719"/>
          <a:ext cx="5306646" cy="291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95457" y="633626"/>
            <a:ext cx="664582" cy="464073"/>
            <a:chOff x="1504461" y="595132"/>
            <a:chExt cx="664582" cy="452129"/>
          </a:xfrm>
        </p:grpSpPr>
        <p:sp>
          <p:nvSpPr>
            <p:cNvPr id="7" name="직사각형 6"/>
            <p:cNvSpPr/>
            <p:nvPr/>
          </p:nvSpPr>
          <p:spPr>
            <a:xfrm>
              <a:off x="1504461" y="859691"/>
              <a:ext cx="664582" cy="1875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0000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741415" y="59513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994334" y="918305"/>
              <a:ext cx="117230" cy="93785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15973"/>
              </p:ext>
            </p:extLst>
          </p:nvPr>
        </p:nvGraphicFramePr>
        <p:xfrm>
          <a:off x="517769" y="4115689"/>
          <a:ext cx="6728736" cy="822248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70873"/>
                <a:gridCol w="464318"/>
                <a:gridCol w="517595"/>
                <a:gridCol w="517595"/>
                <a:gridCol w="517595"/>
                <a:gridCol w="517595"/>
                <a:gridCol w="517595"/>
                <a:gridCol w="517595"/>
                <a:gridCol w="517595"/>
                <a:gridCol w="517595"/>
                <a:gridCol w="517595"/>
                <a:gridCol w="517595"/>
                <a:gridCol w="517595"/>
              </a:tblGrid>
              <a:tr h="20556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</a:tr>
              <a:tr h="205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05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05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871882693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2030272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지점별 일일 매출통계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지점별 일일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76431" y="637755"/>
            <a:ext cx="703384" cy="459944"/>
            <a:chOff x="742462" y="587318"/>
            <a:chExt cx="703384" cy="459944"/>
          </a:xfrm>
        </p:grpSpPr>
        <p:grpSp>
          <p:nvGrpSpPr>
            <p:cNvPr id="14" name="그룹 13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지점선택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병합 5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1496" y="648202"/>
            <a:ext cx="468924" cy="456785"/>
            <a:chOff x="3460575" y="640914"/>
            <a:chExt cx="468924" cy="456785"/>
          </a:xfrm>
        </p:grpSpPr>
        <p:sp>
          <p:nvSpPr>
            <p:cNvPr id="9" name="직사각형 8"/>
            <p:cNvSpPr/>
            <p:nvPr/>
          </p:nvSpPr>
          <p:spPr>
            <a:xfrm>
              <a:off x="3460575" y="913195"/>
              <a:ext cx="468924" cy="184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568577" y="64091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95457" y="633626"/>
            <a:ext cx="664582" cy="464073"/>
            <a:chOff x="1504461" y="595132"/>
            <a:chExt cx="664582" cy="452129"/>
          </a:xfrm>
        </p:grpSpPr>
        <p:sp>
          <p:nvSpPr>
            <p:cNvPr id="7" name="직사각형 6"/>
            <p:cNvSpPr/>
            <p:nvPr/>
          </p:nvSpPr>
          <p:spPr>
            <a:xfrm>
              <a:off x="1504461" y="859691"/>
              <a:ext cx="664582" cy="1875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0000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741415" y="59513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994334" y="918305"/>
              <a:ext cx="117230" cy="93785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48236" y="640914"/>
            <a:ext cx="576973" cy="464073"/>
            <a:chOff x="1504461" y="595132"/>
            <a:chExt cx="576973" cy="452129"/>
          </a:xfrm>
        </p:grpSpPr>
        <p:sp>
          <p:nvSpPr>
            <p:cNvPr id="26" name="직사각형 25"/>
            <p:cNvSpPr/>
            <p:nvPr/>
          </p:nvSpPr>
          <p:spPr>
            <a:xfrm>
              <a:off x="1504461" y="859691"/>
              <a:ext cx="576973" cy="1875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00</a:t>
              </a:r>
              <a:r>
                <a:rPr lang="ko-KR" altLang="en-US" sz="8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1741415" y="59513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병합 31"/>
            <p:cNvSpPr/>
            <p:nvPr/>
          </p:nvSpPr>
          <p:spPr>
            <a:xfrm>
              <a:off x="1888142" y="903132"/>
              <a:ext cx="117230" cy="93785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9972670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지점별 상품 월별 판매 통계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지점별  상품  월별  판매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076431" y="637755"/>
            <a:ext cx="703384" cy="459944"/>
            <a:chOff x="742462" y="587318"/>
            <a:chExt cx="703384" cy="459944"/>
          </a:xfrm>
        </p:grpSpPr>
        <p:grpSp>
          <p:nvGrpSpPr>
            <p:cNvPr id="33" name="그룹 32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지점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순서도: 병합 36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932215" y="649477"/>
            <a:ext cx="703384" cy="459944"/>
            <a:chOff x="742462" y="587318"/>
            <a:chExt cx="703384" cy="459944"/>
          </a:xfrm>
        </p:grpSpPr>
        <p:grpSp>
          <p:nvGrpSpPr>
            <p:cNvPr id="39" name="그룹 38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년도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순서도: 병합 41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24694" y="649477"/>
            <a:ext cx="703384" cy="459944"/>
            <a:chOff x="742462" y="587318"/>
            <a:chExt cx="703384" cy="459944"/>
          </a:xfrm>
        </p:grpSpPr>
        <p:grpSp>
          <p:nvGrpSpPr>
            <p:cNvPr id="44" name="그룹 43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순서도: 병합 46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타원 44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3821496" y="648202"/>
            <a:ext cx="468924" cy="456785"/>
            <a:chOff x="3460575" y="640914"/>
            <a:chExt cx="468924" cy="456785"/>
          </a:xfrm>
        </p:grpSpPr>
        <p:sp>
          <p:nvSpPr>
            <p:cNvPr id="49" name="직사각형 48"/>
            <p:cNvSpPr/>
            <p:nvPr/>
          </p:nvSpPr>
          <p:spPr>
            <a:xfrm>
              <a:off x="3460575" y="913195"/>
              <a:ext cx="468924" cy="184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3568577" y="64091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7750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86650688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지점별 상품 일일 판매 통계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지점별  상품  일일  판매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076431" y="637755"/>
            <a:ext cx="703384" cy="459944"/>
            <a:chOff x="742462" y="587318"/>
            <a:chExt cx="703384" cy="459944"/>
          </a:xfrm>
        </p:grpSpPr>
        <p:grpSp>
          <p:nvGrpSpPr>
            <p:cNvPr id="33" name="그룹 32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지점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순서도: 병합 36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932215" y="649477"/>
            <a:ext cx="703384" cy="459944"/>
            <a:chOff x="742462" y="587318"/>
            <a:chExt cx="703384" cy="459944"/>
          </a:xfrm>
        </p:grpSpPr>
        <p:grpSp>
          <p:nvGrpSpPr>
            <p:cNvPr id="39" name="그룹 38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년도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순서도: 병합 41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타원 39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24694" y="649477"/>
            <a:ext cx="703384" cy="459944"/>
            <a:chOff x="742462" y="587318"/>
            <a:chExt cx="703384" cy="459944"/>
          </a:xfrm>
        </p:grpSpPr>
        <p:grpSp>
          <p:nvGrpSpPr>
            <p:cNvPr id="44" name="그룹 43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순서도: 병합 46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타원 44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710002" y="652636"/>
            <a:ext cx="468924" cy="456785"/>
            <a:chOff x="3460575" y="640914"/>
            <a:chExt cx="468924" cy="456785"/>
          </a:xfrm>
        </p:grpSpPr>
        <p:sp>
          <p:nvSpPr>
            <p:cNvPr id="49" name="직사각형 48"/>
            <p:cNvSpPr/>
            <p:nvPr/>
          </p:nvSpPr>
          <p:spPr>
            <a:xfrm>
              <a:off x="3460575" y="913195"/>
              <a:ext cx="468924" cy="184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3568577" y="64091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25770" y="649477"/>
            <a:ext cx="703384" cy="459944"/>
            <a:chOff x="742462" y="587318"/>
            <a:chExt cx="703384" cy="459944"/>
          </a:xfrm>
        </p:grpSpPr>
        <p:grpSp>
          <p:nvGrpSpPr>
            <p:cNvPr id="28" name="그룹 27"/>
            <p:cNvGrpSpPr/>
            <p:nvPr/>
          </p:nvGrpSpPr>
          <p:grpSpPr>
            <a:xfrm>
              <a:off x="742462" y="859692"/>
              <a:ext cx="703384" cy="187570"/>
              <a:chOff x="742462" y="859692"/>
              <a:chExt cx="703384" cy="18757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742462" y="859692"/>
                <a:ext cx="703384" cy="1875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일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선택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순서도: 병합 31"/>
              <p:cNvSpPr/>
              <p:nvPr/>
            </p:nvSpPr>
            <p:spPr>
              <a:xfrm>
                <a:off x="1273908" y="906584"/>
                <a:ext cx="117230" cy="93785"/>
              </a:xfrm>
              <a:prstGeom prst="flowChartMer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966780" y="58731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69338284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년도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년도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070055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년도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년도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8892654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년도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년도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234715568"/>
              </p:ext>
            </p:extLst>
          </p:nvPr>
        </p:nvGraphicFramePr>
        <p:xfrm>
          <a:off x="6643077" y="615134"/>
          <a:ext cx="2399925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 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204401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984668669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8174698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월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월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37815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881731378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27513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월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월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87607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41122046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61369549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이용 회원 별 월 매출 통계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별 월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87015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181094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3361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09" y="1497354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759457879"/>
              </p:ext>
            </p:extLst>
          </p:nvPr>
        </p:nvGraphicFramePr>
        <p:xfrm>
          <a:off x="6643619" y="669234"/>
          <a:ext cx="2399925" cy="403129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709"/>
              </p:ext>
            </p:extLst>
          </p:nvPr>
        </p:nvGraphicFramePr>
        <p:xfrm>
          <a:off x="211835" y="1718559"/>
          <a:ext cx="6273273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601133"/>
                <a:gridCol w="584200"/>
                <a:gridCol w="584200"/>
                <a:gridCol w="550334"/>
                <a:gridCol w="607893"/>
                <a:gridCol w="822973"/>
                <a:gridCol w="601134"/>
                <a:gridCol w="761641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66026" y="641621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3441287" y="960608"/>
            <a:ext cx="213992" cy="529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68918" y="128505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66025" y="425178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61129682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87526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601133"/>
                <a:gridCol w="584200"/>
                <a:gridCol w="584200"/>
                <a:gridCol w="550334"/>
                <a:gridCol w="607893"/>
                <a:gridCol w="822973"/>
                <a:gridCol w="601134"/>
                <a:gridCol w="761641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791327397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95905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601133"/>
                <a:gridCol w="584200"/>
                <a:gridCol w="584200"/>
                <a:gridCol w="550334"/>
                <a:gridCol w="607893"/>
                <a:gridCol w="822973"/>
                <a:gridCol w="601134"/>
                <a:gridCol w="761641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142424851"/>
              </p:ext>
            </p:extLst>
          </p:nvPr>
        </p:nvGraphicFramePr>
        <p:xfrm>
          <a:off x="6643619" y="669234"/>
          <a:ext cx="2399925" cy="25301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9515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4566</Words>
  <Application>Microsoft Office PowerPoint</Application>
  <PresentationFormat>화면 슬라이드 쇼(16:9)</PresentationFormat>
  <Paragraphs>1559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64</cp:revision>
  <dcterms:modified xsi:type="dcterms:W3CDTF">2019-08-21T08:34:54Z</dcterms:modified>
</cp:coreProperties>
</file>