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notesSlides/notesSlide17.xml" ContentType="application/vnd.openxmlformats-officedocument.presentationml.notesSlide+xml"/>
  <Override PartName="/ppt/charts/chart3.xml" ContentType="application/vnd.openxmlformats-officedocument.drawingml.chart+xml"/>
  <Override PartName="/ppt/notesSlides/notesSlide18.xml" ContentType="application/vnd.openxmlformats-officedocument.presentationml.notesSlide+xml"/>
  <Override PartName="/ppt/charts/chart4.xml" ContentType="application/vnd.openxmlformats-officedocument.drawingml.chart+xml"/>
  <Override PartName="/ppt/notesSlides/notesSlide19.xml" ContentType="application/vnd.openxmlformats-officedocument.presentationml.notesSlide+xml"/>
  <Override PartName="/ppt/charts/chart5.xml" ContentType="application/vnd.openxmlformats-officedocument.drawingml.chart+xml"/>
  <Override PartName="/ppt/theme/themeOverride1.xml" ContentType="application/vnd.openxmlformats-officedocument.themeOverride+xml"/>
  <Override PartName="/ppt/notesSlides/notesSlide20.xml" ContentType="application/vnd.openxmlformats-officedocument.presentationml.notesSlide+xml"/>
  <Override PartName="/ppt/charts/chart6.xml" ContentType="application/vnd.openxmlformats-officedocument.drawingml.chart+xml"/>
  <Override PartName="/ppt/notesSlides/notesSlide21.xml" ContentType="application/vnd.openxmlformats-officedocument.presentationml.notesSlide+xml"/>
  <Override PartName="/ppt/charts/chart7.xml" ContentType="application/vnd.openxmlformats-officedocument.drawingml.chart+xml"/>
  <Override PartName="/ppt/notesSlides/notesSlide22.xml" ContentType="application/vnd.openxmlformats-officedocument.presentationml.notesSlide+xml"/>
  <Override PartName="/ppt/charts/chart8.xml" ContentType="application/vnd.openxmlformats-officedocument.drawingml.chart+xml"/>
  <Override PartName="/ppt/notesSlides/notesSlide23.xml" ContentType="application/vnd.openxmlformats-officedocument.presentationml.notesSlide+xml"/>
  <Override PartName="/ppt/charts/chart9.xml" ContentType="application/vnd.openxmlformats-officedocument.drawingml.chart+xml"/>
  <Override PartName="/ppt/notesSlides/notesSlide24.xml" ContentType="application/vnd.openxmlformats-officedocument.presentationml.notesSlide+xml"/>
  <Override PartName="/ppt/charts/chart10.xml" ContentType="application/vnd.openxmlformats-officedocument.drawingml.chart+xml"/>
  <Override PartName="/ppt/notesSlides/notesSlide25.xml" ContentType="application/vnd.openxmlformats-officedocument.presentationml.notesSlide+xml"/>
  <Override PartName="/ppt/charts/chart11.xml" ContentType="application/vnd.openxmlformats-officedocument.drawingml.chart+xml"/>
  <Override PartName="/ppt/theme/themeOverride2.xml" ContentType="application/vnd.openxmlformats-officedocument.themeOverride+xml"/>
  <Override PartName="/ppt/notesSlides/notesSlide26.xml" ContentType="application/vnd.openxmlformats-officedocument.presentationml.notesSlide+xml"/>
  <Override PartName="/ppt/charts/chart12.xml" ContentType="application/vnd.openxmlformats-officedocument.drawingml.chart+xml"/>
  <Override PartName="/ppt/theme/themeOverride3.xml" ContentType="application/vnd.openxmlformats-officedocument.themeOverride+xml"/>
  <Override PartName="/ppt/notesSlides/notesSlide27.xml" ContentType="application/vnd.openxmlformats-officedocument.presentationml.notesSlide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9"/>
  </p:notesMasterIdLst>
  <p:sldIdLst>
    <p:sldId id="257" r:id="rId2"/>
    <p:sldId id="277" r:id="rId3"/>
    <p:sldId id="266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94" r:id="rId13"/>
    <p:sldId id="290" r:id="rId14"/>
    <p:sldId id="291" r:id="rId15"/>
    <p:sldId id="292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3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924B"/>
    <a:srgbClr val="10914C"/>
    <a:srgbClr val="387D11"/>
    <a:srgbClr val="AAE1BF"/>
    <a:srgbClr val="57D1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03749B1-3404-4EBD-BEBC-FF6A01E7870A}">
  <a:tblStyle styleId="{003749B1-3404-4EBD-BEBC-FF6A01E787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9D13676-8623-44ED-8D77-5CB202C644C2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-594" y="-90"/>
      </p:cViewPr>
      <p:guideLst>
        <p:guide orient="horz" pos="2160"/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1.xlsx"/><Relationship Id="rId1" Type="http://schemas.openxmlformats.org/officeDocument/2006/relationships/themeOverride" Target="../theme/themeOverride2.xml"/></Relationships>
</file>

<file path=ppt/charts/_rels/chart1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2.xlsx"/><Relationship Id="rId1" Type="http://schemas.openxmlformats.org/officeDocument/2006/relationships/themeOverride" Target="../theme/themeOverride3.xm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1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여의도</c:v>
                </c:pt>
              </c:strCache>
            </c:strRef>
          </c:tx>
          <c:spPr>
            <a:ln>
              <a:solidFill>
                <a:schemeClr val="bg1">
                  <a:lumMod val="65000"/>
                </a:schemeClr>
              </a:solidFill>
            </a:ln>
          </c:spPr>
          <c:marker>
            <c:spPr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c:spPr>
          </c:marker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40</c:v>
                </c:pt>
                <c:pt idx="2">
                  <c:v>20</c:v>
                </c:pt>
                <c:pt idx="3">
                  <c:v>60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뚝섬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40</c:v>
                </c:pt>
                <c:pt idx="1">
                  <c:v>15</c:v>
                </c:pt>
                <c:pt idx="2">
                  <c:v>60</c:v>
                </c:pt>
                <c:pt idx="3">
                  <c:v>70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잠원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80</c:v>
                </c:pt>
                <c:pt idx="1">
                  <c:v>60</c:v>
                </c:pt>
                <c:pt idx="2">
                  <c:v>40</c:v>
                </c:pt>
                <c:pt idx="3">
                  <c:v>30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4533120"/>
        <c:axId val="255132224"/>
      </c:lineChart>
      <c:catAx>
        <c:axId val="294533120"/>
        <c:scaling>
          <c:orientation val="minMax"/>
        </c:scaling>
        <c:delete val="0"/>
        <c:axPos val="b"/>
        <c:majorTickMark val="out"/>
        <c:minorTickMark val="none"/>
        <c:tickLblPos val="nextTo"/>
        <c:crossAx val="255132224"/>
        <c:crosses val="autoZero"/>
        <c:auto val="1"/>
        <c:lblAlgn val="ctr"/>
        <c:lblOffset val="100"/>
        <c:noMultiLvlLbl val="0"/>
      </c:catAx>
      <c:valAx>
        <c:axId val="2551322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945331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800"/>
      </a:pPr>
      <a:endParaRPr lang="ko-KR"/>
    </a:p>
  </c:txPr>
  <c:externalData r:id="rId1">
    <c:autoUpdate val="0"/>
  </c:externalData>
  <c:userShapes r:id="rId2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남성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45000</c:v>
                </c:pt>
                <c:pt idx="1">
                  <c:v>54000</c:v>
                </c:pt>
                <c:pt idx="2">
                  <c:v>48000</c:v>
                </c:pt>
                <c:pt idx="3">
                  <c:v>49000</c:v>
                </c:pt>
                <c:pt idx="4">
                  <c:v>46000</c:v>
                </c:pt>
                <c:pt idx="5">
                  <c:v>26000</c:v>
                </c:pt>
                <c:pt idx="6">
                  <c:v>64000</c:v>
                </c:pt>
                <c:pt idx="7">
                  <c:v>61000</c:v>
                </c:pt>
                <c:pt idx="8">
                  <c:v>28000</c:v>
                </c:pt>
                <c:pt idx="9">
                  <c:v>36000</c:v>
                </c:pt>
                <c:pt idx="10">
                  <c:v>15000</c:v>
                </c:pt>
                <c:pt idx="11">
                  <c:v>74000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여성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87000</c:v>
                </c:pt>
                <c:pt idx="1">
                  <c:v>65400</c:v>
                </c:pt>
                <c:pt idx="2">
                  <c:v>79000</c:v>
                </c:pt>
                <c:pt idx="3">
                  <c:v>87700</c:v>
                </c:pt>
                <c:pt idx="4">
                  <c:v>90100</c:v>
                </c:pt>
                <c:pt idx="5">
                  <c:v>95400</c:v>
                </c:pt>
                <c:pt idx="6">
                  <c:v>87000</c:v>
                </c:pt>
                <c:pt idx="7">
                  <c:v>88000</c:v>
                </c:pt>
                <c:pt idx="8">
                  <c:v>49000</c:v>
                </c:pt>
                <c:pt idx="9">
                  <c:v>87000</c:v>
                </c:pt>
                <c:pt idx="10">
                  <c:v>86000</c:v>
                </c:pt>
                <c:pt idx="11">
                  <c:v>91000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2875776"/>
        <c:axId val="264694592"/>
      </c:lineChart>
      <c:catAx>
        <c:axId val="29287577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64694592"/>
        <c:crosses val="autoZero"/>
        <c:auto val="1"/>
        <c:lblAlgn val="ctr"/>
        <c:lblOffset val="100"/>
        <c:noMultiLvlLbl val="0"/>
      </c:catAx>
      <c:valAx>
        <c:axId val="2646945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92875776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8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dk2" tx2="lt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20대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98546</c:v>
                </c:pt>
                <c:pt idx="1">
                  <c:v>95123</c:v>
                </c:pt>
                <c:pt idx="2">
                  <c:v>92131</c:v>
                </c:pt>
                <c:pt idx="3">
                  <c:v>91111</c:v>
                </c:pt>
                <c:pt idx="4">
                  <c:v>98132</c:v>
                </c:pt>
                <c:pt idx="5">
                  <c:v>95461</c:v>
                </c:pt>
                <c:pt idx="6">
                  <c:v>93213</c:v>
                </c:pt>
                <c:pt idx="7">
                  <c:v>95466</c:v>
                </c:pt>
                <c:pt idx="8">
                  <c:v>97411</c:v>
                </c:pt>
                <c:pt idx="9">
                  <c:v>96363</c:v>
                </c:pt>
                <c:pt idx="10">
                  <c:v>94561</c:v>
                </c:pt>
                <c:pt idx="11">
                  <c:v>96631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30대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68546</c:v>
                </c:pt>
                <c:pt idx="1">
                  <c:v>65123</c:v>
                </c:pt>
                <c:pt idx="2">
                  <c:v>62131</c:v>
                </c:pt>
                <c:pt idx="3">
                  <c:v>61111</c:v>
                </c:pt>
                <c:pt idx="4">
                  <c:v>68132</c:v>
                </c:pt>
                <c:pt idx="5">
                  <c:v>65461</c:v>
                </c:pt>
                <c:pt idx="6">
                  <c:v>63213</c:v>
                </c:pt>
                <c:pt idx="7">
                  <c:v>65466</c:v>
                </c:pt>
                <c:pt idx="8">
                  <c:v>67411</c:v>
                </c:pt>
                <c:pt idx="9">
                  <c:v>66363</c:v>
                </c:pt>
                <c:pt idx="10">
                  <c:v>64561</c:v>
                </c:pt>
                <c:pt idx="11">
                  <c:v>66631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40대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48546</c:v>
                </c:pt>
                <c:pt idx="1">
                  <c:v>45123</c:v>
                </c:pt>
                <c:pt idx="2">
                  <c:v>42131</c:v>
                </c:pt>
                <c:pt idx="3">
                  <c:v>41111</c:v>
                </c:pt>
                <c:pt idx="4">
                  <c:v>48132</c:v>
                </c:pt>
                <c:pt idx="5">
                  <c:v>45461</c:v>
                </c:pt>
                <c:pt idx="6">
                  <c:v>43213</c:v>
                </c:pt>
                <c:pt idx="7">
                  <c:v>45466</c:v>
                </c:pt>
                <c:pt idx="8">
                  <c:v>47411</c:v>
                </c:pt>
                <c:pt idx="9">
                  <c:v>46363</c:v>
                </c:pt>
                <c:pt idx="10">
                  <c:v>44561</c:v>
                </c:pt>
                <c:pt idx="11">
                  <c:v>46631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50대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28546</c:v>
                </c:pt>
                <c:pt idx="1">
                  <c:v>25123</c:v>
                </c:pt>
                <c:pt idx="2">
                  <c:v>22131</c:v>
                </c:pt>
                <c:pt idx="3">
                  <c:v>21111</c:v>
                </c:pt>
                <c:pt idx="4">
                  <c:v>28132</c:v>
                </c:pt>
                <c:pt idx="5">
                  <c:v>25461</c:v>
                </c:pt>
                <c:pt idx="6">
                  <c:v>23213</c:v>
                </c:pt>
                <c:pt idx="7">
                  <c:v>25466</c:v>
                </c:pt>
                <c:pt idx="8">
                  <c:v>27411</c:v>
                </c:pt>
                <c:pt idx="9">
                  <c:v>26363</c:v>
                </c:pt>
                <c:pt idx="10">
                  <c:v>24561</c:v>
                </c:pt>
                <c:pt idx="11">
                  <c:v>26631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60대 이상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Sheet1!$F$2:$F$13</c:f>
              <c:numCache>
                <c:formatCode>General</c:formatCode>
                <c:ptCount val="12"/>
                <c:pt idx="0">
                  <c:v>18546</c:v>
                </c:pt>
                <c:pt idx="1">
                  <c:v>15123</c:v>
                </c:pt>
                <c:pt idx="2">
                  <c:v>12131</c:v>
                </c:pt>
                <c:pt idx="3">
                  <c:v>11111</c:v>
                </c:pt>
                <c:pt idx="4">
                  <c:v>18132</c:v>
                </c:pt>
                <c:pt idx="5">
                  <c:v>15461</c:v>
                </c:pt>
                <c:pt idx="6">
                  <c:v>13213</c:v>
                </c:pt>
                <c:pt idx="7">
                  <c:v>15466</c:v>
                </c:pt>
                <c:pt idx="8">
                  <c:v>17411</c:v>
                </c:pt>
                <c:pt idx="9">
                  <c:v>16363</c:v>
                </c:pt>
                <c:pt idx="10">
                  <c:v>14561</c:v>
                </c:pt>
                <c:pt idx="11">
                  <c:v>16631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2093952"/>
        <c:axId val="250733696"/>
      </c:lineChart>
      <c:catAx>
        <c:axId val="25209395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50733696"/>
        <c:crosses val="autoZero"/>
        <c:auto val="1"/>
        <c:lblAlgn val="ctr"/>
        <c:lblOffset val="100"/>
        <c:noMultiLvlLbl val="0"/>
      </c:catAx>
      <c:valAx>
        <c:axId val="2507336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52093952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8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2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dk2" tx2="lt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3일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18546</c:v>
                </c:pt>
                <c:pt idx="1">
                  <c:v>15123</c:v>
                </c:pt>
                <c:pt idx="2">
                  <c:v>12131</c:v>
                </c:pt>
                <c:pt idx="3">
                  <c:v>11111</c:v>
                </c:pt>
                <c:pt idx="4">
                  <c:v>18132</c:v>
                </c:pt>
                <c:pt idx="5">
                  <c:v>15461</c:v>
                </c:pt>
                <c:pt idx="6">
                  <c:v>13213</c:v>
                </c:pt>
                <c:pt idx="7">
                  <c:v>15466</c:v>
                </c:pt>
                <c:pt idx="8">
                  <c:v>17411</c:v>
                </c:pt>
                <c:pt idx="9">
                  <c:v>16363</c:v>
                </c:pt>
                <c:pt idx="10">
                  <c:v>14561</c:v>
                </c:pt>
                <c:pt idx="11">
                  <c:v>16631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일주일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28546</c:v>
                </c:pt>
                <c:pt idx="1">
                  <c:v>25123</c:v>
                </c:pt>
                <c:pt idx="2">
                  <c:v>22131</c:v>
                </c:pt>
                <c:pt idx="3">
                  <c:v>21111</c:v>
                </c:pt>
                <c:pt idx="4">
                  <c:v>28132</c:v>
                </c:pt>
                <c:pt idx="5">
                  <c:v>25461</c:v>
                </c:pt>
                <c:pt idx="6">
                  <c:v>23213</c:v>
                </c:pt>
                <c:pt idx="7">
                  <c:v>25466</c:v>
                </c:pt>
                <c:pt idx="8">
                  <c:v>27411</c:v>
                </c:pt>
                <c:pt idx="9">
                  <c:v>26363</c:v>
                </c:pt>
                <c:pt idx="10">
                  <c:v>24561</c:v>
                </c:pt>
                <c:pt idx="11">
                  <c:v>26631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한달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48546</c:v>
                </c:pt>
                <c:pt idx="1">
                  <c:v>45123</c:v>
                </c:pt>
                <c:pt idx="2">
                  <c:v>42131</c:v>
                </c:pt>
                <c:pt idx="3">
                  <c:v>41111</c:v>
                </c:pt>
                <c:pt idx="4">
                  <c:v>48132</c:v>
                </c:pt>
                <c:pt idx="5">
                  <c:v>45461</c:v>
                </c:pt>
                <c:pt idx="6">
                  <c:v>43213</c:v>
                </c:pt>
                <c:pt idx="7">
                  <c:v>45466</c:v>
                </c:pt>
                <c:pt idx="8">
                  <c:v>47411</c:v>
                </c:pt>
                <c:pt idx="9">
                  <c:v>46363</c:v>
                </c:pt>
                <c:pt idx="10">
                  <c:v>44561</c:v>
                </c:pt>
                <c:pt idx="11">
                  <c:v>46631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6개월 이상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68546</c:v>
                </c:pt>
                <c:pt idx="1">
                  <c:v>65123</c:v>
                </c:pt>
                <c:pt idx="2">
                  <c:v>62131</c:v>
                </c:pt>
                <c:pt idx="3">
                  <c:v>61111</c:v>
                </c:pt>
                <c:pt idx="4">
                  <c:v>68132</c:v>
                </c:pt>
                <c:pt idx="5">
                  <c:v>65461</c:v>
                </c:pt>
                <c:pt idx="6">
                  <c:v>63213</c:v>
                </c:pt>
                <c:pt idx="7">
                  <c:v>65466</c:v>
                </c:pt>
                <c:pt idx="8">
                  <c:v>67411</c:v>
                </c:pt>
                <c:pt idx="9">
                  <c:v>66363</c:v>
                </c:pt>
                <c:pt idx="10">
                  <c:v>64561</c:v>
                </c:pt>
                <c:pt idx="11">
                  <c:v>66631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1년 이상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Sheet1!$F$2:$F$13</c:f>
              <c:numCache>
                <c:formatCode>General</c:formatCode>
                <c:ptCount val="12"/>
                <c:pt idx="0">
                  <c:v>98546</c:v>
                </c:pt>
                <c:pt idx="1">
                  <c:v>95123</c:v>
                </c:pt>
                <c:pt idx="2">
                  <c:v>92131</c:v>
                </c:pt>
                <c:pt idx="3">
                  <c:v>91111</c:v>
                </c:pt>
                <c:pt idx="4">
                  <c:v>98132</c:v>
                </c:pt>
                <c:pt idx="5">
                  <c:v>95461</c:v>
                </c:pt>
                <c:pt idx="6">
                  <c:v>93213</c:v>
                </c:pt>
                <c:pt idx="7">
                  <c:v>95466</c:v>
                </c:pt>
                <c:pt idx="8">
                  <c:v>97411</c:v>
                </c:pt>
                <c:pt idx="9">
                  <c:v>96363</c:v>
                </c:pt>
                <c:pt idx="10">
                  <c:v>94561</c:v>
                </c:pt>
                <c:pt idx="11">
                  <c:v>96631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1130368"/>
        <c:axId val="250736000"/>
      </c:lineChart>
      <c:catAx>
        <c:axId val="29113036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50736000"/>
        <c:crosses val="autoZero"/>
        <c:auto val="1"/>
        <c:lblAlgn val="ctr"/>
        <c:lblOffset val="100"/>
        <c:noMultiLvlLbl val="0"/>
      </c:catAx>
      <c:valAx>
        <c:axId val="2507360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91130368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8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2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회원수</c:v>
                </c:pt>
              </c:strCache>
            </c:strRef>
          </c:tx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Sheet1!$A$2:$A$3</c:f>
              <c:strCache>
                <c:ptCount val="2"/>
                <c:pt idx="0">
                  <c:v>남성(명)</c:v>
                </c:pt>
                <c:pt idx="1">
                  <c:v>여성(명)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650001</c:v>
                </c:pt>
                <c:pt idx="1">
                  <c:v>826440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t"/>
      <c:layout>
        <c:manualLayout>
          <c:xMode val="edge"/>
          <c:yMode val="edge"/>
          <c:x val="0.27860672729951375"/>
          <c:y val="5.6728232681045515E-2"/>
          <c:w val="0.44278654540097251"/>
          <c:h val="7.0180342922911018E-2"/>
        </c:manualLayout>
      </c:layout>
      <c:overlay val="0"/>
      <c:txPr>
        <a:bodyPr/>
        <a:lstStyle/>
        <a:p>
          <a:pPr>
            <a:defRPr sz="8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dLbls>
            <c:dLbl>
              <c:idx val="3"/>
              <c:layout>
                <c:manualLayout>
                  <c:x val="6.4829758695761935E-2"/>
                  <c:y val="5.169146227526682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2.858473493362558E-2"/>
                  <c:y val="4.113142209044527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Sheet1!$A$2:$A$6</c:f>
              <c:strCache>
                <c:ptCount val="5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 이상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86456</c:v>
                </c:pt>
                <c:pt idx="1">
                  <c:v>45654</c:v>
                </c:pt>
                <c:pt idx="2">
                  <c:v>26456</c:v>
                </c:pt>
                <c:pt idx="3">
                  <c:v>12314</c:v>
                </c:pt>
                <c:pt idx="4">
                  <c:v>8564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t"/>
      <c:layout>
        <c:manualLayout>
          <c:xMode val="edge"/>
          <c:yMode val="edge"/>
          <c:x val="5.9282183175730647E-2"/>
          <c:y val="8.6400187910562018E-2"/>
          <c:w val="0.88143563364853872"/>
          <c:h val="6.7508516487647954E-2"/>
        </c:manualLayout>
      </c:layout>
      <c:overlay val="0"/>
      <c:txPr>
        <a:bodyPr/>
        <a:lstStyle/>
        <a:p>
          <a:pPr>
            <a:defRPr sz="8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Sheet1!$A$2:$A$6</c:f>
              <c:strCache>
                <c:ptCount val="5"/>
                <c:pt idx="0">
                  <c:v>3일</c:v>
                </c:pt>
                <c:pt idx="1">
                  <c:v>일주일</c:v>
                </c:pt>
                <c:pt idx="2">
                  <c:v>한달</c:v>
                </c:pt>
                <c:pt idx="3">
                  <c:v>6개월 이상</c:v>
                </c:pt>
                <c:pt idx="4">
                  <c:v>1년 이상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2345</c:v>
                </c:pt>
                <c:pt idx="1">
                  <c:v>8456</c:v>
                </c:pt>
                <c:pt idx="2">
                  <c:v>12344</c:v>
                </c:pt>
                <c:pt idx="3">
                  <c:v>52131</c:v>
                </c:pt>
                <c:pt idx="4">
                  <c:v>84564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t"/>
      <c:layout>
        <c:manualLayout>
          <c:xMode val="edge"/>
          <c:yMode val="edge"/>
          <c:x val="0.19038550766074525"/>
          <c:y val="9.5378931877555917E-2"/>
          <c:w val="0.61922873387657029"/>
          <c:h val="6.7426503326818571E-2"/>
        </c:manualLayout>
      </c:layout>
      <c:overlay val="0"/>
      <c:txPr>
        <a:bodyPr/>
        <a:lstStyle/>
        <a:p>
          <a:pPr>
            <a:defRPr sz="8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여의도</c:v>
                </c:pt>
              </c:strCache>
            </c:strRef>
          </c:tx>
          <c:spPr>
            <a:ln>
              <a:solidFill>
                <a:schemeClr val="bg1">
                  <a:lumMod val="65000"/>
                </a:schemeClr>
              </a:solidFill>
            </a:ln>
          </c:spPr>
          <c:marker>
            <c:spPr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c:spPr>
          </c:marker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40</c:v>
                </c:pt>
                <c:pt idx="2">
                  <c:v>20</c:v>
                </c:pt>
                <c:pt idx="3">
                  <c:v>60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뚝섬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40</c:v>
                </c:pt>
                <c:pt idx="1">
                  <c:v>15</c:v>
                </c:pt>
                <c:pt idx="2">
                  <c:v>60</c:v>
                </c:pt>
                <c:pt idx="3">
                  <c:v>70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잠원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80</c:v>
                </c:pt>
                <c:pt idx="1">
                  <c:v>60</c:v>
                </c:pt>
                <c:pt idx="2">
                  <c:v>40</c:v>
                </c:pt>
                <c:pt idx="3">
                  <c:v>30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6196608"/>
        <c:axId val="253979456"/>
      </c:lineChart>
      <c:catAx>
        <c:axId val="296196608"/>
        <c:scaling>
          <c:orientation val="minMax"/>
        </c:scaling>
        <c:delete val="0"/>
        <c:axPos val="b"/>
        <c:majorTickMark val="out"/>
        <c:minorTickMark val="none"/>
        <c:tickLblPos val="nextTo"/>
        <c:crossAx val="253979456"/>
        <c:crosses val="autoZero"/>
        <c:auto val="1"/>
        <c:lblAlgn val="ctr"/>
        <c:lblOffset val="100"/>
        <c:noMultiLvlLbl val="0"/>
      </c:catAx>
      <c:valAx>
        <c:axId val="2539794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961966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800"/>
      </a:pPr>
      <a:endParaRPr lang="ko-KR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월별 매출</c:v>
                </c:pt>
              </c:strCache>
            </c:strRef>
          </c:tx>
          <c:dLbls>
            <c:dLbl>
              <c:idx val="7"/>
              <c:layout>
                <c:manualLayout>
                  <c:x val="-5.504418421730034E-2"/>
                  <c:y val="-1.745663675213087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layout>
                <c:manualLayout>
                  <c:x val="-4.068483181278721E-2"/>
                  <c:y val="2.618495512819631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125000</c:v>
                </c:pt>
                <c:pt idx="1">
                  <c:v>168000</c:v>
                </c:pt>
                <c:pt idx="2">
                  <c:v>226000</c:v>
                </c:pt>
                <c:pt idx="3">
                  <c:v>428000</c:v>
                </c:pt>
                <c:pt idx="4">
                  <c:v>195000</c:v>
                </c:pt>
                <c:pt idx="5">
                  <c:v>683213</c:v>
                </c:pt>
                <c:pt idx="6">
                  <c:v>123165</c:v>
                </c:pt>
                <c:pt idx="7">
                  <c:v>456421</c:v>
                </c:pt>
                <c:pt idx="8">
                  <c:v>456421</c:v>
                </c:pt>
                <c:pt idx="9">
                  <c:v>679971</c:v>
                </c:pt>
                <c:pt idx="10">
                  <c:v>123135</c:v>
                </c:pt>
                <c:pt idx="11">
                  <c:v>778541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환불 금액</c:v>
                </c:pt>
              </c:strCache>
            </c:strRef>
          </c:tx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45644</c:v>
                </c:pt>
                <c:pt idx="1">
                  <c:v>23416</c:v>
                </c:pt>
                <c:pt idx="2">
                  <c:v>12314</c:v>
                </c:pt>
                <c:pt idx="3">
                  <c:v>87494</c:v>
                </c:pt>
                <c:pt idx="4">
                  <c:v>45646</c:v>
                </c:pt>
                <c:pt idx="5">
                  <c:v>45611</c:v>
                </c:pt>
                <c:pt idx="6">
                  <c:v>23137</c:v>
                </c:pt>
                <c:pt idx="7">
                  <c:v>89456</c:v>
                </c:pt>
                <c:pt idx="8">
                  <c:v>12314</c:v>
                </c:pt>
                <c:pt idx="9">
                  <c:v>56467</c:v>
                </c:pt>
                <c:pt idx="10">
                  <c:v>45641</c:v>
                </c:pt>
                <c:pt idx="11">
                  <c:v>41631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이익 금액</c:v>
                </c:pt>
              </c:strCache>
            </c:strRef>
          </c:tx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100000</c:v>
                </c:pt>
                <c:pt idx="1">
                  <c:v>140000</c:v>
                </c:pt>
                <c:pt idx="2">
                  <c:v>130000</c:v>
                </c:pt>
                <c:pt idx="3">
                  <c:v>350000</c:v>
                </c:pt>
                <c:pt idx="4">
                  <c:v>130000</c:v>
                </c:pt>
                <c:pt idx="5">
                  <c:v>640000</c:v>
                </c:pt>
                <c:pt idx="6">
                  <c:v>100000</c:v>
                </c:pt>
                <c:pt idx="7">
                  <c:v>320000</c:v>
                </c:pt>
                <c:pt idx="8">
                  <c:v>410000</c:v>
                </c:pt>
                <c:pt idx="9">
                  <c:v>620000</c:v>
                </c:pt>
                <c:pt idx="10">
                  <c:v>100000</c:v>
                </c:pt>
                <c:pt idx="11">
                  <c:v>600000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5473408"/>
        <c:axId val="253980608"/>
      </c:lineChart>
      <c:catAx>
        <c:axId val="3154734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53980608"/>
        <c:crosses val="autoZero"/>
        <c:auto val="1"/>
        <c:lblAlgn val="ctr"/>
        <c:lblOffset val="100"/>
        <c:noMultiLvlLbl val="0"/>
      </c:catAx>
      <c:valAx>
        <c:axId val="2539806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315473408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8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일별 매출</c:v>
                </c:pt>
              </c:strCache>
            </c:strRef>
          </c:tx>
          <c:cat>
            <c:numRef>
              <c:f>Sheet1!$A$2:$A$32</c:f>
              <c:numCache>
                <c:formatCode>General</c:formatCode>
                <c:ptCount val="3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</c:numCache>
            </c:num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84156</c:v>
                </c:pt>
                <c:pt idx="1">
                  <c:v>12314</c:v>
                </c:pt>
                <c:pt idx="2">
                  <c:v>87923</c:v>
                </c:pt>
                <c:pt idx="3">
                  <c:v>12314</c:v>
                </c:pt>
                <c:pt idx="4">
                  <c:v>12314</c:v>
                </c:pt>
                <c:pt idx="5">
                  <c:v>75646</c:v>
                </c:pt>
                <c:pt idx="6">
                  <c:v>95411</c:v>
                </c:pt>
                <c:pt idx="7">
                  <c:v>84313</c:v>
                </c:pt>
                <c:pt idx="8">
                  <c:v>45641</c:v>
                </c:pt>
                <c:pt idx="9">
                  <c:v>23145</c:v>
                </c:pt>
                <c:pt idx="10">
                  <c:v>78415</c:v>
                </c:pt>
                <c:pt idx="11">
                  <c:v>12346</c:v>
                </c:pt>
                <c:pt idx="12">
                  <c:v>41111</c:v>
                </c:pt>
                <c:pt idx="13">
                  <c:v>12314</c:v>
                </c:pt>
                <c:pt idx="14">
                  <c:v>44856</c:v>
                </c:pt>
                <c:pt idx="15">
                  <c:v>87514</c:v>
                </c:pt>
                <c:pt idx="16">
                  <c:v>78451</c:v>
                </c:pt>
                <c:pt idx="17">
                  <c:v>62134</c:v>
                </c:pt>
                <c:pt idx="18">
                  <c:v>50152</c:v>
                </c:pt>
                <c:pt idx="19">
                  <c:v>12310</c:v>
                </c:pt>
                <c:pt idx="20">
                  <c:v>84156</c:v>
                </c:pt>
                <c:pt idx="21">
                  <c:v>12314</c:v>
                </c:pt>
                <c:pt idx="22">
                  <c:v>87923</c:v>
                </c:pt>
                <c:pt idx="23">
                  <c:v>12314</c:v>
                </c:pt>
                <c:pt idx="24">
                  <c:v>12314</c:v>
                </c:pt>
                <c:pt idx="25">
                  <c:v>75646</c:v>
                </c:pt>
                <c:pt idx="26">
                  <c:v>95411</c:v>
                </c:pt>
                <c:pt idx="27">
                  <c:v>84313</c:v>
                </c:pt>
                <c:pt idx="28">
                  <c:v>45641</c:v>
                </c:pt>
                <c:pt idx="29">
                  <c:v>23145</c:v>
                </c:pt>
                <c:pt idx="30">
                  <c:v>78415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환불 금액</c:v>
                </c:pt>
              </c:strCache>
            </c:strRef>
          </c:tx>
          <c:cat>
            <c:numRef>
              <c:f>Sheet1!$A$2:$A$32</c:f>
              <c:numCache>
                <c:formatCode>General</c:formatCode>
                <c:ptCount val="3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</c:numCache>
            </c:numRef>
          </c:cat>
          <c:val>
            <c:numRef>
              <c:f>Sheet1!$C$2:$C$32</c:f>
              <c:numCache>
                <c:formatCode>General</c:formatCode>
                <c:ptCount val="31"/>
                <c:pt idx="0">
                  <c:v>10000</c:v>
                </c:pt>
                <c:pt idx="1">
                  <c:v>11000</c:v>
                </c:pt>
                <c:pt idx="2">
                  <c:v>12000</c:v>
                </c:pt>
                <c:pt idx="3">
                  <c:v>3000</c:v>
                </c:pt>
                <c:pt idx="4">
                  <c:v>4000</c:v>
                </c:pt>
                <c:pt idx="5">
                  <c:v>5000</c:v>
                </c:pt>
                <c:pt idx="6">
                  <c:v>6000</c:v>
                </c:pt>
                <c:pt idx="7">
                  <c:v>7000</c:v>
                </c:pt>
                <c:pt idx="8">
                  <c:v>5000</c:v>
                </c:pt>
                <c:pt idx="9">
                  <c:v>3000</c:v>
                </c:pt>
                <c:pt idx="10">
                  <c:v>2000</c:v>
                </c:pt>
                <c:pt idx="11">
                  <c:v>6000</c:v>
                </c:pt>
                <c:pt idx="12">
                  <c:v>8000</c:v>
                </c:pt>
                <c:pt idx="13">
                  <c:v>9000</c:v>
                </c:pt>
                <c:pt idx="14">
                  <c:v>1000</c:v>
                </c:pt>
                <c:pt idx="15">
                  <c:v>2000</c:v>
                </c:pt>
                <c:pt idx="16">
                  <c:v>3000</c:v>
                </c:pt>
                <c:pt idx="17">
                  <c:v>4000</c:v>
                </c:pt>
                <c:pt idx="18">
                  <c:v>9000</c:v>
                </c:pt>
                <c:pt idx="19">
                  <c:v>4000</c:v>
                </c:pt>
                <c:pt idx="20">
                  <c:v>6000</c:v>
                </c:pt>
                <c:pt idx="21">
                  <c:v>1000</c:v>
                </c:pt>
                <c:pt idx="22">
                  <c:v>2000</c:v>
                </c:pt>
                <c:pt idx="23">
                  <c:v>3000</c:v>
                </c:pt>
                <c:pt idx="24">
                  <c:v>4000</c:v>
                </c:pt>
                <c:pt idx="25">
                  <c:v>9000</c:v>
                </c:pt>
                <c:pt idx="26">
                  <c:v>4000</c:v>
                </c:pt>
                <c:pt idx="27">
                  <c:v>6000</c:v>
                </c:pt>
                <c:pt idx="28">
                  <c:v>1000</c:v>
                </c:pt>
                <c:pt idx="29">
                  <c:v>2000</c:v>
                </c:pt>
                <c:pt idx="30">
                  <c:v>3000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이익 금액</c:v>
                </c:pt>
              </c:strCache>
            </c:strRef>
          </c:tx>
          <c:cat>
            <c:numRef>
              <c:f>Sheet1!$A$2:$A$32</c:f>
              <c:numCache>
                <c:formatCode>General</c:formatCode>
                <c:ptCount val="3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</c:numCache>
            </c:numRef>
          </c:cat>
          <c:val>
            <c:numRef>
              <c:f>Sheet1!$D$2:$D$32</c:f>
              <c:numCache>
                <c:formatCode>General</c:formatCode>
                <c:ptCount val="31"/>
                <c:pt idx="0">
                  <c:v>70000</c:v>
                </c:pt>
                <c:pt idx="1">
                  <c:v>1000</c:v>
                </c:pt>
                <c:pt idx="2">
                  <c:v>72000</c:v>
                </c:pt>
                <c:pt idx="3">
                  <c:v>1000</c:v>
                </c:pt>
                <c:pt idx="4">
                  <c:v>1000</c:v>
                </c:pt>
                <c:pt idx="5">
                  <c:v>71000</c:v>
                </c:pt>
                <c:pt idx="6">
                  <c:v>72000</c:v>
                </c:pt>
                <c:pt idx="7">
                  <c:v>73000</c:v>
                </c:pt>
                <c:pt idx="8">
                  <c:v>1000</c:v>
                </c:pt>
                <c:pt idx="9">
                  <c:v>1000</c:v>
                </c:pt>
                <c:pt idx="10">
                  <c:v>72000</c:v>
                </c:pt>
                <c:pt idx="11">
                  <c:v>1000</c:v>
                </c:pt>
                <c:pt idx="12">
                  <c:v>1000</c:v>
                </c:pt>
                <c:pt idx="13">
                  <c:v>1000</c:v>
                </c:pt>
                <c:pt idx="14">
                  <c:v>1000</c:v>
                </c:pt>
                <c:pt idx="15">
                  <c:v>71000</c:v>
                </c:pt>
                <c:pt idx="16">
                  <c:v>72000</c:v>
                </c:pt>
                <c:pt idx="17">
                  <c:v>1000</c:v>
                </c:pt>
                <c:pt idx="18">
                  <c:v>1000</c:v>
                </c:pt>
                <c:pt idx="19">
                  <c:v>1000</c:v>
                </c:pt>
                <c:pt idx="20">
                  <c:v>71000</c:v>
                </c:pt>
                <c:pt idx="21">
                  <c:v>1000</c:v>
                </c:pt>
                <c:pt idx="22">
                  <c:v>72000</c:v>
                </c:pt>
                <c:pt idx="23">
                  <c:v>1000</c:v>
                </c:pt>
                <c:pt idx="24">
                  <c:v>1000</c:v>
                </c:pt>
                <c:pt idx="25">
                  <c:v>1000</c:v>
                </c:pt>
                <c:pt idx="26">
                  <c:v>72000</c:v>
                </c:pt>
                <c:pt idx="27">
                  <c:v>72000</c:v>
                </c:pt>
                <c:pt idx="28">
                  <c:v>1000</c:v>
                </c:pt>
                <c:pt idx="29">
                  <c:v>1000</c:v>
                </c:pt>
                <c:pt idx="30">
                  <c:v>1000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5410816"/>
        <c:axId val="253982336"/>
      </c:lineChart>
      <c:catAx>
        <c:axId val="3254108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53982336"/>
        <c:crosses val="autoZero"/>
        <c:auto val="1"/>
        <c:lblAlgn val="ctr"/>
        <c:lblOffset val="100"/>
        <c:noMultiLvlLbl val="0"/>
      </c:catAx>
      <c:valAx>
        <c:axId val="2539823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325410816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8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dk2" tx2="lt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한강 세트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32122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햇빛 세트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45612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캠핑 세트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67512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돗자리 세트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12348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밤도깨비 세트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78944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보드게임 세트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99912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미니빔 + 스크린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12344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끌차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Sheet1!$I$2</c:f>
              <c:numCache>
                <c:formatCode>General</c:formatCode>
                <c:ptCount val="1"/>
                <c:pt idx="0">
                  <c:v>54644</c:v>
                </c:pt>
              </c:numCache>
            </c:numRef>
          </c:val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배드민턴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Sheet1!$J$2</c:f>
              <c:numCache>
                <c:formatCode>General</c:formatCode>
                <c:ptCount val="1"/>
                <c:pt idx="0">
                  <c:v>57944</c:v>
                </c:pt>
              </c:numCache>
            </c:numRef>
          </c:val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블루투스 스피커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Sheet1!$K$2</c:f>
              <c:numCache>
                <c:formatCode>General</c:formatCode>
                <c:ptCount val="1"/>
                <c:pt idx="0">
                  <c:v>12346</c:v>
                </c:pt>
              </c:numCache>
            </c:numRef>
          </c:val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테이블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Sheet1!$L$2</c:f>
              <c:numCache>
                <c:formatCode>General</c:formatCode>
                <c:ptCount val="1"/>
                <c:pt idx="0">
                  <c:v>74896</c:v>
                </c:pt>
              </c:numCache>
            </c:numRef>
          </c:val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의자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Sheet1!$M$2</c:f>
              <c:numCache>
                <c:formatCode>General</c:formatCode>
                <c:ptCount val="1"/>
                <c:pt idx="0">
                  <c:v>12346</c:v>
                </c:pt>
              </c:numCache>
            </c:numRef>
          </c:val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보조배터리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Sheet1!$N$2</c:f>
              <c:numCache>
                <c:formatCode>General</c:formatCode>
                <c:ptCount val="1"/>
                <c:pt idx="0">
                  <c:v>68946</c:v>
                </c:pt>
              </c:numCache>
            </c:numRef>
          </c:val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휴대용 선풍기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Sheet1!$O$2</c:f>
              <c:numCache>
                <c:formatCode>General</c:formatCode>
                <c:ptCount val="1"/>
                <c:pt idx="0">
                  <c:v>41165</c:v>
                </c:pt>
              </c:numCache>
            </c:numRef>
          </c:val>
        </c:ser>
        <c:ser>
          <c:idx val="14"/>
          <c:order val="14"/>
          <c:tx>
            <c:strRef>
              <c:f>Sheet1!$P$1</c:f>
              <c:strCache>
                <c:ptCount val="1"/>
                <c:pt idx="0">
                  <c:v>무드등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Sheet1!$P$2</c:f>
              <c:numCache>
                <c:formatCode>General</c:formatCode>
                <c:ptCount val="1"/>
                <c:pt idx="0">
                  <c:v>14530</c:v>
                </c:pt>
              </c:numCache>
            </c:numRef>
          </c:val>
        </c:ser>
        <c:ser>
          <c:idx val="15"/>
          <c:order val="15"/>
          <c:tx>
            <c:strRef>
              <c:f>Sheet1!$Q$1</c:f>
              <c:strCache>
                <c:ptCount val="1"/>
                <c:pt idx="0">
                  <c:v>조명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Sheet1!$Q$2</c:f>
              <c:numCache>
                <c:formatCode>General</c:formatCode>
                <c:ptCount val="1"/>
                <c:pt idx="0">
                  <c:v>12346</c:v>
                </c:pt>
              </c:numCache>
            </c:numRef>
          </c:val>
        </c:ser>
        <c:ser>
          <c:idx val="16"/>
          <c:order val="16"/>
          <c:tx>
            <c:strRef>
              <c:f>Sheet1!$R$1</c:f>
              <c:strCache>
                <c:ptCount val="1"/>
                <c:pt idx="0">
                  <c:v>엠보싱 매트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Sheet1!$R$2</c:f>
              <c:numCache>
                <c:formatCode>General</c:formatCode>
                <c:ptCount val="1"/>
                <c:pt idx="0">
                  <c:v>13124</c:v>
                </c:pt>
              </c:numCache>
            </c:numRef>
          </c:val>
        </c:ser>
        <c:ser>
          <c:idx val="17"/>
          <c:order val="17"/>
          <c:tx>
            <c:strRef>
              <c:f>Sheet1!$S$1</c:f>
              <c:strCache>
                <c:ptCount val="1"/>
                <c:pt idx="0">
                  <c:v>돗자리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Sheet1!$S$2</c:f>
              <c:numCache>
                <c:formatCode>General</c:formatCode>
                <c:ptCount val="1"/>
                <c:pt idx="0">
                  <c:v>30000</c:v>
                </c:pt>
              </c:numCache>
            </c:numRef>
          </c:val>
        </c:ser>
        <c:ser>
          <c:idx val="18"/>
          <c:order val="18"/>
          <c:tx>
            <c:strRef>
              <c:f>Sheet1!$T$1</c:f>
              <c:strCache>
                <c:ptCount val="1"/>
                <c:pt idx="0">
                  <c:v>담요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Sheet1!$T$2</c:f>
              <c:numCache>
                <c:formatCode>General</c:formatCode>
                <c:ptCount val="1"/>
                <c:pt idx="0">
                  <c:v>84541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67228672"/>
        <c:axId val="255135680"/>
      </c:barChart>
      <c:catAx>
        <c:axId val="2672286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55135680"/>
        <c:crosses val="autoZero"/>
        <c:auto val="1"/>
        <c:lblAlgn val="ctr"/>
        <c:lblOffset val="100"/>
        <c:noMultiLvlLbl val="0"/>
      </c:catAx>
      <c:valAx>
        <c:axId val="2551356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6722867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3694471784776903"/>
          <c:y val="3.2089655395712124E-2"/>
          <c:w val="0.15055528215223096"/>
          <c:h val="0.94768202807444013"/>
        </c:manualLayout>
      </c:layout>
      <c:overlay val="0"/>
      <c:txPr>
        <a:bodyPr/>
        <a:lstStyle/>
        <a:p>
          <a:pPr>
            <a:defRPr sz="8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한강 세트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10000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햇빛 세트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30000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캠핑 세트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20000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돗자리 세트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60000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밤도깨비 세트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80000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보드게임 세트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10000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미니빔 + 스크린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50000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끌차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Sheet1!$I$2</c:f>
              <c:numCache>
                <c:formatCode>General</c:formatCode>
                <c:ptCount val="1"/>
                <c:pt idx="0">
                  <c:v>60000</c:v>
                </c:pt>
              </c:numCache>
            </c:numRef>
          </c:val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배드민턴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Sheet1!$J$2</c:f>
              <c:numCache>
                <c:formatCode>General</c:formatCode>
                <c:ptCount val="1"/>
                <c:pt idx="0">
                  <c:v>20000</c:v>
                </c:pt>
              </c:numCache>
            </c:numRef>
          </c:val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블루투스 스피커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Sheet1!$K$2</c:f>
              <c:numCache>
                <c:formatCode>General</c:formatCode>
                <c:ptCount val="1"/>
                <c:pt idx="0">
                  <c:v>20000</c:v>
                </c:pt>
              </c:numCache>
            </c:numRef>
          </c:val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테이블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Sheet1!$L$2</c:f>
              <c:numCache>
                <c:formatCode>General</c:formatCode>
                <c:ptCount val="1"/>
                <c:pt idx="0">
                  <c:v>20000</c:v>
                </c:pt>
              </c:numCache>
            </c:numRef>
          </c:val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의자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Sheet1!$M$2</c:f>
              <c:numCache>
                <c:formatCode>General</c:formatCode>
                <c:ptCount val="1"/>
                <c:pt idx="0">
                  <c:v>40000</c:v>
                </c:pt>
              </c:numCache>
            </c:numRef>
          </c:val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보조배터리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Sheet1!$N$2</c:f>
              <c:numCache>
                <c:formatCode>General</c:formatCode>
                <c:ptCount val="1"/>
                <c:pt idx="0">
                  <c:v>10000</c:v>
                </c:pt>
              </c:numCache>
            </c:numRef>
          </c:val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휴대용 선풍기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Sheet1!$O$2</c:f>
              <c:numCache>
                <c:formatCode>General</c:formatCode>
                <c:ptCount val="1"/>
                <c:pt idx="0">
                  <c:v>10000</c:v>
                </c:pt>
              </c:numCache>
            </c:numRef>
          </c:val>
        </c:ser>
        <c:ser>
          <c:idx val="14"/>
          <c:order val="14"/>
          <c:tx>
            <c:strRef>
              <c:f>Sheet1!$P$1</c:f>
              <c:strCache>
                <c:ptCount val="1"/>
                <c:pt idx="0">
                  <c:v>무드등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Sheet1!$P$2</c:f>
              <c:numCache>
                <c:formatCode>General</c:formatCode>
                <c:ptCount val="1"/>
                <c:pt idx="0">
                  <c:v>10000</c:v>
                </c:pt>
              </c:numCache>
            </c:numRef>
          </c:val>
        </c:ser>
        <c:ser>
          <c:idx val="15"/>
          <c:order val="15"/>
          <c:tx>
            <c:strRef>
              <c:f>Sheet1!$Q$1</c:f>
              <c:strCache>
                <c:ptCount val="1"/>
                <c:pt idx="0">
                  <c:v>조명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Sheet1!$Q$2</c:f>
              <c:numCache>
                <c:formatCode>General</c:formatCode>
                <c:ptCount val="1"/>
                <c:pt idx="0">
                  <c:v>10000</c:v>
                </c:pt>
              </c:numCache>
            </c:numRef>
          </c:val>
        </c:ser>
        <c:ser>
          <c:idx val="16"/>
          <c:order val="16"/>
          <c:tx>
            <c:strRef>
              <c:f>Sheet1!$R$1</c:f>
              <c:strCache>
                <c:ptCount val="1"/>
                <c:pt idx="0">
                  <c:v>엠보싱 매트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Sheet1!$R$2</c:f>
              <c:numCache>
                <c:formatCode>General</c:formatCode>
                <c:ptCount val="1"/>
                <c:pt idx="0">
                  <c:v>8000</c:v>
                </c:pt>
              </c:numCache>
            </c:numRef>
          </c:val>
        </c:ser>
        <c:ser>
          <c:idx val="17"/>
          <c:order val="17"/>
          <c:tx>
            <c:strRef>
              <c:f>Sheet1!$S$1</c:f>
              <c:strCache>
                <c:ptCount val="1"/>
                <c:pt idx="0">
                  <c:v>돗자리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Sheet1!$S$2</c:f>
              <c:numCache>
                <c:formatCode>General</c:formatCode>
                <c:ptCount val="1"/>
                <c:pt idx="0">
                  <c:v>60000</c:v>
                </c:pt>
              </c:numCache>
            </c:numRef>
          </c:val>
        </c:ser>
        <c:ser>
          <c:idx val="18"/>
          <c:order val="18"/>
          <c:tx>
            <c:strRef>
              <c:f>Sheet1!$T$1</c:f>
              <c:strCache>
                <c:ptCount val="1"/>
                <c:pt idx="0">
                  <c:v>담요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8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판매 금액</c:v>
                </c:pt>
              </c:strCache>
            </c:strRef>
          </c:cat>
          <c:val>
            <c:numRef>
              <c:f>Sheet1!$T$2</c:f>
              <c:numCache>
                <c:formatCode>General</c:formatCode>
                <c:ptCount val="1"/>
                <c:pt idx="0">
                  <c:v>5000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69441024"/>
        <c:axId val="255138560"/>
      </c:barChart>
      <c:catAx>
        <c:axId val="2694410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55138560"/>
        <c:crosses val="autoZero"/>
        <c:auto val="1"/>
        <c:lblAlgn val="ctr"/>
        <c:lblOffset val="100"/>
        <c:noMultiLvlLbl val="0"/>
      </c:catAx>
      <c:valAx>
        <c:axId val="2551385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6944102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3694471784776903"/>
          <c:y val="3.2089655395712124E-2"/>
          <c:w val="0.15055528215223096"/>
          <c:h val="0.94768202807444013"/>
        </c:manualLayout>
      </c:layout>
      <c:overlay val="0"/>
      <c:txPr>
        <a:bodyPr/>
        <a:lstStyle/>
        <a:p>
          <a:pPr>
            <a:defRPr sz="8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남성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1231564</c:v>
                </c:pt>
                <c:pt idx="1">
                  <c:v>4769464</c:v>
                </c:pt>
                <c:pt idx="2">
                  <c:v>3125314</c:v>
                </c:pt>
                <c:pt idx="3">
                  <c:v>1231016</c:v>
                </c:pt>
                <c:pt idx="4">
                  <c:v>4654641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여성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8545644</c:v>
                </c:pt>
                <c:pt idx="1">
                  <c:v>4564612</c:v>
                </c:pt>
                <c:pt idx="2">
                  <c:v>7456465</c:v>
                </c:pt>
                <c:pt idx="3">
                  <c:v>6123132</c:v>
                </c:pt>
                <c:pt idx="4">
                  <c:v>3456466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65696256"/>
        <c:axId val="264693440"/>
      </c:barChart>
      <c:catAx>
        <c:axId val="2656962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64693440"/>
        <c:crosses val="autoZero"/>
        <c:auto val="1"/>
        <c:lblAlgn val="ctr"/>
        <c:lblOffset val="100"/>
        <c:noMultiLvlLbl val="0"/>
      </c:catAx>
      <c:valAx>
        <c:axId val="264693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65696256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8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20대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684566</c:v>
                </c:pt>
                <c:pt idx="1">
                  <c:v>654611</c:v>
                </c:pt>
                <c:pt idx="2">
                  <c:v>695455</c:v>
                </c:pt>
                <c:pt idx="3">
                  <c:v>612314</c:v>
                </c:pt>
                <c:pt idx="4">
                  <c:v>613214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30대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456152</c:v>
                </c:pt>
                <c:pt idx="1">
                  <c:v>489645</c:v>
                </c:pt>
                <c:pt idx="2">
                  <c:v>421334</c:v>
                </c:pt>
                <c:pt idx="3">
                  <c:v>879454</c:v>
                </c:pt>
                <c:pt idx="4">
                  <c:v>123134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40대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241234</c:v>
                </c:pt>
                <c:pt idx="1">
                  <c:v>216514</c:v>
                </c:pt>
                <c:pt idx="2">
                  <c:v>295444</c:v>
                </c:pt>
                <c:pt idx="3">
                  <c:v>315644</c:v>
                </c:pt>
                <c:pt idx="4">
                  <c:v>378999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50대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105613</c:v>
                </c:pt>
                <c:pt idx="1">
                  <c:v>106544</c:v>
                </c:pt>
                <c:pt idx="2">
                  <c:v>106467</c:v>
                </c:pt>
                <c:pt idx="3">
                  <c:v>201644</c:v>
                </c:pt>
                <c:pt idx="4">
                  <c:v>264555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60대 이상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Sheet1!$F$2:$F$6</c:f>
              <c:numCache>
                <c:formatCode>General</c:formatCode>
                <c:ptCount val="5"/>
                <c:pt idx="0">
                  <c:v>100000</c:v>
                </c:pt>
                <c:pt idx="1">
                  <c:v>100000</c:v>
                </c:pt>
                <c:pt idx="2">
                  <c:v>100000</c:v>
                </c:pt>
                <c:pt idx="3">
                  <c:v>100000</c:v>
                </c:pt>
                <c:pt idx="4">
                  <c:v>100000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83836416"/>
        <c:axId val="250675776"/>
      </c:barChart>
      <c:catAx>
        <c:axId val="2838364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50675776"/>
        <c:crosses val="autoZero"/>
        <c:auto val="1"/>
        <c:lblAlgn val="ctr"/>
        <c:lblOffset val="100"/>
        <c:noMultiLvlLbl val="0"/>
      </c:catAx>
      <c:valAx>
        <c:axId val="2506757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83836416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8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3일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4500</c:v>
                </c:pt>
                <c:pt idx="1">
                  <c:v>3215</c:v>
                </c:pt>
                <c:pt idx="2">
                  <c:v>4589</c:v>
                </c:pt>
                <c:pt idx="3">
                  <c:v>3745</c:v>
                </c:pt>
                <c:pt idx="4">
                  <c:v>8754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일주일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16544</c:v>
                </c:pt>
                <c:pt idx="1">
                  <c:v>17000</c:v>
                </c:pt>
                <c:pt idx="2">
                  <c:v>18000</c:v>
                </c:pt>
                <c:pt idx="3">
                  <c:v>19000</c:v>
                </c:pt>
                <c:pt idx="4">
                  <c:v>17000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한달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70000</c:v>
                </c:pt>
                <c:pt idx="1">
                  <c:v>78540</c:v>
                </c:pt>
                <c:pt idx="2">
                  <c:v>87540</c:v>
                </c:pt>
                <c:pt idx="3">
                  <c:v>76541</c:v>
                </c:pt>
                <c:pt idx="4">
                  <c:v>91455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 6개월 이상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301005</c:v>
                </c:pt>
                <c:pt idx="1">
                  <c:v>204567</c:v>
                </c:pt>
                <c:pt idx="2">
                  <c:v>245678</c:v>
                </c:pt>
                <c:pt idx="3">
                  <c:v>246547</c:v>
                </c:pt>
                <c:pt idx="4">
                  <c:v>246878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1년 이상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Sheet1!$F$2:$F$6</c:f>
              <c:numCache>
                <c:formatCode>General</c:formatCode>
                <c:ptCount val="5"/>
                <c:pt idx="0">
                  <c:v>601233</c:v>
                </c:pt>
                <c:pt idx="1">
                  <c:v>615421</c:v>
                </c:pt>
                <c:pt idx="2">
                  <c:v>750123</c:v>
                </c:pt>
                <c:pt idx="3">
                  <c:v>841213</c:v>
                </c:pt>
                <c:pt idx="4">
                  <c:v>758641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82057216"/>
        <c:axId val="255136832"/>
      </c:barChart>
      <c:catAx>
        <c:axId val="2820572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55136832"/>
        <c:crosses val="autoZero"/>
        <c:auto val="1"/>
        <c:lblAlgn val="ctr"/>
        <c:lblOffset val="100"/>
        <c:noMultiLvlLbl val="0"/>
      </c:catAx>
      <c:valAx>
        <c:axId val="2551368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82057216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8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0.74451</cdr:x>
      <cdr:y>0.07723</cdr:y>
    </cdr:from>
    <cdr:to>
      <cdr:x>1</cdr:x>
      <cdr:y>0.2668</cdr:y>
    </cdr:to>
    <cdr:sp macro="" textlink="">
      <cdr:nvSpPr>
        <cdr:cNvPr id="2" name="직사각형 1"/>
        <cdr:cNvSpPr/>
      </cdr:nvSpPr>
      <cdr:spPr>
        <a:xfrm xmlns:a="http://schemas.openxmlformats.org/drawingml/2006/main">
          <a:off x="2418945" y="117194"/>
          <a:ext cx="830093" cy="28768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r>
            <a:rPr lang="en-US" altLang="ko-KR" sz="800" dirty="0" smtClean="0">
              <a:solidFill>
                <a:schemeClr val="tx1"/>
              </a:solidFill>
            </a:rPr>
            <a:t>    1:100 </a:t>
          </a:r>
          <a:r>
            <a:rPr lang="ko-KR" altLang="en-US" sz="800" dirty="0" smtClean="0">
              <a:solidFill>
                <a:schemeClr val="tx1"/>
              </a:solidFill>
            </a:rPr>
            <a:t>백만</a:t>
          </a:r>
          <a:endParaRPr lang="ko-KR" sz="800" dirty="0">
            <a:solidFill>
              <a:schemeClr val="tx1"/>
            </a:solidFill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0.74451</cdr:x>
      <cdr:y>0.07723</cdr:y>
    </cdr:from>
    <cdr:to>
      <cdr:x>1</cdr:x>
      <cdr:y>0.2668</cdr:y>
    </cdr:to>
    <cdr:sp macro="" textlink="">
      <cdr:nvSpPr>
        <cdr:cNvPr id="2" name="직사각형 1"/>
        <cdr:cNvSpPr/>
      </cdr:nvSpPr>
      <cdr:spPr>
        <a:xfrm xmlns:a="http://schemas.openxmlformats.org/drawingml/2006/main">
          <a:off x="2418945" y="117194"/>
          <a:ext cx="830093" cy="28768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r>
            <a:rPr lang="en-US" altLang="ko-KR" sz="800" dirty="0" smtClean="0">
              <a:solidFill>
                <a:schemeClr val="tx1"/>
              </a:solidFill>
            </a:rPr>
            <a:t>    1:100 </a:t>
          </a:r>
          <a:r>
            <a:rPr lang="ko-KR" altLang="en-US" sz="800" dirty="0" smtClean="0">
              <a:solidFill>
                <a:schemeClr val="tx1"/>
              </a:solidFill>
            </a:rPr>
            <a:t>백만</a:t>
          </a:r>
          <a:endParaRPr lang="ko-KR" sz="800" dirty="0">
            <a:solidFill>
              <a:schemeClr val="tx1"/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11582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27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6" r:id="rId4"/>
    <p:sldLayoutId id="2147483657" r:id="rId5"/>
    <p:sldLayoutId id="214748365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5.xml"/><Relationship Id="rId4" Type="http://schemas.openxmlformats.org/officeDocument/2006/relationships/chart" Target="../charts/char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2342963338"/>
              </p:ext>
            </p:extLst>
          </p:nvPr>
        </p:nvGraphicFramePr>
        <p:xfrm>
          <a:off x="6643077" y="615134"/>
          <a:ext cx="2399925" cy="2515600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2050"/>
                <a:gridCol w="1967875"/>
              </a:tblGrid>
              <a:tr h="3019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6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sz="1000" u="none" strike="noStrike" cap="none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ID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는 </a:t>
                      </a: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DB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에 저장된 고정 </a:t>
                      </a: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ID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만 사용</a:t>
                      </a:r>
                      <a:endParaRPr lang="en-US" altLang="ko-KR" sz="10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ID: ADMIN</a:t>
                      </a:r>
                      <a:endParaRPr sz="10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/>
                        <a:t>2</a:t>
                      </a:r>
                      <a:endParaRPr sz="10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PW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는 </a:t>
                      </a: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DB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에 저장된 고정 </a:t>
                      </a: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PW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만 사용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PW: 1234</a:t>
                      </a:r>
                      <a:endParaRPr lang="ko-KR" altLang="en-US" sz="10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 smtClean="0"/>
                        <a:t>3</a:t>
                      </a:r>
                      <a:r>
                        <a:rPr lang="en-US" altLang="ko-KR" sz="800" u="none" strike="noStrike" cap="none" dirty="0" smtClean="0"/>
                        <a:t> -1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ID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와 </a:t>
                      </a: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PW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정확히 입력 시 </a:t>
                      </a:r>
                      <a:endParaRPr lang="en-US" altLang="ko-KR" sz="10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관리자 </a:t>
                      </a: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MAIN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페이지로 이동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3 - 2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ID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와 </a:t>
                      </a: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PW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가 일치 하지 않을 시 </a:t>
                      </a:r>
                      <a:endParaRPr lang="en-US" altLang="ko-KR" sz="10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알림 창을 띄워</a:t>
                      </a: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ID 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혹은 </a:t>
                      </a: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PW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가 일치하지 않음을 알려줌 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4127667128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관리자 로그인 페이지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 넘버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1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황제선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로그인</a:t>
                      </a:r>
                      <a:r>
                        <a:rPr 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페이지 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9" name="그룹 18"/>
          <p:cNvGrpSpPr/>
          <p:nvPr/>
        </p:nvGrpSpPr>
        <p:grpSpPr>
          <a:xfrm>
            <a:off x="188068" y="642024"/>
            <a:ext cx="6186792" cy="4267200"/>
            <a:chOff x="265889" y="577174"/>
            <a:chExt cx="4987047" cy="4267200"/>
          </a:xfrm>
        </p:grpSpPr>
        <p:grpSp>
          <p:nvGrpSpPr>
            <p:cNvPr id="4" name="그룹 3"/>
            <p:cNvGrpSpPr/>
            <p:nvPr/>
          </p:nvGrpSpPr>
          <p:grpSpPr>
            <a:xfrm>
              <a:off x="322731" y="1313603"/>
              <a:ext cx="4852384" cy="2940627"/>
              <a:chOff x="278863" y="843064"/>
              <a:chExt cx="6190635" cy="3635155"/>
            </a:xfrm>
          </p:grpSpPr>
          <p:grpSp>
            <p:nvGrpSpPr>
              <p:cNvPr id="12" name="그룹 11"/>
              <p:cNvGrpSpPr/>
              <p:nvPr/>
            </p:nvGrpSpPr>
            <p:grpSpPr>
              <a:xfrm>
                <a:off x="278863" y="843064"/>
                <a:ext cx="6190635" cy="3635155"/>
                <a:chOff x="830088" y="890957"/>
                <a:chExt cx="6190635" cy="3587262"/>
              </a:xfrm>
            </p:grpSpPr>
            <p:pic>
              <p:nvPicPr>
                <p:cNvPr id="13" name="Picture 2" descr="C:\Users\alfo112\Desktop\텐트.PNG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37138" y="1230927"/>
                  <a:ext cx="2920952" cy="290463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4" name="직사각형 13"/>
                <p:cNvSpPr/>
                <p:nvPr/>
              </p:nvSpPr>
              <p:spPr>
                <a:xfrm>
                  <a:off x="830088" y="890957"/>
                  <a:ext cx="6190635" cy="3587262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직사각형 14"/>
                <p:cNvSpPr/>
                <p:nvPr/>
              </p:nvSpPr>
              <p:spPr>
                <a:xfrm>
                  <a:off x="4268211" y="1266098"/>
                  <a:ext cx="2402220" cy="49237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800" b="1" dirty="0" smtClean="0">
                      <a:solidFill>
                        <a:schemeClr val="tx1"/>
                      </a:solidFill>
                      <a:latin typeface="돋움" panose="020B0600000101010101" pitchFamily="50" charset="-127"/>
                      <a:ea typeface="돋움" panose="020B0600000101010101" pitchFamily="50" charset="-127"/>
                    </a:rPr>
                    <a:t>관리자 로그인</a:t>
                  </a:r>
                  <a:endParaRPr lang="ko-KR" altLang="en-US" sz="1800" b="1" dirty="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endParaRPr>
                </a:p>
              </p:txBody>
            </p:sp>
            <p:sp>
              <p:nvSpPr>
                <p:cNvPr id="16" name="직사각형 15"/>
                <p:cNvSpPr/>
                <p:nvPr/>
              </p:nvSpPr>
              <p:spPr>
                <a:xfrm>
                  <a:off x="4268211" y="2028101"/>
                  <a:ext cx="2402220" cy="492371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2000" b="1" dirty="0" smtClean="0">
                      <a:solidFill>
                        <a:schemeClr val="bg1">
                          <a:lumMod val="85000"/>
                        </a:schemeClr>
                      </a:solidFill>
                    </a:rPr>
                    <a:t>아이디</a:t>
                  </a:r>
                  <a:endParaRPr lang="ko-KR" altLang="en-US" sz="2000" b="1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17" name="직사각형 16"/>
                <p:cNvSpPr/>
                <p:nvPr/>
              </p:nvSpPr>
              <p:spPr>
                <a:xfrm>
                  <a:off x="4268211" y="2800476"/>
                  <a:ext cx="2402220" cy="492371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800" b="1" dirty="0" smtClean="0">
                      <a:solidFill>
                        <a:schemeClr val="bg1">
                          <a:lumMod val="85000"/>
                        </a:schemeClr>
                      </a:solidFill>
                    </a:rPr>
                    <a:t>비밀번호</a:t>
                  </a:r>
                  <a:endParaRPr lang="ko-KR" altLang="en-US" sz="1800" b="1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18" name="직사각형 17"/>
                <p:cNvSpPr/>
                <p:nvPr/>
              </p:nvSpPr>
              <p:spPr>
                <a:xfrm>
                  <a:off x="4268211" y="3481761"/>
                  <a:ext cx="2402220" cy="653803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800" b="1" dirty="0" smtClean="0">
                      <a:solidFill>
                        <a:schemeClr val="bg1"/>
                      </a:solidFill>
                    </a:rPr>
                    <a:t>LOGIN</a:t>
                  </a:r>
                  <a:endParaRPr lang="ko-KR" altLang="en-US" sz="28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3" name="타원 2"/>
              <p:cNvSpPr/>
              <p:nvPr/>
            </p:nvSpPr>
            <p:spPr>
              <a:xfrm>
                <a:off x="5791201" y="2159540"/>
                <a:ext cx="257690" cy="25093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5814648" y="2944982"/>
                <a:ext cx="257690" cy="25093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chemeClr val="tx1"/>
                    </a:solidFill>
                  </a:rPr>
                  <a:t>2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5808163" y="3683195"/>
                <a:ext cx="257690" cy="25093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3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3" name="직사각형 22"/>
            <p:cNvSpPr/>
            <p:nvPr/>
          </p:nvSpPr>
          <p:spPr>
            <a:xfrm>
              <a:off x="322731" y="624764"/>
              <a:ext cx="786222" cy="629072"/>
            </a:xfrm>
            <a:prstGeom prst="rect">
              <a:avLst/>
            </a:prstGeom>
            <a:solidFill>
              <a:srgbClr val="10924B"/>
            </a:solidFill>
            <a:ln>
              <a:solidFill>
                <a:srgbClr val="1092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로고</a:t>
              </a:r>
              <a:r>
                <a:rPr lang="en-US" altLang="ko-KR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) OAB </a:t>
              </a:r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텐트</a:t>
              </a:r>
              <a:endParaRPr lang="ko-KR" altLang="en-US" sz="100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22730" y="4325566"/>
              <a:ext cx="4852385" cy="439161"/>
            </a:xfrm>
            <a:prstGeom prst="rect">
              <a:avLst/>
            </a:prstGeom>
            <a:solidFill>
              <a:srgbClr val="10924B"/>
            </a:solidFill>
            <a:ln>
              <a:solidFill>
                <a:srgbClr val="1092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하단 로고 </a:t>
              </a:r>
              <a:r>
                <a:rPr lang="en-US" altLang="ko-KR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/ </a:t>
              </a:r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회사 소개 </a:t>
              </a:r>
              <a:r>
                <a:rPr lang="en-US" altLang="ko-KR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/ </a:t>
              </a:r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이용 약관 </a:t>
              </a:r>
              <a:r>
                <a:rPr lang="en-US" altLang="ko-KR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/ </a:t>
              </a:r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지점 안내</a:t>
              </a:r>
              <a:endParaRPr lang="ko-KR" altLang="en-US" sz="100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79103" y="941383"/>
              <a:ext cx="3996012" cy="313892"/>
            </a:xfrm>
            <a:prstGeom prst="rect">
              <a:avLst/>
            </a:prstGeom>
            <a:solidFill>
              <a:srgbClr val="10924B"/>
            </a:solidFill>
            <a:ln>
              <a:solidFill>
                <a:srgbClr val="1092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                            상품관리</a:t>
              </a:r>
              <a:r>
                <a:rPr lang="en-US" altLang="ko-KR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|  </a:t>
              </a:r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회원관리</a:t>
              </a:r>
              <a:r>
                <a:rPr lang="en-US" altLang="ko-KR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|  </a:t>
              </a:r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통계정보</a:t>
              </a:r>
              <a:r>
                <a:rPr lang="en-US" altLang="ko-KR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| </a:t>
              </a:r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고객센터</a:t>
              </a:r>
              <a:endParaRPr lang="ko-KR" altLang="en-US" sz="100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179104" y="639822"/>
              <a:ext cx="3996012" cy="220263"/>
            </a:xfrm>
            <a:prstGeom prst="rect">
              <a:avLst/>
            </a:prstGeom>
            <a:solidFill>
              <a:srgbClr val="10924B"/>
            </a:solidFill>
            <a:ln>
              <a:solidFill>
                <a:srgbClr val="1092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                                                                              </a:t>
              </a:r>
              <a:endParaRPr lang="ko-KR" altLang="en-US" sz="100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65889" y="577174"/>
              <a:ext cx="4987047" cy="42672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5154954" y="527542"/>
            <a:ext cx="973184" cy="2829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First </a:t>
            </a:r>
            <a:r>
              <a:rPr lang="en-US" altLang="ko-KR" dirty="0" err="1" smtClean="0"/>
              <a:t>nav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131729" y="982475"/>
            <a:ext cx="1224609" cy="2829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Second </a:t>
            </a:r>
            <a:r>
              <a:rPr lang="en-US" altLang="ko-KR" dirty="0" err="1" smtClean="0"/>
              <a:t>nav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466086" y="3376137"/>
            <a:ext cx="3118786" cy="1092404"/>
          </a:xfrm>
          <a:prstGeom prst="rect">
            <a:avLst/>
          </a:prstGeom>
          <a:noFill/>
          <a:ln>
            <a:solidFill>
              <a:srgbClr val="1092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★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페이지 전체 사이즈</a:t>
            </a:r>
            <a:r>
              <a:rPr lang="en-US" altLang="ko-KR" sz="900" b="1" dirty="0" smtClean="0">
                <a:solidFill>
                  <a:schemeClr val="tx1"/>
                </a:solidFill>
              </a:rPr>
              <a:t>: width 1920px, height 1080px</a:t>
            </a: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 smtClean="0">
                <a:solidFill>
                  <a:schemeClr val="tx1"/>
                </a:solidFill>
              </a:rPr>
              <a:t>Header size: width 100%, height 20%</a:t>
            </a:r>
          </a:p>
          <a:p>
            <a:r>
              <a:rPr lang="en-US" altLang="ko-KR" sz="900" b="1" dirty="0" smtClean="0">
                <a:solidFill>
                  <a:schemeClr val="tx1"/>
                </a:solidFill>
              </a:rPr>
              <a:t>Section size: width 100%, height  auto</a:t>
            </a:r>
          </a:p>
          <a:p>
            <a:r>
              <a:rPr lang="en-US" altLang="ko-KR" sz="900" b="1" dirty="0" smtClean="0">
                <a:solidFill>
                  <a:schemeClr val="tx1"/>
                </a:solidFill>
              </a:rPr>
              <a:t>Footer size: width 100%, height 10%</a:t>
            </a:r>
          </a:p>
          <a:p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en-US" altLang="ko-KR" sz="900" b="1" dirty="0" smtClean="0">
                <a:solidFill>
                  <a:schemeClr val="tx1"/>
                </a:solidFill>
              </a:rPr>
              <a:t>-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모든 페이지 사이즈 규정은 동일하게 적용 됨</a:t>
            </a:r>
            <a:r>
              <a:rPr lang="en-US" altLang="ko-KR" sz="900" b="1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900" b="1" dirty="0" smtClean="0"/>
              <a:t>l</a:t>
            </a:r>
            <a:endParaRPr lang="ko-KR" altLang="en-US" sz="900" b="1" dirty="0"/>
          </a:p>
        </p:txBody>
      </p:sp>
      <p:cxnSp>
        <p:nvCxnSpPr>
          <p:cNvPr id="34" name="직선 화살표 연결선 33"/>
          <p:cNvCxnSpPr>
            <a:stCxn id="24" idx="1"/>
            <a:endCxn id="29" idx="3"/>
          </p:cNvCxnSpPr>
          <p:nvPr/>
        </p:nvCxnSpPr>
        <p:spPr>
          <a:xfrm flipH="1" flipV="1">
            <a:off x="4003204" y="612083"/>
            <a:ext cx="1128525" cy="51184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2" idx="1"/>
          </p:cNvCxnSpPr>
          <p:nvPr/>
        </p:nvCxnSpPr>
        <p:spPr>
          <a:xfrm flipH="1" flipV="1">
            <a:off x="4026429" y="642024"/>
            <a:ext cx="1128525" cy="2697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188068" y="563216"/>
            <a:ext cx="6186792" cy="75690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200382" y="470627"/>
            <a:ext cx="802822" cy="2829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Header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88068" y="1338003"/>
            <a:ext cx="6186792" cy="2981077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17485" y="1504647"/>
            <a:ext cx="802822" cy="2829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69546" y="4314731"/>
            <a:ext cx="6186792" cy="59449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13866" y="4468540"/>
            <a:ext cx="802822" cy="2829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232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3354495184"/>
              </p:ext>
            </p:extLst>
          </p:nvPr>
        </p:nvGraphicFramePr>
        <p:xfrm>
          <a:off x="6643619" y="669234"/>
          <a:ext cx="2399925" cy="3345503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2050"/>
                <a:gridCol w="1967875"/>
              </a:tblGrid>
              <a:tr h="27453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6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sz="800" u="none" strike="noStrike" cap="none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카테고리카테고리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(Select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box)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전체리스트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예약관련문의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환불관련 문의 등으로 설정할 수 있음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카테고리를 설정 후 검색버튼을 클릭하면 카테고리에서 선택된 조건에 따른 결과를 리스트 형식으로 불러옴 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781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u="none" strike="noStrike" cap="none" dirty="0" smtClean="0"/>
                        <a:t>3</a:t>
                      </a:r>
                      <a:r>
                        <a:rPr lang="en-US" altLang="ko-KR" sz="800" u="none" strike="noStrike" cap="none" dirty="0" smtClean="0"/>
                        <a:t> 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1:1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글 제목을 클릭하면 상세보기 버튼이 활성화 되면서 글 상세보기 페이지로 이동한다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 </a:t>
                      </a: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6670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페이지에 보여질 회원 수는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명으로 하단의 숫자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클릭하면 회원번호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부터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까지의 리스트를 보여줌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방향버튼으로 다음과 이전목록으로 돌아 갈 수 있음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3341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5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글에 대한 답변이 완료 되었으면 답변유무 컬럼 값이 답변 완료로 나타남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 </a:t>
                      </a: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6670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6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 글에 대한 답변이 완료 되지 않았으면  답변 유무 컬럼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값이 대기로 나타남 </a:t>
                      </a: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1928322604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고객센터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 넘버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9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황제선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로그인</a:t>
                      </a:r>
                      <a:r>
                        <a:rPr 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1:1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문의 게시판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237593"/>
              </p:ext>
            </p:extLst>
          </p:nvPr>
        </p:nvGraphicFramePr>
        <p:xfrm>
          <a:off x="285346" y="1718559"/>
          <a:ext cx="6031148" cy="1218495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708415"/>
                <a:gridCol w="740490"/>
                <a:gridCol w="807911"/>
                <a:gridCol w="1329447"/>
                <a:gridCol w="810638"/>
                <a:gridCol w="843064"/>
                <a:gridCol w="791183"/>
              </a:tblGrid>
              <a:tr h="2278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글 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카테고리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1:1</a:t>
                      </a:r>
                      <a:r>
                        <a:rPr lang="en-US" altLang="ko-KR" sz="7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7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 글 제목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등록일자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답변 유무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1234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사이즈 관련 문의입니다</a:t>
                      </a:r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황제선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2019-08-21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답변완료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15469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대기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09430" y="1132023"/>
            <a:ext cx="6401618" cy="310275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>
            <a:off x="1742317" y="3367399"/>
            <a:ext cx="2938862" cy="294642"/>
            <a:chOff x="5782539" y="3635115"/>
            <a:chExt cx="2938862" cy="294642"/>
          </a:xfrm>
        </p:grpSpPr>
        <p:pic>
          <p:nvPicPr>
            <p:cNvPr id="3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2539" y="3635115"/>
              <a:ext cx="2938862" cy="29464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36" name="직사각형 35"/>
            <p:cNvSpPr/>
            <p:nvPr/>
          </p:nvSpPr>
          <p:spPr>
            <a:xfrm>
              <a:off x="6303523" y="3667541"/>
              <a:ext cx="239949" cy="21400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1</a:t>
              </a:r>
              <a:endParaRPr lang="ko-KR" altLang="en-US" sz="105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40" name="타원 39"/>
          <p:cNvSpPr/>
          <p:nvPr/>
        </p:nvSpPr>
        <p:spPr>
          <a:xfrm>
            <a:off x="1581311" y="3399825"/>
            <a:ext cx="2633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725135" y="699461"/>
            <a:ext cx="920787" cy="645868"/>
            <a:chOff x="3023274" y="524891"/>
            <a:chExt cx="920787" cy="645868"/>
          </a:xfrm>
        </p:grpSpPr>
        <p:sp>
          <p:nvSpPr>
            <p:cNvPr id="23" name="직사각형 22"/>
            <p:cNvSpPr/>
            <p:nvPr/>
          </p:nvSpPr>
          <p:spPr>
            <a:xfrm>
              <a:off x="3023274" y="524891"/>
              <a:ext cx="920787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답변완</a:t>
              </a:r>
              <a:r>
                <a:rPr lang="ko-KR" altLang="en-US" sz="800" b="1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료</a:t>
              </a:r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리스트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023275" y="735656"/>
              <a:ext cx="920786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예약문의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23279" y="954316"/>
              <a:ext cx="920782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환불문의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cxnSp>
        <p:nvCxnSpPr>
          <p:cNvPr id="27" name="직선 화살표 연결선 26"/>
          <p:cNvCxnSpPr>
            <a:stCxn id="53" idx="2"/>
            <a:endCxn id="24" idx="3"/>
          </p:cNvCxnSpPr>
          <p:nvPr/>
        </p:nvCxnSpPr>
        <p:spPr>
          <a:xfrm flipH="1" flipV="1">
            <a:off x="2645922" y="1018448"/>
            <a:ext cx="827777" cy="47162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2792160" y="4443506"/>
            <a:ext cx="608051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★ </a:t>
            </a:r>
            <a:r>
              <a:rPr lang="en-US" altLang="ko-KR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1:1</a:t>
            </a:r>
            <a:r>
              <a:rPr lang="ko-KR" altLang="en-US" sz="1000" b="1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문의 글에 대한 답 글 달기는 상세페이지에서 가능</a:t>
            </a:r>
            <a:r>
              <a:rPr lang="en-US" altLang="ko-KR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리스트에서는 글의 내용이 답 글 가능한 것인지</a:t>
            </a:r>
            <a:r>
              <a:rPr lang="en-US" altLang="ko-KR" sz="1000" b="1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또는 삭제해야 할 글인지를 판별할 수 없기 때문에 상세보기 페이지에서 선택해야 한다고 생각 함</a:t>
            </a:r>
            <a:r>
              <a:rPr lang="en-US" altLang="ko-KR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</a:p>
          <a:p>
            <a:pPr lvl="0" algn="just"/>
            <a:r>
              <a:rPr lang="ko-KR" altLang="en-US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★ ★</a:t>
            </a:r>
            <a:r>
              <a:rPr lang="ko-KR" altLang="en-US" sz="1000" b="1" dirty="0">
                <a:latin typeface="돋움" panose="020B0600000101010101" pitchFamily="50" charset="-127"/>
                <a:ea typeface="돋움" panose="020B0600000101010101" pitchFamily="50" charset="-127"/>
              </a:rPr>
              <a:t> ★</a:t>
            </a:r>
            <a:r>
              <a:rPr lang="ko-KR" altLang="en-US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관리자는 문제시 되는 </a:t>
            </a:r>
            <a:r>
              <a:rPr lang="en-US" altLang="ko-KR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1:1 </a:t>
            </a:r>
            <a:r>
              <a:rPr lang="ko-KR" altLang="en-US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문의 글을 삭제 할 수는 있지만 등록이나 수정은 불가 함 </a:t>
            </a:r>
            <a:endParaRPr lang="ko-KR" altLang="en-US" sz="10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721896" y="488701"/>
            <a:ext cx="924026" cy="21644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전체리스트</a:t>
            </a:r>
            <a:endParaRPr lang="en-US" altLang="ko-KR" sz="800" b="1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6130500" y="1967803"/>
            <a:ext cx="250576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6104272" y="2164857"/>
            <a:ext cx="250576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536702" y="1392246"/>
            <a:ext cx="500649" cy="209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검</a:t>
            </a:r>
            <a:r>
              <a:rPr lang="ko-KR" altLang="en-US" sz="900" b="1" dirty="0">
                <a:solidFill>
                  <a:schemeClr val="bg1"/>
                </a:solidFill>
              </a:rPr>
              <a:t>색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3642731" y="1385789"/>
            <a:ext cx="691904" cy="209754"/>
            <a:chOff x="3045986" y="867991"/>
            <a:chExt cx="691904" cy="316375"/>
          </a:xfrm>
        </p:grpSpPr>
        <p:sp>
          <p:nvSpPr>
            <p:cNvPr id="49" name="직사각형 48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>
                  <a:solidFill>
                    <a:schemeClr val="bg1"/>
                  </a:solidFill>
                </a:rPr>
                <a:t>카테고</a:t>
              </a:r>
              <a:r>
                <a:rPr lang="ko-KR" altLang="en-US" sz="800" b="1" dirty="0">
                  <a:solidFill>
                    <a:schemeClr val="bg1"/>
                  </a:solidFill>
                </a:rPr>
                <a:t>리</a:t>
              </a:r>
            </a:p>
          </p:txBody>
        </p:sp>
        <p:sp>
          <p:nvSpPr>
            <p:cNvPr id="52" name="순서도: 병합 51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53" name="타원 52"/>
          <p:cNvSpPr/>
          <p:nvPr/>
        </p:nvSpPr>
        <p:spPr>
          <a:xfrm>
            <a:off x="3473699" y="1388580"/>
            <a:ext cx="2802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4348569" y="1400614"/>
            <a:ext cx="262338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279246" y="1395991"/>
            <a:ext cx="998340" cy="209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상세보기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5068303" y="1408681"/>
            <a:ext cx="252630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75098" y="4121844"/>
            <a:ext cx="2328152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100%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891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169087400"/>
              </p:ext>
            </p:extLst>
          </p:nvPr>
        </p:nvGraphicFramePr>
        <p:xfrm>
          <a:off x="6643619" y="669234"/>
          <a:ext cx="2399925" cy="2132333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2050"/>
                <a:gridCol w="1967875"/>
              </a:tblGrid>
              <a:tr h="422027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23000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sz="800" u="none" strike="noStrike" cap="none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문의삭제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버튼 클릭 시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해당 문의 글을 정말 삭제 하시겠습니까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?”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라는 알림 창이 뜨고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no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현재페이지로 돌아가고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yes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 하면 해당 문의 글을 삭제 후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1:1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 게시판 리스트페이지로 돌아 감 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8030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답변등록 버튼을 클릭하면 답변등록 폼을 불러 옴 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2610036920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고객센터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 넘버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10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황제선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로그인</a:t>
                      </a:r>
                      <a:r>
                        <a:rPr 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문의 게시판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상세보기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09430" y="603120"/>
            <a:ext cx="6401618" cy="416343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382671"/>
              </p:ext>
            </p:extLst>
          </p:nvPr>
        </p:nvGraphicFramePr>
        <p:xfrm>
          <a:off x="241271" y="985904"/>
          <a:ext cx="6120618" cy="3346146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858208"/>
                <a:gridCol w="2319445"/>
                <a:gridCol w="901430"/>
                <a:gridCol w="2041535"/>
              </a:tblGrid>
              <a:tr h="5514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글 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글 번호</a:t>
                      </a:r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</a:t>
                      </a:r>
                    </a:p>
                    <a:p>
                      <a:pPr algn="ctr" latinLnBrk="1"/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</a:tr>
              <a:tr h="4598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</a:t>
                      </a:r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598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작성자명</a:t>
                      </a:r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23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내용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r>
                        <a:rPr lang="en-US" altLang="ko-KR" sz="14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 </a:t>
                      </a:r>
                      <a:r>
                        <a:rPr lang="ko-KR" altLang="en-US" sz="14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내용</a:t>
                      </a:r>
                      <a:endParaRPr lang="en-US" altLang="ko-KR" sz="1400" b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51483"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첨부파일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altLang="ko-KR" sz="700" b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r>
                        <a:rPr lang="ko-KR" altLang="en-US" sz="7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파일명 </a:t>
                      </a:r>
                      <a:endParaRPr lang="en-US" altLang="ko-KR" sz="700" b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5" name="직사각형 44"/>
          <p:cNvSpPr/>
          <p:nvPr/>
        </p:nvSpPr>
        <p:spPr>
          <a:xfrm>
            <a:off x="4390100" y="4474119"/>
            <a:ext cx="720162" cy="2483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문의 삭제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4128376" y="4497011"/>
            <a:ext cx="2802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640798" y="4474119"/>
            <a:ext cx="720162" cy="2483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답변등록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5379074" y="4497011"/>
            <a:ext cx="2802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39946" y="4653625"/>
            <a:ext cx="2328152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100%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159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1945274526"/>
              </p:ext>
            </p:extLst>
          </p:nvPr>
        </p:nvGraphicFramePr>
        <p:xfrm>
          <a:off x="6643619" y="669234"/>
          <a:ext cx="2399925" cy="2084952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2050"/>
                <a:gridCol w="1967875"/>
              </a:tblGrid>
              <a:tr h="27453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7034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댓글 제목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내용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비밀번호를 입력 후 등록 버튼을 누르면 해당 문의 글에 댓글을 등록 후 상세보기페이지가 새로 고침 됨 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110696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취소 버튼 클릭 시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댓글 작성을 취소하시겠습니까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?”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라는 알림 창이 뜨고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no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작성 중이던 상태로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yes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상세보기페이지를 새로 고침 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769516244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고객센터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 넘버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10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황제선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로그인</a:t>
                      </a:r>
                      <a:r>
                        <a:rPr 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1:1 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문의 게시판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상세보기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09430" y="745792"/>
            <a:ext cx="6401618" cy="343711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490325"/>
              </p:ext>
            </p:extLst>
          </p:nvPr>
        </p:nvGraphicFramePr>
        <p:xfrm>
          <a:off x="194786" y="843229"/>
          <a:ext cx="6120618" cy="2905162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858208"/>
                <a:gridCol w="2319445"/>
                <a:gridCol w="901430"/>
                <a:gridCol w="2041535"/>
              </a:tblGrid>
              <a:tr h="408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답 글 </a:t>
                      </a:r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답 글 </a:t>
                      </a:r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번호</a:t>
                      </a:r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</a:t>
                      </a:r>
                    </a:p>
                    <a:p>
                      <a:pPr algn="ctr" latinLnBrk="1"/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</a:tr>
              <a:tr h="3405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</a:t>
                      </a:r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05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관리자</a:t>
                      </a:r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62525"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내용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altLang="ko-KR" sz="1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1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1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r>
                        <a:rPr lang="ko-KR" altLang="en-US" sz="11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내용</a:t>
                      </a:r>
                      <a:r>
                        <a:rPr lang="ko-KR" altLang="en-US" sz="11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11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입력</a:t>
                      </a:r>
                      <a:endParaRPr lang="en-US" altLang="ko-KR" sz="11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3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비밀번호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비밀번호 입력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5" name="직사각형 54"/>
          <p:cNvSpPr/>
          <p:nvPr/>
        </p:nvSpPr>
        <p:spPr>
          <a:xfrm>
            <a:off x="4203922" y="3879325"/>
            <a:ext cx="720162" cy="2483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등록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3942198" y="3902217"/>
            <a:ext cx="2802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595242" y="3879325"/>
            <a:ext cx="720162" cy="2483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취</a:t>
            </a:r>
            <a:r>
              <a:rPr lang="ko-KR" altLang="en-US" sz="900" b="1" dirty="0">
                <a:solidFill>
                  <a:schemeClr val="bg1"/>
                </a:solidFill>
              </a:rPr>
              <a:t>소</a:t>
            </a:r>
          </a:p>
        </p:txBody>
      </p:sp>
      <p:sp>
        <p:nvSpPr>
          <p:cNvPr id="58" name="타원 57"/>
          <p:cNvSpPr/>
          <p:nvPr/>
        </p:nvSpPr>
        <p:spPr>
          <a:xfrm>
            <a:off x="5333518" y="3902217"/>
            <a:ext cx="2802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02071" y="4069975"/>
            <a:ext cx="2328152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100%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468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380998462"/>
              </p:ext>
            </p:extLst>
          </p:nvPr>
        </p:nvGraphicFramePr>
        <p:xfrm>
          <a:off x="7017488" y="390688"/>
          <a:ext cx="2126512" cy="4697880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297712"/>
                <a:gridCol w="1828800"/>
              </a:tblGrid>
              <a:tr h="268874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30966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카테고리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(Select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box)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전체리스트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smtClean="0"/>
                        <a:t>모든 상품의 정보를 가져온다</a:t>
                      </a:r>
                      <a:r>
                        <a:rPr lang="en-US" altLang="ko-KR" sz="800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세트상품리스트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smtClean="0"/>
                        <a:t>상품종류가 세트상품인 상품의 정보를 가져온다</a:t>
                      </a:r>
                      <a:r>
                        <a:rPr lang="en-US" altLang="ko-KR" sz="800" b="1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추가상품리스트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smtClean="0"/>
                        <a:t>상품 종류가 추가상품인 상품의 정보를 가져온다</a:t>
                      </a:r>
                      <a:r>
                        <a:rPr lang="en-US" altLang="ko-KR" sz="800" b="1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smtClean="0"/>
                        <a:t>초기값은 전체리스트 이다</a:t>
                      </a:r>
                      <a:r>
                        <a:rPr lang="en-US" altLang="ko-KR" sz="800" b="1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2383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baseline="0" dirty="0" smtClean="0"/>
                        <a:t>카테고리</a:t>
                      </a:r>
                      <a:r>
                        <a:rPr lang="en-US" altLang="ko-KR" sz="800" b="0" u="none" strike="noStrike" cap="none" baseline="0" dirty="0" smtClean="0"/>
                        <a:t>(1</a:t>
                      </a:r>
                      <a:r>
                        <a:rPr lang="ko-KR" altLang="en-US" sz="800" b="0" u="none" strike="noStrike" cap="none" baseline="0" dirty="0" smtClean="0"/>
                        <a:t>번</a:t>
                      </a:r>
                      <a:r>
                        <a:rPr lang="en-US" altLang="ko-KR" sz="800" b="0" u="none" strike="noStrike" cap="none" baseline="0" dirty="0" smtClean="0"/>
                        <a:t>) </a:t>
                      </a:r>
                      <a:r>
                        <a:rPr lang="ko-KR" altLang="en-US" sz="800" b="0" u="none" strike="noStrike" cap="none" baseline="0" dirty="0" smtClean="0"/>
                        <a:t>선택에 따른 상품들을 테이블 형식으로 표시한다</a:t>
                      </a:r>
                      <a:r>
                        <a:rPr lang="en-US" altLang="ko-KR" sz="800" b="0" u="none" strike="noStrike" cap="none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5598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baseline="0" dirty="0" smtClean="0"/>
                        <a:t>버튼 클릭 시 상품 등록 페이지로 이동한다</a:t>
                      </a:r>
                      <a:r>
                        <a:rPr lang="en-US" altLang="ko-KR" sz="800" b="0" u="none" strike="noStrike" cap="none" baseline="0" dirty="0" smtClean="0"/>
                        <a:t>.</a:t>
                      </a:r>
                      <a:r>
                        <a:rPr lang="ko-KR" altLang="en-US" sz="800" b="0" u="none" strike="noStrike" cap="none" baseline="0" dirty="0" smtClean="0"/>
                        <a:t> </a:t>
                      </a:r>
                      <a:endParaRPr lang="en-US" altLang="ko-KR" sz="800" b="0" u="none" strike="noStrike" cap="none" baseline="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2054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baseline="0" dirty="0" smtClean="0"/>
                        <a:t>수정할 상품을 클릭해야만 활성화되며 활성화된 후 클릭 시 상품 수정 페이지로 이동한다</a:t>
                      </a:r>
                      <a:r>
                        <a:rPr lang="en-US" altLang="ko-KR" sz="800" b="0" u="none" strike="noStrike" cap="none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89270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5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baseline="0" dirty="0" smtClean="0"/>
                        <a:t>삭제할 상품을 클릭해야만 활성화되며 삭제 하기 전 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accent3"/>
                          </a:solidFill>
                        </a:rPr>
                        <a:t>확인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accent3"/>
                          </a:solidFill>
                        </a:rPr>
                        <a:t>(CONFIRM) 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accent3"/>
                          </a:solidFill>
                        </a:rPr>
                        <a:t>창을 </a:t>
                      </a:r>
                      <a:r>
                        <a:rPr lang="ko-KR" altLang="en-US" sz="800" b="0" u="none" strike="noStrike" cap="none" baseline="0" dirty="0" smtClean="0"/>
                        <a:t>띄운다</a:t>
                      </a:r>
                      <a:r>
                        <a:rPr lang="en-US" altLang="ko-KR" sz="800" b="0" u="none" strike="noStrike" cap="none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예 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: 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삭제가 되며 리스트가 새로 고침      된다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아니오 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: 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삭제되지 않으며 리스트 또한 달라지지 않는다</a:t>
                      </a:r>
                      <a:endParaRPr lang="en-US" altLang="ko-KR" sz="800" b="1" u="none" strike="noStrike" cap="none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108312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6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페이지에 보여질 회원 수는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명으로 하단의 숫자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클릭하면 회원번호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부터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까지의 리스트를 보여줌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방향버튼으로 다음과 이전목록으로 돌아 갈 수 있음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543678242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상품 관리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상품관리 페이지 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729306"/>
              </p:ext>
            </p:extLst>
          </p:nvPr>
        </p:nvGraphicFramePr>
        <p:xfrm>
          <a:off x="118546" y="1420223"/>
          <a:ext cx="6899476" cy="1188720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620799"/>
                <a:gridCol w="650246"/>
                <a:gridCol w="650246"/>
                <a:gridCol w="616467"/>
                <a:gridCol w="810697"/>
                <a:gridCol w="836031"/>
                <a:gridCol w="1190710"/>
                <a:gridCol w="152428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상품번호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상품종류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상품명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상품가격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상품상세설명</a:t>
                      </a:r>
                      <a:endParaRPr lang="en-US" altLang="ko-KR" sz="800" dirty="0" smtClean="0"/>
                    </a:p>
                    <a:p>
                      <a:pPr algn="ctr" latinLnBrk="1"/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상품이미지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대여가능유무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등록일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164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세트상품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한강 세트</a:t>
                      </a:r>
                      <a:r>
                        <a:rPr lang="en-US" altLang="ko-KR" sz="800" dirty="0" smtClean="0"/>
                        <a:t>..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10,000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이 상품은</a:t>
                      </a:r>
                      <a:r>
                        <a:rPr lang="en-US" altLang="ko-KR" sz="800" dirty="0" smtClean="0"/>
                        <a:t>….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IMG000.JPG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대여가능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2019-08-21</a:t>
                      </a:r>
                      <a:endParaRPr lang="ko-KR" altLang="en-US" sz="800" dirty="0"/>
                    </a:p>
                  </a:txBody>
                  <a:tcPr/>
                </a:tc>
              </a:tr>
              <a:tr h="164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세트상품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햇빛 세트</a:t>
                      </a:r>
                      <a:r>
                        <a:rPr lang="en-US" altLang="ko-KR" sz="800" dirty="0" smtClean="0"/>
                        <a:t>..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12,000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이 상품은</a:t>
                      </a:r>
                      <a:r>
                        <a:rPr lang="en-US" altLang="ko-KR" sz="800" dirty="0" smtClean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IMG001.JPG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대여가능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2019-08-20</a:t>
                      </a:r>
                      <a:endParaRPr lang="ko-KR" altLang="en-US" sz="800" dirty="0"/>
                    </a:p>
                  </a:txBody>
                  <a:tcPr/>
                </a:tc>
              </a:tr>
              <a:tr h="164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세트상품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캠핑 세트</a:t>
                      </a:r>
                      <a:r>
                        <a:rPr lang="en-US" altLang="ko-KR" sz="800" dirty="0" smtClean="0"/>
                        <a:t>..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20,000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이 상품은</a:t>
                      </a:r>
                      <a:r>
                        <a:rPr lang="en-US" altLang="ko-KR" sz="800" dirty="0" smtClean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IMG002.JPG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대여가능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2019-08-19</a:t>
                      </a:r>
                      <a:endParaRPr lang="ko-KR" altLang="en-US" sz="800" dirty="0"/>
                    </a:p>
                  </a:txBody>
                  <a:tcPr/>
                </a:tc>
              </a:tr>
              <a:tr h="164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추가상품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돗자리 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2,000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이 상품은</a:t>
                      </a:r>
                      <a:r>
                        <a:rPr lang="en-US" altLang="ko-KR" sz="800" dirty="0" smtClean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IMG003.JPG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대여가능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2019-08-17</a:t>
                      </a:r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165463" y="1027611"/>
            <a:ext cx="2760617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5463" y="714103"/>
            <a:ext cx="2029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상품 관리</a:t>
            </a:r>
            <a:endParaRPr lang="ko-KR" altLang="en-US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5219170" y="1100727"/>
            <a:ext cx="1715495" cy="209005"/>
            <a:chOff x="5005297" y="2386145"/>
            <a:chExt cx="1715495" cy="209005"/>
          </a:xfrm>
        </p:grpSpPr>
        <p:sp>
          <p:nvSpPr>
            <p:cNvPr id="15" name="직사각형 14"/>
            <p:cNvSpPr/>
            <p:nvPr/>
          </p:nvSpPr>
          <p:spPr>
            <a:xfrm>
              <a:off x="6220143" y="2386145"/>
              <a:ext cx="500649" cy="20900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</a:rPr>
                <a:t>삭제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604060" y="2386145"/>
              <a:ext cx="500649" cy="20900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</a:rPr>
                <a:t>수정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005297" y="2386145"/>
              <a:ext cx="500649" cy="20900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bg1"/>
                  </a:solidFill>
                </a:rPr>
                <a:t>등록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4379268" y="1100727"/>
            <a:ext cx="691904" cy="209005"/>
            <a:chOff x="3045986" y="867991"/>
            <a:chExt cx="691904" cy="316375"/>
          </a:xfrm>
        </p:grpSpPr>
        <p:sp>
          <p:nvSpPr>
            <p:cNvPr id="26" name="직사각형 25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>
                  <a:solidFill>
                    <a:schemeClr val="bg1"/>
                  </a:solidFill>
                </a:rPr>
                <a:t>카테고</a:t>
              </a:r>
              <a:r>
                <a:rPr lang="ko-KR" altLang="en-US" sz="800" b="1" dirty="0">
                  <a:solidFill>
                    <a:schemeClr val="bg1"/>
                  </a:solidFill>
                </a:rPr>
                <a:t>리</a:t>
              </a:r>
            </a:p>
          </p:txBody>
        </p:sp>
        <p:sp>
          <p:nvSpPr>
            <p:cNvPr id="37" name="순서도: 병합 36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40" name="타원 39"/>
          <p:cNvSpPr/>
          <p:nvPr/>
        </p:nvSpPr>
        <p:spPr>
          <a:xfrm>
            <a:off x="4149168" y="1069042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0" y="198435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5068526" y="885693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5696497" y="867991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6283372" y="885693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222936" y="3736578"/>
            <a:ext cx="2441550" cy="666855"/>
            <a:chOff x="1794083" y="3753394"/>
            <a:chExt cx="2917254" cy="966652"/>
          </a:xfrm>
        </p:grpSpPr>
        <p:sp>
          <p:nvSpPr>
            <p:cNvPr id="28" name="직사각형 27"/>
            <p:cNvSpPr/>
            <p:nvPr/>
          </p:nvSpPr>
          <p:spPr>
            <a:xfrm>
              <a:off x="1794083" y="3753394"/>
              <a:ext cx="2917254" cy="96665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</a:rPr>
                <a:t>※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주의</a:t>
              </a:r>
              <a:endParaRPr lang="en-US" altLang="ko-KR" sz="7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</a:rPr>
                <a:t>정말로 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000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상품을 삭제하시겠습니까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?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3529040" y="4476205"/>
              <a:ext cx="494319" cy="1828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b="1" dirty="0" smtClean="0">
                  <a:solidFill>
                    <a:schemeClr val="tx1"/>
                  </a:solidFill>
                </a:rPr>
                <a:t>예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125578" y="4484913"/>
              <a:ext cx="507381" cy="17417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b="1" dirty="0" smtClean="0">
                  <a:solidFill>
                    <a:schemeClr val="tx1"/>
                  </a:solidFill>
                </a:rPr>
                <a:t>아니오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직선 화살표 연결선 41"/>
          <p:cNvCxnSpPr>
            <a:endCxn id="28" idx="3"/>
          </p:cNvCxnSpPr>
          <p:nvPr/>
        </p:nvCxnSpPr>
        <p:spPr>
          <a:xfrm flipH="1">
            <a:off x="4664486" y="3436782"/>
            <a:ext cx="2294664" cy="6332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/>
          <p:cNvGrpSpPr/>
          <p:nvPr/>
        </p:nvGrpSpPr>
        <p:grpSpPr>
          <a:xfrm>
            <a:off x="2002009" y="3035210"/>
            <a:ext cx="2938862" cy="294642"/>
            <a:chOff x="5782539" y="3635115"/>
            <a:chExt cx="2938862" cy="294642"/>
          </a:xfrm>
        </p:grpSpPr>
        <p:pic>
          <p:nvPicPr>
            <p:cNvPr id="33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2539" y="3635115"/>
              <a:ext cx="2938862" cy="29464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34" name="직사각형 33"/>
            <p:cNvSpPr/>
            <p:nvPr/>
          </p:nvSpPr>
          <p:spPr>
            <a:xfrm>
              <a:off x="6303523" y="3667541"/>
              <a:ext cx="239949" cy="21400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1</a:t>
              </a:r>
              <a:endParaRPr lang="ko-KR" altLang="en-US" sz="105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46" name="타원 45"/>
          <p:cNvSpPr/>
          <p:nvPr/>
        </p:nvSpPr>
        <p:spPr>
          <a:xfrm>
            <a:off x="1794083" y="2989727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331707" y="4615929"/>
            <a:ext cx="329910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★ 삭제 시 해당 상품이 예약되어 있을 경우 삭제 불가</a:t>
            </a:r>
            <a:r>
              <a:rPr lang="en-US" altLang="ko-KR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!</a:t>
            </a:r>
            <a:endParaRPr lang="ko-KR" altLang="en-US" sz="10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" y="603119"/>
            <a:ext cx="7010398" cy="293774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71335" y="3437225"/>
            <a:ext cx="2328152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100%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843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2343134209"/>
              </p:ext>
            </p:extLst>
          </p:nvPr>
        </p:nvGraphicFramePr>
        <p:xfrm>
          <a:off x="4981303" y="560721"/>
          <a:ext cx="4162697" cy="4559916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539931"/>
                <a:gridCol w="3622766"/>
              </a:tblGrid>
              <a:tr h="22885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4453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baseline="0" dirty="0" smtClean="0"/>
                        <a:t>상품 종류 선택 </a:t>
                      </a:r>
                      <a:r>
                        <a:rPr lang="en-US" altLang="ko-KR" sz="800" b="0" baseline="0" dirty="0" smtClean="0"/>
                        <a:t>CHECK BOX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baseline="0" dirty="0" smtClean="0"/>
                        <a:t>-</a:t>
                      </a:r>
                      <a:r>
                        <a:rPr lang="ko-KR" altLang="en-US" sz="800" b="0" baseline="0" dirty="0" smtClean="0"/>
                        <a:t>세트상품</a:t>
                      </a:r>
                      <a:r>
                        <a:rPr lang="en-US" altLang="ko-KR" sz="800" b="0" baseline="0" dirty="0" smtClean="0"/>
                        <a:t>,</a:t>
                      </a:r>
                      <a:r>
                        <a:rPr lang="ko-KR" altLang="en-US" sz="800" b="0" baseline="0" dirty="0" smtClean="0"/>
                        <a:t>추가상품 중 알 맞는 카테고리 를 선택한다</a:t>
                      </a:r>
                      <a:r>
                        <a:rPr lang="en-US" altLang="ko-KR" sz="800" b="0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7398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baseline="0" dirty="0" smtClean="0"/>
                        <a:t>상품명을 입력한다</a:t>
                      </a:r>
                      <a:r>
                        <a:rPr lang="en-US" altLang="ko-KR" sz="800" b="0" u="none" strike="noStrike" cap="none" baseline="0" dirty="0" smtClean="0"/>
                        <a:t>.(</a:t>
                      </a:r>
                      <a:r>
                        <a:rPr lang="ko-KR" altLang="en-US" sz="800" b="0" u="none" strike="noStrike" cap="none" baseline="0" dirty="0" smtClean="0"/>
                        <a:t>세트 상품일 구성요소 또한 전부 기재</a:t>
                      </a:r>
                      <a:r>
                        <a:rPr lang="en-US" altLang="ko-KR" sz="800" b="0" u="none" strike="noStrike" cap="none" baseline="0" dirty="0" smtClean="0"/>
                        <a:t>)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89321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상품이미지</a:t>
                      </a:r>
                      <a:r>
                        <a:rPr lang="en-US" altLang="ko-KR" sz="800" b="0" u="none" strike="noStrike" cap="none" baseline="0" dirty="0" smtClean="0"/>
                        <a:t>(</a:t>
                      </a:r>
                      <a:r>
                        <a:rPr lang="en-US" altLang="ko-KR" sz="1050" b="0" u="none" strike="noStrike" cap="none" baseline="0" dirty="0" smtClean="0"/>
                        <a:t>Image Size:</a:t>
                      </a:r>
                      <a:r>
                        <a:rPr lang="en-US" altLang="ko-KR" sz="800" b="0" u="none" strike="noStrike" cap="none" baseline="0" dirty="0" smtClean="0"/>
                        <a:t> width 300px, height 300px, 400m)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baseline="0" dirty="0" smtClean="0"/>
                        <a:t>-</a:t>
                      </a:r>
                      <a:r>
                        <a:rPr lang="ko-KR" altLang="en-US" sz="800" b="0" u="none" strike="noStrike" cap="none" baseline="0" dirty="0" smtClean="0"/>
                        <a:t>파일선택 버튼</a:t>
                      </a:r>
                      <a:endParaRPr lang="en-US" altLang="ko-KR" sz="800" b="0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baseline="0" dirty="0" smtClean="0"/>
                        <a:t>파일은 </a:t>
                      </a:r>
                      <a:r>
                        <a:rPr lang="ko-KR" altLang="en-US" sz="800" b="1" u="none" strike="noStrike" cap="none" baseline="0" dirty="0" smtClean="0"/>
                        <a:t>총 </a:t>
                      </a:r>
                      <a:r>
                        <a:rPr lang="en-US" altLang="ko-KR" sz="800" b="1" u="none" strike="noStrike" cap="none" baseline="0" dirty="0" smtClean="0"/>
                        <a:t>(</a:t>
                      </a:r>
                      <a:r>
                        <a:rPr lang="ko-KR" altLang="en-US" sz="800" b="1" u="none" strike="noStrike" cap="none" baseline="0" dirty="0" err="1" smtClean="0"/>
                        <a:t>썸</a:t>
                      </a:r>
                      <a:r>
                        <a:rPr lang="ko-KR" altLang="en-US" sz="800" b="1" u="none" strike="noStrike" cap="none" baseline="0" dirty="0" smtClean="0"/>
                        <a:t> 네일</a:t>
                      </a:r>
                      <a:r>
                        <a:rPr lang="en-US" altLang="ko-KR" sz="800" b="1" u="none" strike="noStrike" cap="none" baseline="0" dirty="0" smtClean="0"/>
                        <a:t> </a:t>
                      </a:r>
                      <a:r>
                        <a:rPr lang="ko-KR" altLang="en-US" sz="800" b="1" u="none" strike="noStrike" cap="none" baseline="0" dirty="0" smtClean="0"/>
                        <a:t>이미지 </a:t>
                      </a:r>
                      <a:r>
                        <a:rPr lang="en-US" altLang="ko-KR" sz="800" b="1" u="none" strike="noStrike" cap="none" baseline="0" dirty="0" smtClean="0"/>
                        <a:t>1</a:t>
                      </a:r>
                      <a:r>
                        <a:rPr lang="ko-KR" altLang="en-US" sz="800" b="1" u="none" strike="noStrike" cap="none" baseline="0" dirty="0" smtClean="0"/>
                        <a:t>개  기본 이미지 </a:t>
                      </a:r>
                      <a:r>
                        <a:rPr lang="en-US" altLang="ko-KR" sz="800" b="1" u="none" strike="noStrike" cap="none" baseline="0" dirty="0" smtClean="0"/>
                        <a:t>3</a:t>
                      </a:r>
                      <a:r>
                        <a:rPr lang="ko-KR" altLang="en-US" sz="800" b="1" u="none" strike="noStrike" cap="none" baseline="0" dirty="0" smtClean="0"/>
                        <a:t>개 </a:t>
                      </a:r>
                      <a:r>
                        <a:rPr lang="en-US" altLang="ko-KR" sz="800" b="1" u="none" strike="noStrike" cap="none" baseline="0" dirty="0" smtClean="0"/>
                        <a:t>) 4</a:t>
                      </a:r>
                      <a:r>
                        <a:rPr lang="ko-KR" altLang="en-US" sz="800" b="1" u="none" strike="noStrike" cap="none" baseline="0" dirty="0" smtClean="0"/>
                        <a:t>개의</a:t>
                      </a:r>
                      <a:r>
                        <a:rPr lang="ko-KR" altLang="en-US" sz="800" b="0" u="none" strike="noStrike" cap="none" baseline="0" dirty="0" smtClean="0"/>
                        <a:t> 이미지가  무조건적으로 필요하다</a:t>
                      </a:r>
                      <a:r>
                        <a:rPr lang="en-US" altLang="ko-KR" sz="800" b="0" u="none" strike="noStrike" cap="none" baseline="0" dirty="0" smtClean="0"/>
                        <a:t>. </a:t>
                      </a:r>
                      <a:r>
                        <a:rPr lang="ko-KR" altLang="en-US" sz="800" b="0" u="none" strike="noStrike" cap="none" baseline="0" dirty="0" smtClean="0"/>
                        <a:t>파일을 선택하면 파일명이 표시된다</a:t>
                      </a:r>
                      <a:r>
                        <a:rPr lang="en-US" altLang="ko-KR" sz="800" b="0" u="none" strike="noStrike" cap="none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baseline="0" dirty="0" smtClean="0"/>
                        <a:t>-</a:t>
                      </a:r>
                      <a:r>
                        <a:rPr lang="ko-KR" altLang="en-US" sz="800" b="1" u="none" strike="noStrike" cap="none" baseline="0" dirty="0" smtClean="0"/>
                        <a:t>추가 버튼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추가 버튼은 첫 번째 파일을 선택해야지만 활성화 되며 첫 번째 파일 선택 후 추가버튼을 눌러 파일을 또 선택할 수  있게 파일 선택 버튼을 늘려준다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  <a:r>
                        <a:rPr lang="ko-KR" altLang="en-US" sz="800" b="1" u="none" strike="noStrike" cap="none" baseline="0" dirty="0" smtClean="0"/>
                        <a:t> </a:t>
                      </a:r>
                      <a:endParaRPr lang="en-US" altLang="ko-KR" sz="800" b="1" u="none" strike="noStrike" cap="none" baseline="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148376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baseline="0" dirty="0" smtClean="0"/>
                        <a:t>상품 상세 설명</a:t>
                      </a:r>
                      <a:endParaRPr lang="en-US" altLang="ko-KR" sz="800" b="0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baseline="0" dirty="0" smtClean="0"/>
                        <a:t>-</a:t>
                      </a:r>
                      <a:r>
                        <a:rPr lang="ko-KR" altLang="en-US" sz="800" b="0" u="none" strike="noStrike" cap="none" baseline="0" dirty="0" smtClean="0"/>
                        <a:t>세트 상품일 경우</a:t>
                      </a:r>
                      <a:endParaRPr lang="en-US" altLang="ko-KR" sz="800" b="0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baseline="0" dirty="0" smtClean="0"/>
                        <a:t>구성 요소를 전부 적어놓고  모든 상품의 정보를 기입한다</a:t>
                      </a:r>
                      <a:r>
                        <a:rPr lang="en-US" altLang="ko-KR" sz="800" b="0" u="none" strike="noStrike" cap="none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0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 예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돗자리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전구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텐트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,…. 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등</a:t>
                      </a:r>
                      <a:endParaRPr lang="en-US" altLang="ko-KR" sz="800" b="1" u="none" strike="noStrike" cap="non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돗자리  사이즈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가로 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200   , 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세로 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전구 길이 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:  100CM  …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등</a:t>
                      </a:r>
                      <a:endParaRPr lang="en-US" altLang="ko-KR" sz="800" b="1" u="none" strike="noStrike" cap="non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u="none" strike="noStrike" cap="non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0" u="none" strike="noStrike" cap="none" baseline="0" dirty="0" smtClean="0">
                          <a:solidFill>
                            <a:schemeClr val="tx1"/>
                          </a:solidFill>
                        </a:rPr>
                        <a:t>추가상품일 경우</a:t>
                      </a:r>
                      <a:endParaRPr lang="en-US" altLang="ko-KR" sz="800" b="0" u="none" strike="noStrike" cap="non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0" u="none" strike="noStrike" cap="non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예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돗자리</a:t>
                      </a:r>
                      <a:endParaRPr lang="en-US" altLang="ko-KR" sz="800" b="1" u="none" strike="noStrike" cap="non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돗자리 사이즈 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가로 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200, 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세로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200 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65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5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baseline="0" dirty="0" smtClean="0">
                          <a:solidFill>
                            <a:schemeClr val="tx1"/>
                          </a:solidFill>
                        </a:rPr>
                        <a:t>등록 버튼 클릭 시</a:t>
                      </a:r>
                      <a:endParaRPr lang="en-US" altLang="ko-KR" sz="800" b="0" u="none" strike="noStrike" cap="non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데이터가 올바르게 저장 됐을 경우엔 가 저장되며 상품목록이 보이는 상품관리 리스트 페이지로 이동한다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데이터가 올바르게 저장되지 않았을 경우엔  오류사항에 대해 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ALERT 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창을 보여주고 페이지이동 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데이터 변화 또한 변하지 않는다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6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baseline="0" dirty="0" smtClean="0"/>
                        <a:t>취소 버튼 클릭 시</a:t>
                      </a:r>
                      <a:endParaRPr lang="en-US" altLang="ko-KR" sz="800" b="0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baseline="0" dirty="0" smtClean="0"/>
                        <a:t>-</a:t>
                      </a:r>
                      <a:r>
                        <a:rPr lang="ko-KR" altLang="en-US" sz="800" b="1" u="none" strike="noStrike" cap="none" baseline="0" dirty="0" smtClean="0"/>
                        <a:t>작성 중 이던 모든 정보는 사라지며 데이터는 저장되지 않고 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상품 목록이 보이는 상품관리 리스트 페이지로 이동한다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2514868032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상품 관리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r>
                        <a:rPr lang="en-US" altLang="ko-KR" sz="1000" u="none" strike="noStrike" cap="none" dirty="0" smtClean="0"/>
                        <a:t>,</a:t>
                      </a:r>
                      <a:r>
                        <a:rPr lang="ko-KR" altLang="en-US" sz="1000" u="none" strike="noStrike" cap="none" dirty="0" smtClean="0"/>
                        <a:t>황제선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상품  관리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등록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165463" y="801177"/>
            <a:ext cx="2760617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5463" y="496378"/>
            <a:ext cx="2029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상품 등</a:t>
            </a:r>
            <a:r>
              <a:rPr lang="ko-KR" altLang="en-US" b="1">
                <a:solidFill>
                  <a:schemeClr val="accent3">
                    <a:lumMod val="60000"/>
                    <a:lumOff val="40000"/>
                  </a:schemeClr>
                </a:solidFill>
              </a:rPr>
              <a:t>록</a:t>
            </a:r>
            <a:endParaRPr lang="ko-KR" altLang="en-US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293801"/>
              </p:ext>
            </p:extLst>
          </p:nvPr>
        </p:nvGraphicFramePr>
        <p:xfrm>
          <a:off x="679269" y="827312"/>
          <a:ext cx="3892732" cy="4208055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1059835"/>
                <a:gridCol w="2832897"/>
              </a:tblGrid>
              <a:tr h="460649">
                <a:tc>
                  <a:txBody>
                    <a:bodyPr/>
                    <a:lstStyle/>
                    <a:p>
                      <a:pPr algn="l" latinLnBrk="1"/>
                      <a:endParaRPr lang="en-US" altLang="ko-KR" sz="800" dirty="0" smtClean="0"/>
                    </a:p>
                    <a:p>
                      <a:pPr algn="l" latinLnBrk="1"/>
                      <a:r>
                        <a:rPr lang="ko-KR" altLang="en-US" sz="800" dirty="0" smtClean="0"/>
                        <a:t>상품 종류 선택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</a:tr>
              <a:tr h="460649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dirty="0" smtClean="0"/>
                        <a:t>상품명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예</a:t>
                      </a:r>
                      <a:r>
                        <a:rPr lang="en-US" altLang="ko-KR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 </a:t>
                      </a:r>
                      <a:r>
                        <a:rPr lang="ko-KR" altLang="en-US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한강 세트</a:t>
                      </a:r>
                      <a:endParaRPr lang="en-US" altLang="ko-KR" sz="9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72076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dirty="0" smtClean="0"/>
                        <a:t>상품 이미지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dirty="0" smtClean="0"/>
                    </a:p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예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</a:t>
                      </a:r>
                      <a:r>
                        <a:rPr lang="en-US" altLang="ko-KR" sz="8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IMAGE000.JPG</a:t>
                      </a:r>
                      <a:endParaRPr lang="en-US" altLang="ko-KR" sz="8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800" dirty="0" smtClean="0"/>
                    </a:p>
                  </a:txBody>
                  <a:tcPr/>
                </a:tc>
              </a:tr>
              <a:tr h="1893383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dirty="0" smtClean="0"/>
                        <a:t>상품 상세 설명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endParaRPr lang="en-US" altLang="ko-KR" sz="11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11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예</a:t>
                      </a:r>
                      <a:r>
                        <a:rPr lang="en-US" altLang="ko-KR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 </a:t>
                      </a:r>
                      <a:r>
                        <a:rPr lang="ko-KR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돗자리</a:t>
                      </a:r>
                      <a:r>
                        <a:rPr lang="en-US" altLang="ko-KR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물병</a:t>
                      </a:r>
                      <a:r>
                        <a:rPr lang="en-US" altLang="ko-KR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전구</a:t>
                      </a:r>
                      <a:r>
                        <a:rPr lang="en-US" altLang="ko-KR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텐트</a:t>
                      </a:r>
                      <a:r>
                        <a:rPr lang="en-US" altLang="ko-KR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매트</a:t>
                      </a:r>
                      <a:r>
                        <a:rPr lang="en-US" altLang="ko-KR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….</a:t>
                      </a:r>
                      <a:r>
                        <a:rPr lang="ko-KR" altLang="en-US" sz="1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등</a:t>
                      </a:r>
                      <a:endParaRPr lang="en-US" altLang="ko-KR" sz="11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</a:tr>
              <a:tr h="460649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dirty="0" smtClean="0"/>
                        <a:t>상품 가격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예</a:t>
                      </a:r>
                      <a:r>
                        <a:rPr lang="en-US" altLang="ko-KR" sz="1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 10,000</a:t>
                      </a:r>
                      <a:endParaRPr lang="ko-KR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60649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2" name="그룹 21"/>
          <p:cNvGrpSpPr/>
          <p:nvPr/>
        </p:nvGrpSpPr>
        <p:grpSpPr>
          <a:xfrm>
            <a:off x="2290432" y="975328"/>
            <a:ext cx="1053854" cy="182880"/>
            <a:chOff x="740230" y="1611085"/>
            <a:chExt cx="1053854" cy="182880"/>
          </a:xfrm>
        </p:grpSpPr>
        <p:sp>
          <p:nvSpPr>
            <p:cNvPr id="14" name="직사각형 13"/>
            <p:cNvSpPr/>
            <p:nvPr/>
          </p:nvSpPr>
          <p:spPr>
            <a:xfrm>
              <a:off x="740230" y="1611085"/>
              <a:ext cx="1053854" cy="1828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00" b="1" dirty="0" smtClean="0">
                  <a:solidFill>
                    <a:schemeClr val="tx1"/>
                  </a:solidFill>
                </a:rPr>
                <a:t>  세트상품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783774" y="1637213"/>
              <a:ext cx="156813" cy="1328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3479127" y="970973"/>
            <a:ext cx="1040674" cy="182880"/>
            <a:chOff x="2442756" y="1606730"/>
            <a:chExt cx="1040674" cy="182880"/>
          </a:xfrm>
        </p:grpSpPr>
        <p:sp>
          <p:nvSpPr>
            <p:cNvPr id="47" name="직사각형 46"/>
            <p:cNvSpPr/>
            <p:nvPr/>
          </p:nvSpPr>
          <p:spPr>
            <a:xfrm>
              <a:off x="2442756" y="1606730"/>
              <a:ext cx="1040674" cy="1828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00" b="1" dirty="0" smtClean="0">
                  <a:solidFill>
                    <a:schemeClr val="tx1"/>
                  </a:solidFill>
                </a:rPr>
                <a:t>추가상품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타원 47"/>
            <p:cNvSpPr/>
            <p:nvPr/>
          </p:nvSpPr>
          <p:spPr>
            <a:xfrm>
              <a:off x="2486376" y="1624142"/>
              <a:ext cx="156813" cy="1328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3283109" y="1881036"/>
            <a:ext cx="696686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파일선택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647600" y="4724386"/>
            <a:ext cx="696686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등</a:t>
            </a:r>
            <a:r>
              <a:rPr lang="ko-KR" altLang="en-US" sz="800" b="1" dirty="0">
                <a:solidFill>
                  <a:schemeClr val="tx1"/>
                </a:solidFill>
              </a:rPr>
              <a:t>록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788231" y="4724386"/>
            <a:ext cx="696686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취</a:t>
            </a:r>
            <a:r>
              <a:rPr lang="ko-KR" altLang="en-US" sz="800" b="1" dirty="0">
                <a:solidFill>
                  <a:schemeClr val="tx1"/>
                </a:solidFill>
              </a:rPr>
              <a:t>소</a:t>
            </a:r>
          </a:p>
        </p:txBody>
      </p:sp>
      <p:sp>
        <p:nvSpPr>
          <p:cNvPr id="52" name="타원 51"/>
          <p:cNvSpPr/>
          <p:nvPr/>
        </p:nvSpPr>
        <p:spPr>
          <a:xfrm>
            <a:off x="411414" y="926226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411413" y="1378752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411412" y="1827581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411414" y="2998195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3564228" y="467093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2412382" y="467093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040774" y="1881035"/>
            <a:ext cx="492033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추</a:t>
            </a:r>
            <a:r>
              <a:rPr lang="ko-KR" altLang="en-US" sz="800" b="1" dirty="0">
                <a:solidFill>
                  <a:schemeClr val="tx1"/>
                </a:solidFill>
              </a:rPr>
              <a:t>가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71335" y="4876997"/>
            <a:ext cx="2328152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100%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91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2026411333"/>
              </p:ext>
            </p:extLst>
          </p:nvPr>
        </p:nvGraphicFramePr>
        <p:xfrm>
          <a:off x="4981303" y="560721"/>
          <a:ext cx="4162697" cy="3562525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539931"/>
                <a:gridCol w="3622766"/>
              </a:tblGrid>
              <a:tr h="594669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58059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u="none" strike="noStrike" cap="none" dirty="0" smtClean="0"/>
                        <a:t>1</a:t>
                      </a:r>
                      <a:r>
                        <a:rPr lang="en-US" altLang="ko-KR" sz="800" b="1" u="none" strike="noStrike" cap="none" dirty="0" smtClean="0"/>
                        <a:t>~5 </a:t>
                      </a:r>
                      <a:endParaRPr sz="800" b="1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/>
                        <a:t>- </a:t>
                      </a:r>
                      <a:r>
                        <a:rPr lang="ko-KR" altLang="en-US" sz="800" b="1" baseline="0" dirty="0" smtClean="0"/>
                        <a:t>상품번호를 제외한 상품종류</a:t>
                      </a:r>
                      <a:r>
                        <a:rPr lang="en-US" altLang="ko-KR" sz="800" b="1" baseline="0" dirty="0" smtClean="0"/>
                        <a:t>, </a:t>
                      </a:r>
                      <a:r>
                        <a:rPr lang="ko-KR" altLang="en-US" sz="800" b="1" baseline="0" dirty="0" smtClean="0"/>
                        <a:t>상품명</a:t>
                      </a:r>
                      <a:r>
                        <a:rPr lang="en-US" altLang="ko-KR" sz="800" b="1" baseline="0" dirty="0" smtClean="0"/>
                        <a:t>, </a:t>
                      </a:r>
                      <a:r>
                        <a:rPr lang="ko-KR" altLang="en-US" sz="800" b="1" baseline="0" dirty="0" smtClean="0"/>
                        <a:t>상품이미지</a:t>
                      </a:r>
                      <a:r>
                        <a:rPr lang="en-US" altLang="ko-KR" sz="800" b="1" baseline="0" dirty="0" smtClean="0"/>
                        <a:t>, </a:t>
                      </a:r>
                      <a:r>
                        <a:rPr lang="ko-KR" altLang="en-US" sz="800" b="1" baseline="0" dirty="0" smtClean="0"/>
                        <a:t>상품상세설명</a:t>
                      </a:r>
                      <a:r>
                        <a:rPr lang="en-US" altLang="ko-KR" sz="800" b="1" baseline="0" dirty="0" smtClean="0"/>
                        <a:t>, </a:t>
                      </a:r>
                      <a:r>
                        <a:rPr lang="ko-KR" altLang="en-US" sz="800" b="1" baseline="0" dirty="0" smtClean="0"/>
                        <a:t>상품가격은 수정가능</a:t>
                      </a:r>
                      <a:endParaRPr lang="en-US" altLang="ko-KR" sz="800" b="1" baseline="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3979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/>
                        <a:t>6</a:t>
                      </a:r>
                      <a:endParaRPr sz="800" b="1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상품 수정에서 상품등록 일은  수정 불가 </a:t>
                      </a:r>
                      <a:endParaRPr lang="en-US" altLang="ko-KR" sz="800" b="1" u="none" strike="noStrike" cap="none" baseline="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3979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/>
                        <a:t>7</a:t>
                      </a:r>
                      <a:endParaRPr sz="800" b="1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대여가능 여부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baseline="0" dirty="0" smtClean="0"/>
                        <a:t>- </a:t>
                      </a:r>
                      <a:r>
                        <a:rPr lang="ko-KR" altLang="en-US" sz="800" b="1" u="none" strike="noStrike" cap="none" baseline="0" dirty="0" smtClean="0"/>
                        <a:t>상품 예약과 대여에서 발생하는 변동사항과 관련하여 재고수량이 부족하거나 파손의 경우  대여가능</a:t>
                      </a:r>
                      <a:r>
                        <a:rPr lang="en-US" altLang="ko-KR" sz="800" b="1" u="none" strike="noStrike" cap="none" baseline="0" dirty="0" smtClean="0"/>
                        <a:t>, </a:t>
                      </a:r>
                      <a:r>
                        <a:rPr lang="ko-KR" altLang="en-US" sz="800" b="1" u="none" strike="noStrike" cap="none" baseline="0" dirty="0" smtClean="0"/>
                        <a:t>불가능으로 수정할 수 있음</a:t>
                      </a:r>
                      <a:r>
                        <a:rPr lang="en-US" altLang="ko-KR" sz="800" b="1" u="none" strike="noStrike" cap="none" baseline="0" dirty="0" smtClean="0"/>
                        <a:t>(</a:t>
                      </a:r>
                      <a:r>
                        <a:rPr lang="ko-KR" altLang="en-US" sz="800" b="1" u="none" strike="noStrike" cap="none" baseline="0" dirty="0" smtClean="0"/>
                        <a:t>상품리스트에서 대여불가능인 상품은 보여주지 않는 방법은 어떨까요</a:t>
                      </a:r>
                      <a:r>
                        <a:rPr lang="en-US" altLang="ko-KR" sz="800" b="1" u="none" strike="noStrike" cap="none" baseline="0" dirty="0" smtClean="0"/>
                        <a:t>?)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105292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/>
                        <a:t>8</a:t>
                      </a:r>
                      <a:endParaRPr sz="800" b="1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수정완료 버튼 클릭 시</a:t>
                      </a:r>
                      <a:endParaRPr lang="en-US" altLang="ko-KR" sz="800" b="1" u="none" strike="noStrike" cap="non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정상적으로 수정 하였을 경우  상품목록이  보이는 상품 관리 리스트 페이지로 이동하며  수정한 상품은 데이터가 업데이트 되어 수정되어있다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u="none" strike="noStrike" cap="none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비정상적으로 수정 하였을 경우 오류 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ALERT 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창을 띄워  잘못된 부분을 안내하고  수정 또한 되지 않으며  아무런 변화가 없다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3826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smtClean="0"/>
                        <a:t>9</a:t>
                      </a:r>
                      <a:endParaRPr sz="800" b="1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취소 버튼 클릭 시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baseline="0" dirty="0" smtClean="0"/>
                        <a:t>-</a:t>
                      </a:r>
                      <a:r>
                        <a:rPr lang="ko-KR" altLang="en-US" sz="800" b="1" u="none" strike="noStrike" cap="none" baseline="0" dirty="0" smtClean="0"/>
                        <a:t>작성 중 이던 모든 정보는 사라지며 데이터는 저장되지 않고 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상품 목록이 보이는 상품관리 리스트 페이지로 이동한다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4110908258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상품 관리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r>
                        <a:rPr lang="en-US" altLang="ko-KR" sz="1000" u="none" strike="noStrike" cap="none" dirty="0" smtClean="0"/>
                        <a:t>,</a:t>
                      </a:r>
                      <a:r>
                        <a:rPr lang="ko-KR" altLang="en-US" sz="1000" u="none" strike="noStrike" cap="none" dirty="0" smtClean="0"/>
                        <a:t>황제선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상품  관리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수정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165463" y="801177"/>
            <a:ext cx="2760617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5463" y="496378"/>
            <a:ext cx="2029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상품 수정</a:t>
            </a:r>
            <a:endParaRPr lang="ko-KR" altLang="en-US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743589"/>
              </p:ext>
            </p:extLst>
          </p:nvPr>
        </p:nvGraphicFramePr>
        <p:xfrm>
          <a:off x="679269" y="879566"/>
          <a:ext cx="3892732" cy="4122365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1059835"/>
                <a:gridCol w="2832897"/>
              </a:tblGrid>
              <a:tr h="414911">
                <a:tc>
                  <a:txBody>
                    <a:bodyPr/>
                    <a:lstStyle/>
                    <a:p>
                      <a:pPr algn="l" latinLnBrk="1"/>
                      <a:endParaRPr lang="en-US" altLang="ko-KR" sz="800" dirty="0" smtClean="0"/>
                    </a:p>
                    <a:p>
                      <a:pPr algn="l" latinLnBrk="1"/>
                      <a:r>
                        <a:rPr lang="ko-KR" altLang="en-US" sz="800" dirty="0" smtClean="0"/>
                        <a:t>상품 종류 선택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</a:tr>
              <a:tr h="2059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상품명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한강 세트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텐트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돗자리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테이블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</a:tr>
              <a:tr h="851062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dirty="0" smtClean="0"/>
                        <a:t>상품 이미지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aseline="0" dirty="0" smtClean="0">
                        <a:solidFill>
                          <a:srgbClr val="000000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</a:rPr>
                        <a:t>IMAGE000.JPG</a:t>
                      </a:r>
                    </a:p>
                    <a:p>
                      <a:pPr algn="l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IMAGE001.JPG</a:t>
                      </a:r>
                    </a:p>
                    <a:p>
                      <a:pPr algn="l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IMAGE002.JPG</a:t>
                      </a:r>
                    </a:p>
                    <a:p>
                      <a:pPr algn="l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IMAGE003.JPG</a:t>
                      </a:r>
                    </a:p>
                    <a:p>
                      <a:pPr algn="ctr" latinLnBrk="1"/>
                      <a:endParaRPr lang="en-US" altLang="ko-KR" sz="800" dirty="0" smtClean="0"/>
                    </a:p>
                  </a:txBody>
                  <a:tcPr/>
                </a:tc>
              </a:tr>
              <a:tr h="426349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dirty="0" smtClean="0"/>
                        <a:t>상품 상세 설명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텐트 사이즈  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dirty="0" smtClean="0"/>
                        <a:t>가로</a:t>
                      </a:r>
                      <a:r>
                        <a:rPr lang="en-US" altLang="ko-KR" sz="800" dirty="0" smtClean="0"/>
                        <a:t>200CM,</a:t>
                      </a:r>
                      <a:r>
                        <a:rPr lang="ko-KR" altLang="en-US" sz="800" dirty="0" smtClean="0"/>
                        <a:t>세로</a:t>
                      </a:r>
                      <a:r>
                        <a:rPr lang="en-US" altLang="ko-KR" sz="800" dirty="0" smtClean="0"/>
                        <a:t>300CM</a:t>
                      </a:r>
                    </a:p>
                    <a:p>
                      <a:pPr algn="ctr" latinLnBrk="1"/>
                      <a:r>
                        <a:rPr lang="ko-KR" altLang="en-US" sz="800" dirty="0" smtClean="0"/>
                        <a:t>돗자리</a:t>
                      </a:r>
                      <a:r>
                        <a:rPr lang="ko-KR" altLang="en-US" sz="800" baseline="0" dirty="0" smtClean="0"/>
                        <a:t> 사이즈 </a:t>
                      </a:r>
                      <a:r>
                        <a:rPr lang="en-US" altLang="ko-KR" sz="800" baseline="0" dirty="0" smtClean="0"/>
                        <a:t>: </a:t>
                      </a:r>
                      <a:r>
                        <a:rPr lang="ko-KR" altLang="en-US" sz="800" baseline="0" dirty="0" smtClean="0"/>
                        <a:t>가로</a:t>
                      </a:r>
                      <a:r>
                        <a:rPr lang="en-US" altLang="ko-KR" sz="800" baseline="0" dirty="0" smtClean="0"/>
                        <a:t>100CM,</a:t>
                      </a:r>
                      <a:r>
                        <a:rPr lang="ko-KR" altLang="en-US" sz="800" baseline="0" dirty="0" smtClean="0"/>
                        <a:t>세로</a:t>
                      </a:r>
                      <a:r>
                        <a:rPr lang="en-US" altLang="ko-KR" sz="800" baseline="0" dirty="0" smtClean="0"/>
                        <a:t>200CM</a:t>
                      </a:r>
                    </a:p>
                    <a:p>
                      <a:pPr algn="ctr" latinLnBrk="1"/>
                      <a:r>
                        <a:rPr lang="ko-KR" altLang="en-US" sz="800" baseline="0" dirty="0" smtClean="0"/>
                        <a:t>테이블 사이즈 </a:t>
                      </a:r>
                      <a:r>
                        <a:rPr lang="en-US" altLang="ko-KR" sz="800" baseline="0" dirty="0" smtClean="0"/>
                        <a:t>:</a:t>
                      </a:r>
                      <a:r>
                        <a:rPr lang="ko-KR" altLang="en-US" sz="800" baseline="0" dirty="0" smtClean="0"/>
                        <a:t>가로</a:t>
                      </a:r>
                      <a:r>
                        <a:rPr lang="en-US" altLang="ko-KR" sz="800" baseline="0" dirty="0" smtClean="0"/>
                        <a:t>300CM,</a:t>
                      </a:r>
                      <a:r>
                        <a:rPr lang="ko-KR" altLang="en-US" sz="800" baseline="0" dirty="0" smtClean="0"/>
                        <a:t>세로</a:t>
                      </a:r>
                      <a:r>
                        <a:rPr lang="en-US" altLang="ko-KR" sz="800" baseline="0" dirty="0" smtClean="0"/>
                        <a:t>200CM,</a:t>
                      </a:r>
                      <a:r>
                        <a:rPr lang="ko-KR" altLang="en-US" sz="800" baseline="0" dirty="0" smtClean="0"/>
                        <a:t>높이</a:t>
                      </a:r>
                      <a:r>
                        <a:rPr lang="en-US" altLang="ko-KR" sz="800" baseline="0" dirty="0" smtClean="0"/>
                        <a:t>100CM</a:t>
                      </a:r>
                      <a:endParaRPr lang="en-US" altLang="ko-KR" sz="800" dirty="0" smtClean="0"/>
                    </a:p>
                  </a:txBody>
                  <a:tcPr/>
                </a:tc>
              </a:tr>
              <a:tr h="4711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상품 가격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10,000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05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등록 일자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2019 - 08 - 21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44136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dirty="0" smtClean="0"/>
                        <a:t>대여가능유무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60857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2" name="그룹 21"/>
          <p:cNvGrpSpPr/>
          <p:nvPr/>
        </p:nvGrpSpPr>
        <p:grpSpPr>
          <a:xfrm>
            <a:off x="2290432" y="975328"/>
            <a:ext cx="1053854" cy="182880"/>
            <a:chOff x="740230" y="1611085"/>
            <a:chExt cx="1053854" cy="182880"/>
          </a:xfrm>
        </p:grpSpPr>
        <p:sp>
          <p:nvSpPr>
            <p:cNvPr id="14" name="직사각형 13"/>
            <p:cNvSpPr/>
            <p:nvPr/>
          </p:nvSpPr>
          <p:spPr>
            <a:xfrm>
              <a:off x="740230" y="1611085"/>
              <a:ext cx="1053854" cy="1828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00" b="1" dirty="0" smtClean="0">
                  <a:solidFill>
                    <a:schemeClr val="tx1"/>
                  </a:solidFill>
                </a:rPr>
                <a:t>  세트상품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783774" y="1637213"/>
              <a:ext cx="156813" cy="1328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3479127" y="970973"/>
            <a:ext cx="1040674" cy="182880"/>
            <a:chOff x="2442756" y="1606730"/>
            <a:chExt cx="1040674" cy="182880"/>
          </a:xfrm>
        </p:grpSpPr>
        <p:sp>
          <p:nvSpPr>
            <p:cNvPr id="47" name="직사각형 46"/>
            <p:cNvSpPr/>
            <p:nvPr/>
          </p:nvSpPr>
          <p:spPr>
            <a:xfrm>
              <a:off x="2442756" y="1606730"/>
              <a:ext cx="1040674" cy="1828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00" b="1" dirty="0" smtClean="0">
                  <a:solidFill>
                    <a:schemeClr val="tx1"/>
                  </a:solidFill>
                </a:rPr>
                <a:t>추가상품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타원 47"/>
            <p:cNvSpPr/>
            <p:nvPr/>
          </p:nvSpPr>
          <p:spPr>
            <a:xfrm>
              <a:off x="2486376" y="1624142"/>
              <a:ext cx="156813" cy="1328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3283109" y="1593640"/>
            <a:ext cx="696686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파일선택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782441" y="4524121"/>
            <a:ext cx="696686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수정완료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736404" y="4524121"/>
            <a:ext cx="696686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취</a:t>
            </a:r>
            <a:r>
              <a:rPr lang="ko-KR" altLang="en-US" sz="800" b="1" dirty="0">
                <a:solidFill>
                  <a:schemeClr val="tx1"/>
                </a:solidFill>
              </a:rPr>
              <a:t>소</a:t>
            </a:r>
          </a:p>
        </p:txBody>
      </p:sp>
      <p:sp>
        <p:nvSpPr>
          <p:cNvPr id="52" name="타원 51"/>
          <p:cNvSpPr/>
          <p:nvPr/>
        </p:nvSpPr>
        <p:spPr>
          <a:xfrm>
            <a:off x="411414" y="926226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411413" y="1378752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411412" y="1827581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411414" y="2571475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3504992" y="4465092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2564440" y="4470665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040775" y="1606696"/>
            <a:ext cx="492033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추</a:t>
            </a:r>
            <a:r>
              <a:rPr lang="ko-KR" altLang="en-US" sz="800" b="1" dirty="0">
                <a:solidFill>
                  <a:schemeClr val="tx1"/>
                </a:solidFill>
              </a:rPr>
              <a:t>가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287456" y="1824421"/>
            <a:ext cx="696686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파일선택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045122" y="1837477"/>
            <a:ext cx="492033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추</a:t>
            </a:r>
            <a:r>
              <a:rPr lang="ko-KR" altLang="en-US" sz="800" b="1" dirty="0">
                <a:solidFill>
                  <a:schemeClr val="tx1"/>
                </a:solidFill>
              </a:rPr>
              <a:t>가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287456" y="2033437"/>
            <a:ext cx="696686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파일선택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045122" y="2046493"/>
            <a:ext cx="492033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추</a:t>
            </a:r>
            <a:r>
              <a:rPr lang="ko-KR" altLang="en-US" sz="800" b="1" dirty="0">
                <a:solidFill>
                  <a:schemeClr val="tx1"/>
                </a:solidFill>
              </a:rPr>
              <a:t>가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287456" y="2233744"/>
            <a:ext cx="696686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파일선택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045122" y="2246800"/>
            <a:ext cx="492033" cy="1654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추</a:t>
            </a:r>
            <a:r>
              <a:rPr lang="ko-KR" altLang="en-US" sz="800" b="1" dirty="0">
                <a:solidFill>
                  <a:schemeClr val="tx1"/>
                </a:solidFill>
              </a:rPr>
              <a:t>가</a:t>
            </a:r>
          </a:p>
        </p:txBody>
      </p:sp>
      <p:sp>
        <p:nvSpPr>
          <p:cNvPr id="31" name="타원 30"/>
          <p:cNvSpPr/>
          <p:nvPr/>
        </p:nvSpPr>
        <p:spPr>
          <a:xfrm>
            <a:off x="411411" y="306716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409405" y="3467754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11414" y="3899532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2233816" y="3932026"/>
            <a:ext cx="1053854" cy="182880"/>
            <a:chOff x="740230" y="1611085"/>
            <a:chExt cx="1053854" cy="182880"/>
          </a:xfrm>
        </p:grpSpPr>
        <p:sp>
          <p:nvSpPr>
            <p:cNvPr id="35" name="직사각형 34"/>
            <p:cNvSpPr/>
            <p:nvPr/>
          </p:nvSpPr>
          <p:spPr>
            <a:xfrm>
              <a:off x="740230" y="1611085"/>
              <a:ext cx="1053854" cy="1828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00" b="1" dirty="0" smtClean="0">
                  <a:solidFill>
                    <a:schemeClr val="tx1"/>
                  </a:solidFill>
                </a:rPr>
                <a:t>  대여가능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783774" y="1637213"/>
              <a:ext cx="156813" cy="1328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3422511" y="3927671"/>
            <a:ext cx="1040674" cy="182880"/>
            <a:chOff x="2442756" y="1606730"/>
            <a:chExt cx="1040674" cy="182880"/>
          </a:xfrm>
        </p:grpSpPr>
        <p:sp>
          <p:nvSpPr>
            <p:cNvPr id="38" name="직사각형 37"/>
            <p:cNvSpPr/>
            <p:nvPr/>
          </p:nvSpPr>
          <p:spPr>
            <a:xfrm>
              <a:off x="2442756" y="1606730"/>
              <a:ext cx="1040674" cy="1828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00" b="1" dirty="0" smtClean="0">
                  <a:solidFill>
                    <a:schemeClr val="tx1"/>
                  </a:solidFill>
                </a:rPr>
                <a:t>대여불</a:t>
              </a:r>
              <a:r>
                <a:rPr lang="ko-KR" altLang="en-US" sz="800" b="1" dirty="0">
                  <a:solidFill>
                    <a:schemeClr val="tx1"/>
                  </a:solidFill>
                </a:rPr>
                <a:t>가</a:t>
              </a:r>
            </a:p>
          </p:txBody>
        </p:sp>
        <p:sp>
          <p:nvSpPr>
            <p:cNvPr id="39" name="타원 38"/>
            <p:cNvSpPr/>
            <p:nvPr/>
          </p:nvSpPr>
          <p:spPr>
            <a:xfrm>
              <a:off x="2486376" y="1624142"/>
              <a:ext cx="156813" cy="1328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165463" y="4857464"/>
            <a:ext cx="2328152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100%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256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3227654769"/>
              </p:ext>
            </p:extLst>
          </p:nvPr>
        </p:nvGraphicFramePr>
        <p:xfrm>
          <a:off x="6349524" y="615134"/>
          <a:ext cx="2790753" cy="4413617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502411"/>
                <a:gridCol w="2288342"/>
              </a:tblGrid>
              <a:tr h="478848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1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88232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분기별</a:t>
                      </a:r>
                      <a:r>
                        <a:rPr lang="ko-KR" altLang="en-US" sz="800" baseline="0" dirty="0" smtClean="0"/>
                        <a:t> 매출 통계 차트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aseline="0" dirty="0" smtClean="0"/>
                        <a:t>-</a:t>
                      </a:r>
                      <a:r>
                        <a:rPr lang="ko-KR" altLang="en-US" sz="800" b="1" baseline="0" dirty="0" smtClean="0"/>
                        <a:t>수치 </a:t>
                      </a:r>
                      <a:r>
                        <a:rPr lang="en-US" sz="800" b="1" baseline="0" dirty="0" smtClean="0"/>
                        <a:t>1</a:t>
                      </a:r>
                      <a:r>
                        <a:rPr lang="ko-KR" altLang="en-US" sz="800" b="1" baseline="0" dirty="0" smtClean="0"/>
                        <a:t>당 </a:t>
                      </a:r>
                      <a:r>
                        <a:rPr lang="en-US" altLang="ko-KR" sz="800" b="1" baseline="0" dirty="0" smtClean="0"/>
                        <a:t>100</a:t>
                      </a:r>
                      <a:r>
                        <a:rPr lang="ko-KR" altLang="en-US" sz="800" b="1" baseline="0" dirty="0" smtClean="0"/>
                        <a:t>백만</a:t>
                      </a:r>
                      <a:endParaRPr lang="en-US" altLang="ko-KR" sz="800" b="1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/>
                        <a:t>-</a:t>
                      </a:r>
                      <a:r>
                        <a:rPr lang="ko-KR" altLang="en-US" sz="800" dirty="0" smtClean="0"/>
                        <a:t>분기별로</a:t>
                      </a:r>
                      <a:r>
                        <a:rPr lang="ko-KR" altLang="en-US" sz="800" baseline="0" dirty="0" smtClean="0"/>
                        <a:t> 매출의 통계 확인가능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aseline="0" dirty="0" smtClean="0"/>
                        <a:t>-</a:t>
                      </a:r>
                      <a:r>
                        <a:rPr lang="ko-KR" altLang="en-US" sz="800" baseline="0" dirty="0" smtClean="0"/>
                        <a:t>각 분기마다 지점별 금액 정확히 표시</a:t>
                      </a:r>
                      <a:r>
                        <a:rPr lang="en-US" altLang="ko-KR" sz="800" baseline="0" dirty="0" smtClean="0"/>
                        <a:t>.</a:t>
                      </a:r>
                      <a:endParaRPr sz="800" dirty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107570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분기별 환불 금액 통계 차트</a:t>
                      </a:r>
                      <a:endParaRPr lang="en-US" altLang="ko-KR" sz="80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/>
                        <a:t>-</a:t>
                      </a:r>
                      <a:r>
                        <a:rPr lang="ko-KR" altLang="en-US" sz="800" b="1" dirty="0" smtClean="0"/>
                        <a:t>수치 </a:t>
                      </a:r>
                      <a:r>
                        <a:rPr lang="en-US" altLang="ko-KR" sz="800" b="1" dirty="0" smtClean="0"/>
                        <a:t>1</a:t>
                      </a:r>
                      <a:r>
                        <a:rPr lang="ko-KR" altLang="en-US" sz="800" b="1" dirty="0" smtClean="0"/>
                        <a:t>당 </a:t>
                      </a:r>
                      <a:r>
                        <a:rPr lang="en-US" altLang="ko-KR" sz="800" b="1" dirty="0" smtClean="0"/>
                        <a:t>100</a:t>
                      </a:r>
                      <a:r>
                        <a:rPr lang="ko-KR" altLang="en-US" sz="800" b="1" dirty="0" smtClean="0"/>
                        <a:t>백만</a:t>
                      </a:r>
                      <a:endParaRPr lang="en-US" altLang="ko-KR" sz="800" b="1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/>
                        <a:t>-</a:t>
                      </a:r>
                      <a:r>
                        <a:rPr lang="ko-KR" altLang="en-US" sz="800" dirty="0" smtClean="0"/>
                        <a:t>분기별로 환불의 통계 확인가능</a:t>
                      </a:r>
                      <a:endParaRPr lang="en-US" altLang="ko-KR" sz="80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/>
                        <a:t>-</a:t>
                      </a:r>
                      <a:r>
                        <a:rPr lang="ko-KR" altLang="en-US" sz="800" dirty="0" smtClean="0"/>
                        <a:t>각 분기마다 지점별 환불 금액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dirty="0" smtClean="0"/>
                        <a:t>정확히 표시</a:t>
                      </a:r>
                      <a:r>
                        <a:rPr lang="en-US" altLang="ko-KR" sz="800" dirty="0" smtClean="0"/>
                        <a:t>.</a:t>
                      </a:r>
                      <a:endParaRPr sz="800" dirty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88232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 smtClean="0"/>
                        <a:t>지점별 통계 </a:t>
                      </a:r>
                      <a:r>
                        <a:rPr lang="en-US" altLang="ko-KR" sz="800" b="0" u="none" strike="noStrike" cap="none" dirty="0" smtClean="0"/>
                        <a:t>(</a:t>
                      </a:r>
                      <a:r>
                        <a:rPr lang="ko-KR" altLang="en-US" sz="800" b="0" u="none" strike="noStrike" cap="none" dirty="0" smtClean="0"/>
                        <a:t>여의도</a:t>
                      </a:r>
                      <a:r>
                        <a:rPr lang="en-US" altLang="ko-KR" sz="800" b="0" u="none" strike="noStrike" cap="none" baseline="0" dirty="0" smtClean="0"/>
                        <a:t> , </a:t>
                      </a:r>
                      <a:r>
                        <a:rPr lang="ko-KR" altLang="en-US" sz="800" b="0" u="none" strike="noStrike" cap="none" baseline="0" dirty="0" smtClean="0"/>
                        <a:t>뚝섬 </a:t>
                      </a:r>
                      <a:r>
                        <a:rPr lang="en-US" altLang="ko-KR" sz="800" b="0" u="none" strike="noStrike" cap="none" baseline="0" dirty="0" smtClean="0"/>
                        <a:t>, </a:t>
                      </a:r>
                      <a:r>
                        <a:rPr lang="ko-KR" altLang="en-US" sz="800" b="0" u="none" strike="noStrike" cap="none" baseline="0" dirty="0" smtClean="0"/>
                        <a:t>잠원</a:t>
                      </a:r>
                      <a:r>
                        <a:rPr lang="en-US" altLang="ko-KR" sz="800" b="0" u="none" strike="noStrike" cap="none" dirty="0" smtClean="0"/>
                        <a:t>) : </a:t>
                      </a:r>
                      <a:r>
                        <a:rPr lang="ko-KR" altLang="en-US" sz="800" b="0" u="none" strike="noStrike" cap="none" dirty="0" smtClean="0"/>
                        <a:t>총 매출에 따른 분기</a:t>
                      </a:r>
                      <a:r>
                        <a:rPr lang="en-US" altLang="ko-KR" sz="800" b="0" u="none" strike="noStrike" cap="none" dirty="0" smtClean="0"/>
                        <a:t>(4</a:t>
                      </a:r>
                      <a:r>
                        <a:rPr lang="ko-KR" altLang="en-US" sz="800" b="0" u="none" strike="noStrike" cap="none" dirty="0" smtClean="0"/>
                        <a:t>분기</a:t>
                      </a:r>
                      <a:r>
                        <a:rPr lang="en-US" altLang="ko-KR" sz="800" b="0" u="none" strike="noStrike" cap="none" dirty="0" smtClean="0"/>
                        <a:t>)</a:t>
                      </a:r>
                      <a:r>
                        <a:rPr lang="ko-KR" altLang="en-US" sz="800" b="0" u="none" strike="noStrike" cap="none" dirty="0" smtClean="0"/>
                        <a:t>별 오름차순으로 </a:t>
                      </a:r>
                      <a:r>
                        <a:rPr lang="ko-KR" altLang="en-US" sz="800" b="1" u="none" strike="noStrike" cap="none" dirty="0" smtClean="0"/>
                        <a:t>지점 순위</a:t>
                      </a:r>
                      <a:r>
                        <a:rPr lang="ko-KR" altLang="en-US" sz="800" b="0" u="none" strike="noStrike" cap="none" dirty="0" smtClean="0"/>
                        <a:t> 및 </a:t>
                      </a:r>
                      <a:r>
                        <a:rPr lang="ko-KR" altLang="en-US" sz="800" b="1" u="none" strike="noStrike" cap="none" dirty="0" smtClean="0"/>
                        <a:t>판매금액</a:t>
                      </a:r>
                      <a:r>
                        <a:rPr lang="en-US" altLang="ko-KR" sz="800" b="0" u="none" strike="noStrike" cap="none" dirty="0" smtClean="0"/>
                        <a:t>, </a:t>
                      </a:r>
                      <a:r>
                        <a:rPr lang="ko-KR" altLang="en-US" sz="800" b="1" u="none" strike="noStrike" cap="none" dirty="0" smtClean="0"/>
                        <a:t>환불금액</a:t>
                      </a:r>
                      <a:r>
                        <a:rPr lang="ko-KR" altLang="en-US" sz="800" b="0" u="none" strike="noStrike" cap="none" dirty="0" smtClean="0"/>
                        <a:t> 정보 표기</a:t>
                      </a:r>
                      <a:endParaRPr lang="en-US" altLang="ko-KR" sz="800" b="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/>
                        <a:t>-</a:t>
                      </a:r>
                      <a:r>
                        <a:rPr lang="ko-KR" altLang="en-US" sz="800" b="0" u="none" strike="noStrike" cap="none" dirty="0" smtClean="0"/>
                        <a:t>분기별 모든 정보를 보여주는 테이블</a:t>
                      </a:r>
                      <a:endParaRPr lang="en-US" altLang="ko-KR" sz="800" b="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dirty="0" smtClean="0">
                          <a:solidFill>
                            <a:schemeClr val="accent5"/>
                          </a:solidFill>
                        </a:rPr>
                        <a:t>-</a:t>
                      </a:r>
                      <a:r>
                        <a:rPr lang="ko-KR" altLang="en-US" sz="800" b="1" u="none" strike="noStrike" cap="none" dirty="0" smtClean="0">
                          <a:solidFill>
                            <a:schemeClr val="accent5"/>
                          </a:solidFill>
                        </a:rPr>
                        <a:t>분기 매출 총 금액 은 분기 선택 시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accent5"/>
                          </a:solidFill>
                        </a:rPr>
                        <a:t> 분기매출액에서 환불금액을 뺀 금액이다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accent5"/>
                          </a:solidFill>
                        </a:rPr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baseline="0" dirty="0" smtClean="0">
                          <a:solidFill>
                            <a:schemeClr val="accent5"/>
                          </a:solidFill>
                        </a:rPr>
                        <a:t>(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accent5"/>
                          </a:solidFill>
                        </a:rPr>
                        <a:t>분기 매출 금액 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accent5"/>
                          </a:solidFill>
                        </a:rPr>
                        <a:t>– 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chemeClr val="accent5"/>
                          </a:solidFill>
                        </a:rPr>
                        <a:t>환불 금액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accent5"/>
                          </a:solidFill>
                        </a:rPr>
                        <a:t>)</a:t>
                      </a:r>
                      <a:endParaRPr lang="en-US" altLang="ko-KR" sz="800" b="1" u="none" strike="noStrike" cap="none" dirty="0" smtClean="0">
                        <a:solidFill>
                          <a:schemeClr val="accent5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dirty="0" smtClean="0"/>
                        <a:t>-</a:t>
                      </a:r>
                      <a:r>
                        <a:rPr lang="ko-KR" altLang="en-US" sz="800" b="1" u="none" strike="noStrike" cap="none" dirty="0" smtClean="0">
                          <a:solidFill>
                            <a:srgbClr val="FF0000"/>
                          </a:solidFill>
                        </a:rPr>
                        <a:t>총 매출 금액은 분기를 선택해도 변하지 않는다</a:t>
                      </a:r>
                      <a:endParaRPr lang="en-US" altLang="ko-KR" sz="800" b="1" u="none" strike="noStrike" cap="none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800" b="1" u="none" strike="noStrike" cap="none" dirty="0" smtClean="0">
                          <a:solidFill>
                            <a:srgbClr val="FF0000"/>
                          </a:solidFill>
                        </a:rPr>
                        <a:t>총 매출 금액 </a:t>
                      </a:r>
                      <a:r>
                        <a:rPr lang="en-US" altLang="ko-KR" sz="800" b="1" u="none" strike="noStrike" cap="none" dirty="0" smtClean="0">
                          <a:solidFill>
                            <a:srgbClr val="FF0000"/>
                          </a:solidFill>
                        </a:rPr>
                        <a:t>=</a:t>
                      </a:r>
                      <a:r>
                        <a:rPr lang="ko-KR" altLang="en-US" sz="800" b="1" u="none" strike="noStrike" cap="none" dirty="0" smtClean="0">
                          <a:solidFill>
                            <a:srgbClr val="FF0000"/>
                          </a:solidFill>
                        </a:rPr>
                        <a:t>분기 매출 총 금액을 현재 분기까지 모두 </a:t>
                      </a:r>
                      <a:r>
                        <a:rPr lang="ko-KR" altLang="en-US" sz="800" b="1" u="none" strike="noStrike" cap="none" dirty="0" err="1" smtClean="0">
                          <a:solidFill>
                            <a:srgbClr val="FF0000"/>
                          </a:solidFill>
                        </a:rPr>
                        <a:t>더한것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sz="8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68894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 smtClean="0"/>
                        <a:t>분기 선택 </a:t>
                      </a:r>
                      <a:r>
                        <a:rPr lang="en-US" altLang="ko-KR" sz="800" b="1" u="none" strike="noStrike" cap="none" dirty="0" smtClean="0"/>
                        <a:t>SELECT</a:t>
                      </a:r>
                      <a:r>
                        <a:rPr lang="en-US" altLang="ko-KR" sz="800" b="1" u="none" strike="noStrike" cap="none" baseline="0" dirty="0" smtClean="0"/>
                        <a:t> </a:t>
                      </a:r>
                      <a:r>
                        <a:rPr lang="ko-KR" altLang="en-US" sz="800" b="1" u="none" strike="noStrike" cap="none" baseline="0" dirty="0" smtClean="0"/>
                        <a:t>박스 </a:t>
                      </a:r>
                      <a:r>
                        <a:rPr lang="en-US" altLang="ko-KR" sz="800" b="1" u="none" strike="noStrike" cap="none" baseline="0" dirty="0" smtClean="0"/>
                        <a:t>(1</a:t>
                      </a:r>
                      <a:r>
                        <a:rPr lang="ko-KR" altLang="en-US" sz="800" b="1" u="none" strike="noStrike" cap="none" baseline="0" dirty="0" smtClean="0"/>
                        <a:t>분기</a:t>
                      </a:r>
                      <a:r>
                        <a:rPr lang="en-US" altLang="ko-KR" sz="800" b="1" u="none" strike="noStrike" cap="none" baseline="0" dirty="0" smtClean="0"/>
                        <a:t>,2</a:t>
                      </a:r>
                      <a:r>
                        <a:rPr lang="ko-KR" altLang="en-US" sz="800" b="1" u="none" strike="noStrike" cap="none" baseline="0" dirty="0" smtClean="0"/>
                        <a:t>분기</a:t>
                      </a:r>
                      <a:r>
                        <a:rPr lang="en-US" altLang="ko-KR" sz="800" b="1" u="none" strike="noStrike" cap="none" baseline="0" dirty="0" smtClean="0"/>
                        <a:t>,3</a:t>
                      </a:r>
                      <a:r>
                        <a:rPr lang="ko-KR" altLang="en-US" sz="800" b="1" u="none" strike="noStrike" cap="none" baseline="0" dirty="0" smtClean="0"/>
                        <a:t>분기</a:t>
                      </a:r>
                      <a:r>
                        <a:rPr lang="en-US" altLang="ko-KR" sz="800" b="1" u="none" strike="noStrike" cap="none" baseline="0" dirty="0" smtClean="0"/>
                        <a:t>,4</a:t>
                      </a:r>
                      <a:r>
                        <a:rPr lang="ko-KR" altLang="en-US" sz="800" b="1" u="none" strike="noStrike" cap="none" baseline="0" dirty="0" smtClean="0"/>
                        <a:t>분기</a:t>
                      </a:r>
                      <a:r>
                        <a:rPr lang="en-US" altLang="ko-KR" sz="800" b="1" u="none" strike="noStrike" cap="none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u="none" strike="noStrike" cap="none" baseline="0" dirty="0" smtClean="0"/>
                        <a:t>-</a:t>
                      </a:r>
                      <a:r>
                        <a:rPr lang="ko-KR" altLang="en-US" sz="800" b="0" u="none" strike="noStrike" cap="none" baseline="0" dirty="0" smtClean="0"/>
                        <a:t>분기 선택 시 테이블 안에 값이 자동으로 계산되어</a:t>
                      </a:r>
                      <a:r>
                        <a:rPr lang="en-US" altLang="ko-KR" sz="800" b="0" u="none" strike="noStrike" cap="none" baseline="0" dirty="0" smtClean="0"/>
                        <a:t> </a:t>
                      </a:r>
                      <a:r>
                        <a:rPr lang="ko-KR" altLang="en-US" sz="800" b="0" u="none" strike="noStrike" cap="none" dirty="0" smtClean="0"/>
                        <a:t>달라진다</a:t>
                      </a:r>
                      <a:r>
                        <a:rPr lang="en-US" altLang="ko-KR" sz="800" b="0" u="none" strike="noStrike" cap="none" dirty="0" smtClean="0"/>
                        <a:t>.</a:t>
                      </a:r>
                      <a:endParaRPr sz="800" b="0" u="none" strike="noStrike" cap="none" dirty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rgbClr val="10924B"/>
                </a:solidFill>
                <a:latin typeface="돋움" pitchFamily="50" charset="-127"/>
                <a:ea typeface="돋움" pitchFamily="50" charset="-127"/>
                <a:sym typeface="Arial"/>
              </a:rPr>
              <a:t>공간(오피스) 대여 시스템</a:t>
            </a:r>
            <a:endParaRPr sz="800">
              <a:solidFill>
                <a:srgbClr val="10924B"/>
              </a:solidFill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1309135742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OAB</a:t>
                      </a:r>
                      <a:r>
                        <a:rPr lang="en-US" sz="10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bg1"/>
                          </a:solidFill>
                        </a:rPr>
                        <a:t>텐트 대여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통계정보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통계정보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차트 13"/>
          <p:cNvGraphicFramePr/>
          <p:nvPr>
            <p:extLst>
              <p:ext uri="{D42A27DB-BD31-4B8C-83A1-F6EECF244321}">
                <p14:modId xmlns:p14="http://schemas.microsoft.com/office/powerpoint/2010/main" val="3203064779"/>
              </p:ext>
            </p:extLst>
          </p:nvPr>
        </p:nvGraphicFramePr>
        <p:xfrm>
          <a:off x="1880680" y="2101175"/>
          <a:ext cx="3597173" cy="13164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648146"/>
              </p:ext>
            </p:extLst>
          </p:nvPr>
        </p:nvGraphicFramePr>
        <p:xfrm>
          <a:off x="1228927" y="3644632"/>
          <a:ext cx="4257472" cy="1118484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1064368"/>
                <a:gridCol w="1064368"/>
                <a:gridCol w="1064368"/>
                <a:gridCol w="1064368"/>
              </a:tblGrid>
              <a:tr h="18641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smtClean="0"/>
                        <a:t>            분기선택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여의도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뚝섬</a:t>
                      </a:r>
                      <a:endParaRPr lang="en-US" altLang="ko-KR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잠원</a:t>
                      </a:r>
                      <a:endParaRPr lang="ko-KR" altLang="en-US" sz="600" dirty="0"/>
                    </a:p>
                  </a:txBody>
                  <a:tcPr/>
                </a:tc>
              </a:tr>
              <a:tr h="186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분기 매출 금액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000,000,000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000,000,000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000,000,000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86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매출 순위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1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2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3</a:t>
                      </a:r>
                      <a:endParaRPr lang="ko-KR" altLang="en-US" sz="600" dirty="0"/>
                    </a:p>
                  </a:txBody>
                  <a:tcPr/>
                </a:tc>
              </a:tr>
              <a:tr h="186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환불 금액</a:t>
                      </a:r>
                      <a:endParaRPr lang="en-US" altLang="ko-KR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86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rgbClr val="00B0F0"/>
                          </a:solidFill>
                        </a:rPr>
                        <a:t>분기 매출 총 금액</a:t>
                      </a:r>
                      <a:endParaRPr lang="ko-KR" altLang="en-US" sz="6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rgbClr val="00B0F0"/>
                          </a:solidFill>
                        </a:rPr>
                        <a:t>000,000,000</a:t>
                      </a:r>
                      <a:endParaRPr lang="ko-KR" altLang="en-US" sz="6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rgbClr val="00B0F0"/>
                          </a:solidFill>
                        </a:rPr>
                        <a:t>000,000,000</a:t>
                      </a:r>
                      <a:endParaRPr lang="ko-KR" altLang="en-US" sz="6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rgbClr val="00B0F0"/>
                          </a:solidFill>
                        </a:rPr>
                        <a:t>000,000,000</a:t>
                      </a:r>
                      <a:endParaRPr lang="ko-KR" altLang="en-US" sz="6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186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solidFill>
                            <a:srgbClr val="FF0000"/>
                          </a:solidFill>
                        </a:rPr>
                        <a:t>총 매출 금액</a:t>
                      </a:r>
                      <a:endParaRPr lang="ko-KR" altLang="en-US" sz="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rgbClr val="FF0000"/>
                          </a:solidFill>
                        </a:rPr>
                        <a:t>000,000,000,000</a:t>
                      </a:r>
                      <a:endParaRPr lang="ko-KR" altLang="en-US" sz="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rgbClr val="FF0000"/>
                          </a:solidFill>
                        </a:rPr>
                        <a:t>000,000,000,000</a:t>
                      </a:r>
                      <a:endParaRPr lang="ko-KR" altLang="en-US" sz="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smtClean="0">
                          <a:solidFill>
                            <a:srgbClr val="FF0000"/>
                          </a:solidFill>
                        </a:rPr>
                        <a:t>000,000,000,000</a:t>
                      </a:r>
                      <a:endParaRPr lang="ko-KR" altLang="en-US" sz="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차트 21"/>
          <p:cNvGraphicFramePr/>
          <p:nvPr>
            <p:extLst>
              <p:ext uri="{D42A27DB-BD31-4B8C-83A1-F6EECF244321}">
                <p14:modId xmlns:p14="http://schemas.microsoft.com/office/powerpoint/2010/main" val="1584214428"/>
              </p:ext>
            </p:extLst>
          </p:nvPr>
        </p:nvGraphicFramePr>
        <p:xfrm>
          <a:off x="1913106" y="583660"/>
          <a:ext cx="3487836" cy="13164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8" name="순서도: 병합 17"/>
          <p:cNvSpPr/>
          <p:nvPr/>
        </p:nvSpPr>
        <p:spPr>
          <a:xfrm>
            <a:off x="2052773" y="3706234"/>
            <a:ext cx="181583" cy="84307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976009" y="962558"/>
            <a:ext cx="1047342" cy="415047"/>
            <a:chOff x="976008" y="505838"/>
            <a:chExt cx="1047342" cy="415047"/>
          </a:xfrm>
        </p:grpSpPr>
        <p:sp>
          <p:nvSpPr>
            <p:cNvPr id="16" name="직사각형 15"/>
            <p:cNvSpPr/>
            <p:nvPr/>
          </p:nvSpPr>
          <p:spPr>
            <a:xfrm>
              <a:off x="1102468" y="505838"/>
              <a:ext cx="920882" cy="4150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분기별 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매출 통계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976008" y="577174"/>
              <a:ext cx="252919" cy="272374"/>
            </a:xfrm>
            <a:prstGeom prst="ellipse">
              <a:avLst/>
            </a:prstGeom>
            <a:solidFill>
              <a:srgbClr val="D996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976008" y="2472704"/>
            <a:ext cx="1057069" cy="389107"/>
            <a:chOff x="976007" y="1900136"/>
            <a:chExt cx="1057069" cy="389107"/>
          </a:xfrm>
        </p:grpSpPr>
        <p:sp>
          <p:nvSpPr>
            <p:cNvPr id="17" name="직사각형 16"/>
            <p:cNvSpPr/>
            <p:nvPr/>
          </p:nvSpPr>
          <p:spPr>
            <a:xfrm>
              <a:off x="1193259" y="1900136"/>
              <a:ext cx="839817" cy="3891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분기별 환불금액 통계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976007" y="1958502"/>
              <a:ext cx="252919" cy="272374"/>
            </a:xfrm>
            <a:prstGeom prst="ellipse">
              <a:avLst/>
            </a:prstGeom>
            <a:solidFill>
              <a:srgbClr val="D996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타원 26"/>
          <p:cNvSpPr/>
          <p:nvPr/>
        </p:nvSpPr>
        <p:spPr>
          <a:xfrm>
            <a:off x="982495" y="4025001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303505" y="3628413"/>
            <a:ext cx="259405" cy="239945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23351" y="713361"/>
            <a:ext cx="97276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 smtClean="0">
                <a:solidFill>
                  <a:srgbClr val="FF0000"/>
                </a:solidFill>
              </a:rPr>
              <a:t>예</a:t>
            </a:r>
            <a:r>
              <a:rPr lang="en-US" altLang="ko-KR" sz="600" b="1" dirty="0" smtClean="0">
                <a:solidFill>
                  <a:srgbClr val="FF0000"/>
                </a:solidFill>
              </a:rPr>
              <a:t>) </a:t>
            </a:r>
            <a:r>
              <a:rPr lang="ko-KR" altLang="en-US" sz="600" b="1" dirty="0" smtClean="0">
                <a:solidFill>
                  <a:srgbClr val="FF0000"/>
                </a:solidFill>
              </a:rPr>
              <a:t>잠원</a:t>
            </a:r>
            <a:r>
              <a:rPr lang="en-US" altLang="ko-KR" sz="6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6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600" b="1" dirty="0" smtClean="0">
                <a:solidFill>
                  <a:srgbClr val="FF0000"/>
                </a:solidFill>
              </a:rPr>
              <a:t>: 80,328,000</a:t>
            </a:r>
            <a:endParaRPr lang="ko-KR" altLang="en-US" sz="600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033078" y="962558"/>
            <a:ext cx="95331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 smtClean="0">
                <a:solidFill>
                  <a:srgbClr val="FF0000"/>
                </a:solidFill>
              </a:rPr>
              <a:t>예</a:t>
            </a:r>
            <a:r>
              <a:rPr lang="en-US" altLang="ko-KR" sz="600" b="1" dirty="0" smtClean="0">
                <a:solidFill>
                  <a:srgbClr val="FF0000"/>
                </a:solidFill>
              </a:rPr>
              <a:t>)</a:t>
            </a:r>
            <a:r>
              <a:rPr lang="ko-KR" altLang="en-US" sz="600" b="1" dirty="0" smtClean="0">
                <a:solidFill>
                  <a:srgbClr val="FF0000"/>
                </a:solidFill>
              </a:rPr>
              <a:t>뚝섬  </a:t>
            </a:r>
            <a:r>
              <a:rPr lang="en-US" altLang="ko-KR" sz="600" b="1" dirty="0" smtClean="0">
                <a:solidFill>
                  <a:srgbClr val="FF0000"/>
                </a:solidFill>
              </a:rPr>
              <a:t>: 40,201,000</a:t>
            </a:r>
            <a:endParaRPr lang="ko-KR" altLang="en-US" sz="600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39044" y="1243598"/>
            <a:ext cx="114138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 smtClean="0">
                <a:solidFill>
                  <a:srgbClr val="FF0000"/>
                </a:solidFill>
              </a:rPr>
              <a:t>예</a:t>
            </a:r>
            <a:r>
              <a:rPr lang="en-US" altLang="ko-KR" sz="600" b="1" dirty="0" smtClean="0">
                <a:solidFill>
                  <a:srgbClr val="FF0000"/>
                </a:solidFill>
              </a:rPr>
              <a:t>) </a:t>
            </a:r>
            <a:r>
              <a:rPr lang="ko-KR" altLang="en-US" sz="600" b="1" dirty="0" smtClean="0">
                <a:solidFill>
                  <a:srgbClr val="FF0000"/>
                </a:solidFill>
              </a:rPr>
              <a:t>여의도  </a:t>
            </a:r>
            <a:r>
              <a:rPr lang="en-US" altLang="ko-KR" sz="600" b="1" dirty="0" smtClean="0">
                <a:solidFill>
                  <a:srgbClr val="FF0000"/>
                </a:solidFill>
              </a:rPr>
              <a:t>: 9,828,000</a:t>
            </a:r>
            <a:endParaRPr lang="ko-KR" altLang="en-US" sz="600" b="1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09430" y="583660"/>
            <a:ext cx="5993055" cy="443581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74910" y="486383"/>
            <a:ext cx="5827575" cy="287938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614616" y="430338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</a:t>
            </a:r>
            <a:r>
              <a:rPr lang="en-US" altLang="ko-KR" sz="800" dirty="0">
                <a:solidFill>
                  <a:schemeClr val="tx1"/>
                </a:solidFill>
              </a:rPr>
              <a:t>4</a:t>
            </a:r>
            <a:r>
              <a:rPr lang="en-US" altLang="ko-KR" sz="800" dirty="0" smtClean="0">
                <a:solidFill>
                  <a:schemeClr val="tx1"/>
                </a:solidFill>
              </a:rPr>
              <a:t>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982495" y="3495472"/>
            <a:ext cx="4607667" cy="1316477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080425" y="4659007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60%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581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2005796648"/>
              </p:ext>
            </p:extLst>
          </p:nvPr>
        </p:nvGraphicFramePr>
        <p:xfrm>
          <a:off x="6719778" y="615134"/>
          <a:ext cx="2420500" cy="3411060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5754"/>
                <a:gridCol w="1984746"/>
              </a:tblGrid>
              <a:tr h="37894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54520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지점 선택 </a:t>
                      </a:r>
                      <a:r>
                        <a:rPr lang="en-US" altLang="ko-KR" sz="800" dirty="0" smtClean="0"/>
                        <a:t>(SELECT</a:t>
                      </a:r>
                      <a:r>
                        <a:rPr lang="en-US" altLang="ko-KR" sz="800" baseline="0" dirty="0" smtClean="0"/>
                        <a:t> BOX)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/>
                        <a:t>-</a:t>
                      </a:r>
                      <a:r>
                        <a:rPr lang="ko-KR" altLang="en-US" sz="800" dirty="0" smtClean="0"/>
                        <a:t>여의도 점 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뚝섬 점 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잠원 점</a:t>
                      </a:r>
                      <a:endParaRPr lang="en-US" altLang="ko-KR" sz="80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dirty="0" smtClean="0"/>
                        <a:t>통계를 보기 위한 시작점이라</a:t>
                      </a:r>
                      <a:r>
                        <a:rPr lang="ko-KR" altLang="en-US" sz="800" baseline="0" dirty="0" smtClean="0"/>
                        <a:t> 보면 된다</a:t>
                      </a:r>
                      <a:r>
                        <a:rPr lang="en-US" altLang="ko-KR" sz="800" baseline="0" dirty="0" smtClean="0"/>
                        <a:t>.</a:t>
                      </a:r>
                      <a:endParaRPr lang="en-US" altLang="ko-KR" sz="80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69824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년도 선택 </a:t>
                      </a:r>
                      <a:r>
                        <a:rPr lang="en-US" altLang="ko-KR" sz="800" dirty="0" smtClean="0"/>
                        <a:t>SELECT BOX</a:t>
                      </a:r>
                      <a:r>
                        <a:rPr lang="en-US" altLang="ko-KR" sz="800" baseline="0" dirty="0" smtClean="0"/>
                        <a:t>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예 </a:t>
                      </a:r>
                      <a:r>
                        <a:rPr lang="en-US" altLang="ko-KR" sz="800" baseline="0" dirty="0" smtClean="0"/>
                        <a:t>2019 ,2018 ,2017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내림차순으로 현재</a:t>
                      </a:r>
                      <a:r>
                        <a:rPr lang="ko-KR" altLang="en-US" sz="800" baseline="0" dirty="0" smtClean="0"/>
                        <a:t> 년도부터 처음 사용 년도 까지 선택가능</a:t>
                      </a:r>
                      <a:endParaRPr lang="en-US" altLang="ko-KR" sz="80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85127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지점 선택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(1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 , 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년도 선택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(2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ko-KR" altLang="en-US" sz="800" b="0" i="0" u="none" strike="noStrike" cap="none" dirty="0" smtClean="0"/>
                        <a:t>을 </a:t>
                      </a:r>
                      <a:r>
                        <a:rPr lang="ko-KR" altLang="en-US" sz="800" b="1" i="0" u="none" strike="noStrike" cap="none" dirty="0" smtClean="0"/>
                        <a:t>선택</a:t>
                      </a:r>
                      <a:r>
                        <a:rPr lang="ko-KR" altLang="en-US" sz="800" b="0" i="0" u="none" strike="noStrike" cap="none" dirty="0" smtClean="0"/>
                        <a:t>해야만 </a:t>
                      </a:r>
                      <a:r>
                        <a:rPr lang="ko-KR" altLang="en-US" sz="800" b="1" i="0" u="none" strike="noStrike" cap="none" dirty="0" smtClean="0"/>
                        <a:t>검색버튼이 활성화</a:t>
                      </a:r>
                      <a:r>
                        <a:rPr lang="ko-KR" altLang="en-US" sz="800" b="0" i="0" u="none" strike="noStrike" cap="none" dirty="0" smtClean="0"/>
                        <a:t> </a:t>
                      </a:r>
                      <a:r>
                        <a:rPr lang="ko-KR" altLang="en-US" sz="800" b="1" i="0" u="none" strike="noStrike" cap="none" dirty="0" smtClean="0"/>
                        <a:t>그전까지는 모든 정보가 변하지 않으며</a:t>
                      </a:r>
                      <a:endParaRPr lang="en-US" altLang="ko-KR" sz="800" b="1" i="0" u="none" strike="noStrike" cap="none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i="0" u="none" strike="noStrike" cap="none" dirty="0" smtClean="0"/>
                        <a:t>검색버튼 클릭 시 모든 정보가 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분류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(1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,2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800" b="1" i="0" u="none" strike="noStrike" cap="none" dirty="0" smtClean="0"/>
                        <a:t>에  맞게 변화한다</a:t>
                      </a:r>
                      <a:r>
                        <a:rPr lang="en-US" altLang="ko-KR" sz="800" b="1" i="0" u="none" strike="noStrike" cap="none" dirty="0" smtClean="0"/>
                        <a:t>.</a:t>
                      </a:r>
                      <a:endParaRPr sz="800" b="1" i="0" u="none" strike="noStrike" cap="none" dirty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4520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검색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(3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ko-KR" altLang="en-US" sz="800" b="0" u="none" strike="noStrike" cap="none" baseline="0" dirty="0" smtClean="0"/>
                        <a:t>클릭 시 데이터에 따라 모양이 바뀌며 </a:t>
                      </a:r>
                      <a:r>
                        <a:rPr lang="ko-KR" altLang="en-US" sz="800" b="1" u="none" strike="noStrike" cap="none" baseline="0" dirty="0" smtClean="0"/>
                        <a:t>월별 매출을 차트로 확인할 수 있다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92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5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 smtClean="0">
                          <a:solidFill>
                            <a:srgbClr val="FF0000"/>
                          </a:solidFill>
                        </a:rPr>
                        <a:t>차트</a:t>
                      </a:r>
                      <a:r>
                        <a:rPr lang="en-US" altLang="ko-KR" sz="800" b="1" u="none" strike="noStrike" cap="none" dirty="0" smtClean="0">
                          <a:solidFill>
                            <a:srgbClr val="FF0000"/>
                          </a:solidFill>
                        </a:rPr>
                        <a:t>(4</a:t>
                      </a:r>
                      <a:r>
                        <a:rPr lang="ko-KR" altLang="en-US" sz="800" b="1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u="none" strike="noStrike" cap="none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800" b="0" u="none" strike="noStrike" cap="none" dirty="0" smtClean="0"/>
                        <a:t>의</a:t>
                      </a:r>
                      <a:r>
                        <a:rPr lang="ko-KR" altLang="en-US" sz="800" b="0" u="none" strike="noStrike" cap="none" baseline="0" dirty="0" smtClean="0"/>
                        <a:t> 데이터를 그대로 </a:t>
                      </a:r>
                      <a:r>
                        <a:rPr lang="ko-KR" altLang="en-US" sz="800" b="1" u="none" strike="noStrike" cap="none" baseline="0" dirty="0" smtClean="0"/>
                        <a:t>테이블 형식으로 정보를 확인할 수 있다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  <a:endParaRPr lang="en-US" altLang="ko-KR" sz="800" b="1" u="none" strike="noStrike" cap="none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2258619726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통계정보</a:t>
                      </a:r>
                      <a:endParaRPr lang="ko-KR" altLang="en-US"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통계정보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월별 매출 통계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타원 26"/>
          <p:cNvSpPr/>
          <p:nvPr/>
        </p:nvSpPr>
        <p:spPr>
          <a:xfrm>
            <a:off x="538348" y="2488209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285428" y="4419946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8" name="차트 17"/>
          <p:cNvGraphicFramePr/>
          <p:nvPr>
            <p:extLst>
              <p:ext uri="{D42A27DB-BD31-4B8C-83A1-F6EECF244321}">
                <p14:modId xmlns:p14="http://schemas.microsoft.com/office/powerpoint/2010/main" val="2501027699"/>
              </p:ext>
            </p:extLst>
          </p:nvPr>
        </p:nvGraphicFramePr>
        <p:xfrm>
          <a:off x="732562" y="1055891"/>
          <a:ext cx="5084015" cy="2712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002703"/>
              </p:ext>
            </p:extLst>
          </p:nvPr>
        </p:nvGraphicFramePr>
        <p:xfrm>
          <a:off x="538347" y="3950888"/>
          <a:ext cx="5740360" cy="938115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487018"/>
                <a:gridCol w="396116"/>
                <a:gridCol w="441566"/>
                <a:gridCol w="441566"/>
                <a:gridCol w="441566"/>
                <a:gridCol w="441566"/>
                <a:gridCol w="441566"/>
                <a:gridCol w="441566"/>
                <a:gridCol w="441566"/>
                <a:gridCol w="441566"/>
                <a:gridCol w="441566"/>
                <a:gridCol w="441566"/>
                <a:gridCol w="441566"/>
              </a:tblGrid>
              <a:tr h="206595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1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2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3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4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5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6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7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8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9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10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11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12</a:t>
                      </a:r>
                      <a:endParaRPr lang="ko-KR" altLang="en-US" sz="500" dirty="0"/>
                    </a:p>
                  </a:txBody>
                  <a:tcPr/>
                </a:tc>
              </a:tr>
              <a:tr h="2343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 smtClean="0"/>
                        <a:t>매출 금액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</a:tr>
              <a:tr h="2065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 smtClean="0"/>
                        <a:t>환불 금액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</a:tr>
              <a:tr h="2065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 smtClean="0"/>
                        <a:t>이익 금액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 smtClean="0"/>
                        <a:t>000,000</a:t>
                      </a:r>
                      <a:endParaRPr lang="ko-KR" altLang="en-US" sz="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2227748" y="2637370"/>
            <a:ext cx="83166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solidFill>
                  <a:srgbClr val="FF0000"/>
                </a:solidFill>
              </a:rPr>
              <a:t>예</a:t>
            </a:r>
            <a:r>
              <a:rPr lang="en-US" altLang="ko-KR" sz="700" dirty="0" smtClean="0">
                <a:solidFill>
                  <a:srgbClr val="FF0000"/>
                </a:solidFill>
              </a:rPr>
              <a:t>)000,000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09430" y="531780"/>
            <a:ext cx="6330281" cy="448769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859933" y="916087"/>
            <a:ext cx="597852" cy="209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bg1"/>
                </a:solidFill>
              </a:rPr>
              <a:t>검</a:t>
            </a:r>
            <a:r>
              <a:rPr lang="ko-KR" altLang="en-US" sz="900" b="1">
                <a:solidFill>
                  <a:schemeClr val="bg1"/>
                </a:solidFill>
              </a:rPr>
              <a:t>색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1000527" y="912274"/>
            <a:ext cx="691904" cy="209005"/>
            <a:chOff x="3045986" y="867991"/>
            <a:chExt cx="691904" cy="316375"/>
          </a:xfrm>
        </p:grpSpPr>
        <p:sp>
          <p:nvSpPr>
            <p:cNvPr id="35" name="직사각형 34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>
                  <a:solidFill>
                    <a:schemeClr val="bg1"/>
                  </a:solidFill>
                </a:rPr>
                <a:t>지점선</a:t>
              </a:r>
              <a:r>
                <a:rPr lang="ko-KR" altLang="en-US" sz="800" b="1" dirty="0">
                  <a:solidFill>
                    <a:schemeClr val="bg1"/>
                  </a:solidFill>
                </a:rPr>
                <a:t>택</a:t>
              </a:r>
            </a:p>
          </p:txBody>
        </p:sp>
        <p:sp>
          <p:nvSpPr>
            <p:cNvPr id="36" name="순서도: 병합 35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7" name="타원 36"/>
          <p:cNvSpPr/>
          <p:nvPr/>
        </p:nvSpPr>
        <p:spPr>
          <a:xfrm>
            <a:off x="772248" y="841406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712466" y="851237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2008024" y="914606"/>
            <a:ext cx="691904" cy="209005"/>
            <a:chOff x="3045986" y="867991"/>
            <a:chExt cx="691904" cy="316375"/>
          </a:xfrm>
        </p:grpSpPr>
        <p:sp>
          <p:nvSpPr>
            <p:cNvPr id="42" name="직사각형 41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b="1" dirty="0" smtClean="0">
                  <a:solidFill>
                    <a:schemeClr val="bg1"/>
                  </a:solidFill>
                </a:rPr>
                <a:t>0000 </a:t>
              </a:r>
              <a:r>
                <a:rPr lang="ko-KR" altLang="en-US" sz="800" b="1" dirty="0" smtClean="0">
                  <a:solidFill>
                    <a:schemeClr val="bg1"/>
                  </a:solidFill>
                </a:rPr>
                <a:t>년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순서도: 병합 42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44" name="타원 43"/>
          <p:cNvSpPr/>
          <p:nvPr/>
        </p:nvSpPr>
        <p:spPr>
          <a:xfrm>
            <a:off x="1779804" y="851237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74910" y="486383"/>
            <a:ext cx="6186792" cy="328794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990753" y="430338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</a:t>
            </a:r>
            <a:r>
              <a:rPr lang="en-US" altLang="ko-KR" sz="800" dirty="0">
                <a:solidFill>
                  <a:schemeClr val="tx1"/>
                </a:solidFill>
              </a:rPr>
              <a:t>4</a:t>
            </a:r>
            <a:r>
              <a:rPr lang="en-US" altLang="ko-KR" sz="800" dirty="0" smtClean="0">
                <a:solidFill>
                  <a:schemeClr val="tx1"/>
                </a:solidFill>
              </a:rPr>
              <a:t>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77445" y="3819729"/>
            <a:ext cx="6184257" cy="1277566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990753" y="4884871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60%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037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2403914339"/>
              </p:ext>
            </p:extLst>
          </p:nvPr>
        </p:nvGraphicFramePr>
        <p:xfrm>
          <a:off x="764050" y="1261730"/>
          <a:ext cx="5460676" cy="27253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334084577"/>
              </p:ext>
            </p:extLst>
          </p:nvPr>
        </p:nvGraphicFramePr>
        <p:xfrm>
          <a:off x="6723500" y="463418"/>
          <a:ext cx="2420500" cy="3598221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5754"/>
                <a:gridCol w="1984746"/>
              </a:tblGrid>
              <a:tr h="315489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45391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지점 선택 </a:t>
                      </a:r>
                      <a:r>
                        <a:rPr lang="en-US" altLang="ko-KR" sz="800" dirty="0" smtClean="0"/>
                        <a:t>SELECT</a:t>
                      </a:r>
                      <a:r>
                        <a:rPr lang="en-US" altLang="ko-KR" sz="800" baseline="0" dirty="0" smtClean="0"/>
                        <a:t> BOX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/>
                        <a:t>-</a:t>
                      </a:r>
                      <a:r>
                        <a:rPr lang="ko-KR" altLang="en-US" sz="800" dirty="0" smtClean="0"/>
                        <a:t>여의도 점 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뚝섬 점 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잠원 점</a:t>
                      </a:r>
                      <a:endParaRPr lang="en-US" altLang="ko-KR" sz="80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dirty="0" smtClean="0"/>
                        <a:t>통계를 보기 위한 시작점이라</a:t>
                      </a:r>
                      <a:r>
                        <a:rPr lang="ko-KR" altLang="en-US" sz="800" baseline="0" dirty="0" smtClean="0"/>
                        <a:t> 보면 된다</a:t>
                      </a:r>
                      <a:r>
                        <a:rPr lang="en-US" altLang="ko-KR" sz="800" baseline="0" dirty="0" smtClean="0"/>
                        <a:t>.</a:t>
                      </a:r>
                      <a:endParaRPr lang="en-US" altLang="ko-KR" sz="80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8131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년도 선택 </a:t>
                      </a:r>
                      <a:r>
                        <a:rPr lang="en-US" altLang="ko-KR" sz="800" dirty="0" smtClean="0"/>
                        <a:t>SELECT BOX</a:t>
                      </a:r>
                      <a:r>
                        <a:rPr lang="en-US" altLang="ko-KR" sz="800" baseline="0" dirty="0" smtClean="0"/>
                        <a:t>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예 </a:t>
                      </a:r>
                      <a:r>
                        <a:rPr lang="en-US" altLang="ko-KR" sz="800" baseline="0" dirty="0" smtClean="0"/>
                        <a:t>2019 ,2018 ,2017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내림차순으로 현재</a:t>
                      </a:r>
                      <a:r>
                        <a:rPr lang="ko-KR" altLang="en-US" sz="800" baseline="0" dirty="0" smtClean="0"/>
                        <a:t> 년도부터 처음 사용 년도 까지 선택가능</a:t>
                      </a:r>
                      <a:endParaRPr lang="en-US" altLang="ko-KR" sz="80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8131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월 선택 </a:t>
                      </a:r>
                      <a:r>
                        <a:rPr lang="en-US" altLang="ko-KR" sz="800" dirty="0" smtClean="0"/>
                        <a:t>SELECT</a:t>
                      </a:r>
                      <a:r>
                        <a:rPr lang="en-US" altLang="ko-KR" sz="800" baseline="0" dirty="0" smtClean="0"/>
                        <a:t> BOX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예 </a:t>
                      </a:r>
                      <a:r>
                        <a:rPr lang="en-US" altLang="ko-KR" sz="800" baseline="0" dirty="0" smtClean="0"/>
                        <a:t>1,2,3….,12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오름차순으로 </a:t>
                      </a:r>
                      <a:r>
                        <a:rPr lang="en-US" altLang="ko-KR" sz="800" dirty="0" smtClean="0"/>
                        <a:t>1~12</a:t>
                      </a:r>
                      <a:r>
                        <a:rPr lang="ko-KR" altLang="en-US" sz="800" dirty="0" smtClean="0"/>
                        <a:t>월 전부 선택 가능하다</a:t>
                      </a:r>
                      <a:r>
                        <a:rPr lang="en-US" altLang="ko-KR" sz="80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0872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지점 선택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(1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 , 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년도 선택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(2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), 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월 선택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(3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ko-KR" altLang="en-US" sz="800" b="0" i="0" u="none" strike="noStrike" cap="none" dirty="0" smtClean="0"/>
                        <a:t>을 </a:t>
                      </a:r>
                      <a:r>
                        <a:rPr lang="ko-KR" altLang="en-US" sz="800" b="1" i="0" u="none" strike="noStrike" cap="none" dirty="0" smtClean="0"/>
                        <a:t>선택</a:t>
                      </a:r>
                      <a:r>
                        <a:rPr lang="ko-KR" altLang="en-US" sz="800" b="0" i="0" u="none" strike="noStrike" cap="none" dirty="0" smtClean="0"/>
                        <a:t>해야만 </a:t>
                      </a:r>
                      <a:r>
                        <a:rPr lang="ko-KR" altLang="en-US" sz="800" b="1" i="0" u="none" strike="noStrike" cap="none" dirty="0" smtClean="0"/>
                        <a:t>검색버튼이 활성화</a:t>
                      </a:r>
                      <a:r>
                        <a:rPr lang="ko-KR" altLang="en-US" sz="800" b="0" i="0" u="none" strike="noStrike" cap="none" dirty="0" smtClean="0"/>
                        <a:t> </a:t>
                      </a:r>
                      <a:r>
                        <a:rPr lang="ko-KR" altLang="en-US" sz="800" b="1" i="0" u="none" strike="noStrike" cap="none" dirty="0" smtClean="0"/>
                        <a:t>그전까지는 모든 정보가 변하지 않으며</a:t>
                      </a:r>
                      <a:r>
                        <a:rPr lang="en-US" altLang="ko-KR" sz="800" b="1" i="0" u="none" strike="noStrike" cap="none" baseline="0" dirty="0" smtClean="0"/>
                        <a:t> </a:t>
                      </a:r>
                      <a:r>
                        <a:rPr lang="ko-KR" altLang="en-US" sz="800" b="1" i="0" u="none" strike="noStrike" cap="none" dirty="0" smtClean="0"/>
                        <a:t>검색버튼 클릭 시 모든 정보가 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분류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(1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,2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,3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800" b="1" i="0" u="none" strike="noStrike" cap="none" dirty="0" smtClean="0"/>
                        <a:t>에  맞게 변화한다</a:t>
                      </a:r>
                      <a:r>
                        <a:rPr lang="en-US" altLang="ko-KR" sz="800" b="1" i="0" u="none" strike="noStrike" cap="none" dirty="0" smtClean="0"/>
                        <a:t>.</a:t>
                      </a:r>
                      <a:endParaRPr sz="800" b="1" i="0" u="none" strike="noStrike" cap="none" dirty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5391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5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검색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(4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ko-KR" altLang="en-US" sz="800" b="0" u="none" strike="noStrike" cap="none" baseline="0" dirty="0" smtClean="0"/>
                        <a:t>클릭 시 데이터에 따라 모양이 바뀌며 </a:t>
                      </a:r>
                      <a:r>
                        <a:rPr lang="ko-KR" altLang="en-US" sz="800" b="1" u="none" strike="noStrike" cap="none" baseline="0" dirty="0" smtClean="0"/>
                        <a:t>일별 매출을 차트로 확인할 수 있다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0354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6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 smtClean="0">
                          <a:solidFill>
                            <a:srgbClr val="FF0000"/>
                          </a:solidFill>
                        </a:rPr>
                        <a:t>차트</a:t>
                      </a:r>
                      <a:r>
                        <a:rPr lang="en-US" altLang="ko-KR" sz="800" b="1" u="none" strike="noStrike" cap="none" dirty="0" smtClean="0">
                          <a:solidFill>
                            <a:srgbClr val="FF0000"/>
                          </a:solidFill>
                        </a:rPr>
                        <a:t>(5</a:t>
                      </a:r>
                      <a:r>
                        <a:rPr lang="ko-KR" altLang="en-US" sz="800" b="1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u="none" strike="noStrike" cap="none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800" b="0" u="none" strike="noStrike" cap="none" dirty="0" smtClean="0"/>
                        <a:t>의</a:t>
                      </a:r>
                      <a:r>
                        <a:rPr lang="ko-KR" altLang="en-US" sz="800" b="0" u="none" strike="noStrike" cap="none" baseline="0" dirty="0" smtClean="0"/>
                        <a:t> 데이터를 그대로 </a:t>
                      </a:r>
                      <a:r>
                        <a:rPr lang="ko-KR" altLang="en-US" sz="800" b="1" u="none" strike="noStrike" cap="none" baseline="0" dirty="0" smtClean="0"/>
                        <a:t>테이블 형식으로 정보를 확인할 수 있다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  <a:endParaRPr lang="en-US" altLang="ko-KR" sz="800" b="1" u="none" strike="noStrike" cap="none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2302729762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통계정보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통계정보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일별 매출 통계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타원 26"/>
          <p:cNvSpPr/>
          <p:nvPr/>
        </p:nvSpPr>
        <p:spPr>
          <a:xfrm>
            <a:off x="538348" y="2488209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2510" y="4450863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58870" y="2183714"/>
            <a:ext cx="83166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solidFill>
                  <a:srgbClr val="FF0000"/>
                </a:solidFill>
              </a:rPr>
              <a:t>예</a:t>
            </a:r>
            <a:r>
              <a:rPr lang="en-US" altLang="ko-KR" sz="700" dirty="0" smtClean="0">
                <a:solidFill>
                  <a:srgbClr val="FF0000"/>
                </a:solidFill>
              </a:rPr>
              <a:t>)00,000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637956"/>
              </p:ext>
            </p:extLst>
          </p:nvPr>
        </p:nvGraphicFramePr>
        <p:xfrm>
          <a:off x="285432" y="4292886"/>
          <a:ext cx="8631739" cy="761463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555315"/>
                <a:gridCol w="456425"/>
                <a:gridCol w="426884"/>
                <a:gridCol w="479541"/>
                <a:gridCol w="479541"/>
                <a:gridCol w="479541"/>
                <a:gridCol w="479541"/>
                <a:gridCol w="479541"/>
                <a:gridCol w="479541"/>
                <a:gridCol w="479541"/>
                <a:gridCol w="479541"/>
                <a:gridCol w="479541"/>
                <a:gridCol w="479541"/>
                <a:gridCol w="479541"/>
                <a:gridCol w="479541"/>
                <a:gridCol w="479541"/>
                <a:gridCol w="479541"/>
                <a:gridCol w="479541"/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3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4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5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6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7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8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9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11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12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13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14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15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.....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31</a:t>
                      </a:r>
                      <a:endParaRPr lang="ko-KR" altLang="en-US" sz="600" dirty="0"/>
                    </a:p>
                  </a:txBody>
                  <a:tcPr/>
                </a:tc>
              </a:tr>
              <a:tr h="192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매출 금액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</a:tr>
              <a:tr h="192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환불 금액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</a:tr>
              <a:tr h="192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이익 금액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4559016" y="980509"/>
            <a:ext cx="597852" cy="209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bg1"/>
                </a:solidFill>
              </a:rPr>
              <a:t>검</a:t>
            </a:r>
            <a:r>
              <a:rPr lang="ko-KR" altLang="en-US" sz="900" b="1">
                <a:solidFill>
                  <a:schemeClr val="bg1"/>
                </a:solidFill>
              </a:rPr>
              <a:t>색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1772242" y="954997"/>
            <a:ext cx="691904" cy="209005"/>
            <a:chOff x="3045986" y="867991"/>
            <a:chExt cx="691904" cy="316375"/>
          </a:xfrm>
        </p:grpSpPr>
        <p:sp>
          <p:nvSpPr>
            <p:cNvPr id="45" name="직사각형 44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>
                  <a:solidFill>
                    <a:schemeClr val="bg1"/>
                  </a:solidFill>
                </a:rPr>
                <a:t>지점선</a:t>
              </a:r>
              <a:r>
                <a:rPr lang="ko-KR" altLang="en-US" sz="800" b="1" dirty="0">
                  <a:solidFill>
                    <a:schemeClr val="bg1"/>
                  </a:solidFill>
                </a:rPr>
                <a:t>택</a:t>
              </a:r>
            </a:p>
          </p:txBody>
        </p:sp>
        <p:sp>
          <p:nvSpPr>
            <p:cNvPr id="46" name="순서도: 병합 45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47" name="타원 46"/>
          <p:cNvSpPr/>
          <p:nvPr/>
        </p:nvSpPr>
        <p:spPr>
          <a:xfrm>
            <a:off x="1543963" y="884129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4411549" y="915659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2752507" y="969191"/>
            <a:ext cx="601991" cy="209005"/>
            <a:chOff x="3045986" y="867991"/>
            <a:chExt cx="691904" cy="316375"/>
          </a:xfrm>
        </p:grpSpPr>
        <p:sp>
          <p:nvSpPr>
            <p:cNvPr id="50" name="직사각형 49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b="1" dirty="0" smtClean="0">
                  <a:solidFill>
                    <a:schemeClr val="bg1"/>
                  </a:solidFill>
                </a:rPr>
                <a:t>0000 </a:t>
              </a:r>
              <a:r>
                <a:rPr lang="ko-KR" altLang="en-US" sz="800" b="1" dirty="0" smtClean="0">
                  <a:solidFill>
                    <a:schemeClr val="bg1"/>
                  </a:solidFill>
                </a:rPr>
                <a:t>년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51" name="순서도: 병합 50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52" name="타원 51"/>
          <p:cNvSpPr/>
          <p:nvPr/>
        </p:nvSpPr>
        <p:spPr>
          <a:xfrm>
            <a:off x="2524287" y="905822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3676101" y="969838"/>
            <a:ext cx="601991" cy="209005"/>
            <a:chOff x="3045986" y="867991"/>
            <a:chExt cx="691904" cy="316375"/>
          </a:xfrm>
        </p:grpSpPr>
        <p:sp>
          <p:nvSpPr>
            <p:cNvPr id="54" name="직사각형 53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b="1" dirty="0" smtClean="0">
                  <a:solidFill>
                    <a:schemeClr val="bg1"/>
                  </a:solidFill>
                </a:rPr>
                <a:t>00 </a:t>
              </a:r>
              <a:r>
                <a:rPr lang="ko-KR" altLang="en-US" sz="800" b="1" dirty="0" smtClean="0">
                  <a:solidFill>
                    <a:schemeClr val="bg1"/>
                  </a:solidFill>
                </a:rPr>
                <a:t>월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55" name="순서도: 병합 54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56" name="타원 55"/>
          <p:cNvSpPr/>
          <p:nvPr/>
        </p:nvSpPr>
        <p:spPr>
          <a:xfrm>
            <a:off x="3447881" y="906469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74910" y="656202"/>
            <a:ext cx="6186792" cy="337753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990753" y="543270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</a:t>
            </a:r>
            <a:r>
              <a:rPr lang="en-US" altLang="ko-KR" sz="800" dirty="0">
                <a:solidFill>
                  <a:schemeClr val="tx1"/>
                </a:solidFill>
              </a:rPr>
              <a:t>4</a:t>
            </a:r>
            <a:r>
              <a:rPr lang="en-US" altLang="ko-KR" sz="800" dirty="0" smtClean="0">
                <a:solidFill>
                  <a:schemeClr val="tx1"/>
                </a:solidFill>
              </a:rPr>
              <a:t>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77445" y="4137497"/>
            <a:ext cx="8672002" cy="959797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990753" y="4884871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60%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626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3064120469"/>
              </p:ext>
            </p:extLst>
          </p:nvPr>
        </p:nvGraphicFramePr>
        <p:xfrm>
          <a:off x="6723500" y="463418"/>
          <a:ext cx="2420500" cy="3772875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5754"/>
                <a:gridCol w="1984746"/>
              </a:tblGrid>
              <a:tr h="315489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45391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지점 선택 </a:t>
                      </a:r>
                      <a:r>
                        <a:rPr lang="en-US" altLang="ko-KR" sz="800" dirty="0" smtClean="0"/>
                        <a:t>SELECT</a:t>
                      </a:r>
                      <a:r>
                        <a:rPr lang="en-US" altLang="ko-KR" sz="800" baseline="0" dirty="0" smtClean="0"/>
                        <a:t> BOX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/>
                        <a:t>-</a:t>
                      </a:r>
                      <a:r>
                        <a:rPr lang="ko-KR" altLang="en-US" sz="800" dirty="0" smtClean="0"/>
                        <a:t>여의도 점 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뚝섬 점 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잠원 점</a:t>
                      </a:r>
                      <a:endParaRPr lang="en-US" altLang="ko-KR" sz="80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dirty="0" smtClean="0"/>
                        <a:t>통계를 보기 위한 시작점이라</a:t>
                      </a:r>
                      <a:r>
                        <a:rPr lang="ko-KR" altLang="en-US" sz="800" baseline="0" dirty="0" smtClean="0"/>
                        <a:t> 보면 된다</a:t>
                      </a:r>
                      <a:r>
                        <a:rPr lang="en-US" altLang="ko-KR" sz="800" baseline="0" dirty="0" smtClean="0"/>
                        <a:t>.</a:t>
                      </a:r>
                      <a:endParaRPr lang="en-US" altLang="ko-KR" sz="80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8131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년도 선택 </a:t>
                      </a:r>
                      <a:r>
                        <a:rPr lang="en-US" altLang="ko-KR" sz="800" dirty="0" smtClean="0"/>
                        <a:t>SELECT BOX</a:t>
                      </a:r>
                      <a:r>
                        <a:rPr lang="en-US" altLang="ko-KR" sz="800" baseline="0" dirty="0" smtClean="0"/>
                        <a:t>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예 </a:t>
                      </a:r>
                      <a:r>
                        <a:rPr lang="en-US" altLang="ko-KR" sz="800" baseline="0" dirty="0" smtClean="0"/>
                        <a:t>2019 ,2018 ,2017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내림차순으로 현재</a:t>
                      </a:r>
                      <a:r>
                        <a:rPr lang="ko-KR" altLang="en-US" sz="800" baseline="0" dirty="0" smtClean="0"/>
                        <a:t> 년도부터 처음 사용 년도 까지 선택가능</a:t>
                      </a:r>
                      <a:endParaRPr lang="en-US" altLang="ko-KR" sz="80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8131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월 선택 </a:t>
                      </a:r>
                      <a:r>
                        <a:rPr lang="en-US" altLang="ko-KR" sz="800" dirty="0" smtClean="0"/>
                        <a:t>SELECT</a:t>
                      </a:r>
                      <a:r>
                        <a:rPr lang="en-US" altLang="ko-KR" sz="800" baseline="0" dirty="0" smtClean="0"/>
                        <a:t> BOX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예 </a:t>
                      </a:r>
                      <a:r>
                        <a:rPr lang="en-US" altLang="ko-KR" sz="800" baseline="0" dirty="0" smtClean="0"/>
                        <a:t>1,2,3….,12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오름차순으로 </a:t>
                      </a:r>
                      <a:r>
                        <a:rPr lang="en-US" altLang="ko-KR" sz="800" dirty="0" smtClean="0"/>
                        <a:t>1~12</a:t>
                      </a:r>
                      <a:r>
                        <a:rPr lang="ko-KR" altLang="en-US" sz="800" dirty="0" smtClean="0"/>
                        <a:t>월 전부 선택 가능하다</a:t>
                      </a:r>
                      <a:r>
                        <a:rPr lang="en-US" altLang="ko-KR" sz="80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0872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지점 선택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(1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 , 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년도 선택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(2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), 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월 선택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(3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ko-KR" altLang="en-US" sz="800" b="0" i="0" u="none" strike="noStrike" cap="none" dirty="0" smtClean="0"/>
                        <a:t>을 </a:t>
                      </a:r>
                      <a:r>
                        <a:rPr lang="ko-KR" altLang="en-US" sz="800" b="1" i="0" u="none" strike="noStrike" cap="none" dirty="0" smtClean="0"/>
                        <a:t>선택</a:t>
                      </a:r>
                      <a:r>
                        <a:rPr lang="ko-KR" altLang="en-US" sz="800" b="0" i="0" u="none" strike="noStrike" cap="none" dirty="0" smtClean="0"/>
                        <a:t>해야만 </a:t>
                      </a:r>
                      <a:r>
                        <a:rPr lang="ko-KR" altLang="en-US" sz="800" b="1" i="0" u="none" strike="noStrike" cap="none" dirty="0" smtClean="0"/>
                        <a:t>검색버튼이 활성화</a:t>
                      </a:r>
                      <a:r>
                        <a:rPr lang="ko-KR" altLang="en-US" sz="800" b="0" i="0" u="none" strike="noStrike" cap="none" dirty="0" smtClean="0"/>
                        <a:t> </a:t>
                      </a:r>
                      <a:r>
                        <a:rPr lang="ko-KR" altLang="en-US" sz="800" b="1" i="0" u="none" strike="noStrike" cap="none" dirty="0" smtClean="0"/>
                        <a:t>그전까지는 모든 정보가 변하지 않으며</a:t>
                      </a:r>
                      <a:r>
                        <a:rPr lang="en-US" altLang="ko-KR" sz="800" b="1" i="0" u="none" strike="noStrike" cap="none" baseline="0" dirty="0" smtClean="0"/>
                        <a:t> </a:t>
                      </a:r>
                      <a:r>
                        <a:rPr lang="ko-KR" altLang="en-US" sz="800" b="1" i="0" u="none" strike="noStrike" cap="none" dirty="0" smtClean="0"/>
                        <a:t>검색버튼 클릭 시 모든 정보가 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분류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(1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,2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,3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800" b="1" i="0" u="none" strike="noStrike" cap="none" dirty="0" smtClean="0"/>
                        <a:t>에  맞게 변화한다</a:t>
                      </a:r>
                      <a:r>
                        <a:rPr lang="en-US" altLang="ko-KR" sz="800" b="1" i="0" u="none" strike="noStrike" cap="none" dirty="0" smtClean="0"/>
                        <a:t>.</a:t>
                      </a:r>
                      <a:endParaRPr sz="800" b="1" i="0" u="none" strike="noStrike" cap="none" dirty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5391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5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검색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(4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ko-KR" altLang="en-US" sz="800" b="0" u="none" strike="noStrike" cap="none" baseline="0" dirty="0" smtClean="0"/>
                        <a:t>클릭 시 데이터에 따라 모양이 바뀌며 </a:t>
                      </a:r>
                      <a:r>
                        <a:rPr lang="ko-KR" altLang="en-US" sz="800" b="1" u="none" strike="noStrike" cap="none" baseline="0" dirty="0" smtClean="0"/>
                        <a:t>상품별 월 매출을 차트로 확인할 수 있다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0354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6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 smtClean="0">
                          <a:solidFill>
                            <a:srgbClr val="FF0000"/>
                          </a:solidFill>
                        </a:rPr>
                        <a:t>차트</a:t>
                      </a:r>
                      <a:r>
                        <a:rPr lang="en-US" altLang="ko-KR" sz="800" b="1" u="none" strike="noStrike" cap="none" dirty="0" smtClean="0">
                          <a:solidFill>
                            <a:srgbClr val="FF0000"/>
                          </a:solidFill>
                        </a:rPr>
                        <a:t>(5</a:t>
                      </a:r>
                      <a:r>
                        <a:rPr lang="ko-KR" altLang="en-US" sz="800" b="1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u="none" strike="noStrike" cap="none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800" b="0" u="none" strike="noStrike" cap="none" dirty="0" smtClean="0"/>
                        <a:t>의</a:t>
                      </a:r>
                      <a:r>
                        <a:rPr lang="ko-KR" altLang="en-US" sz="800" b="0" u="none" strike="noStrike" cap="none" baseline="0" dirty="0" smtClean="0"/>
                        <a:t> 데이터를 그대로 </a:t>
                      </a:r>
                      <a:r>
                        <a:rPr lang="ko-KR" altLang="en-US" sz="800" b="1" u="none" strike="noStrike" cap="none" baseline="0" dirty="0" smtClean="0"/>
                        <a:t>테이블 형식으로 정보를 확인할 수 있다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1" u="none" strike="noStrike" cap="none" baseline="0" dirty="0" smtClean="0"/>
                        <a:t>-(</a:t>
                      </a:r>
                      <a:r>
                        <a:rPr lang="ko-KR" altLang="en-US" sz="800" b="1" u="none" strike="noStrike" cap="none" baseline="0" dirty="0" smtClean="0"/>
                        <a:t>선택한</a:t>
                      </a:r>
                      <a:r>
                        <a:rPr lang="en-US" altLang="ko-KR" sz="800" b="1" u="none" strike="noStrike" cap="none" baseline="0" dirty="0" smtClean="0"/>
                        <a:t>)</a:t>
                      </a:r>
                      <a:r>
                        <a:rPr lang="ko-KR" altLang="en-US" sz="800" b="1" u="none" strike="noStrike" cap="none" baseline="0" dirty="0" smtClean="0"/>
                        <a:t>월 상품별 매출액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1" u="none" strike="noStrike" cap="none" baseline="0" dirty="0" smtClean="0"/>
                        <a:t>-(</a:t>
                      </a:r>
                      <a:r>
                        <a:rPr lang="ko-KR" altLang="en-US" sz="800" b="1" u="none" strike="noStrike" cap="none" baseline="0" dirty="0" smtClean="0"/>
                        <a:t>선택한</a:t>
                      </a:r>
                      <a:r>
                        <a:rPr lang="en-US" altLang="ko-KR" sz="800" b="1" u="none" strike="noStrike" cap="none" baseline="0" dirty="0" smtClean="0"/>
                        <a:t>)</a:t>
                      </a:r>
                      <a:r>
                        <a:rPr lang="ko-KR" altLang="en-US" sz="800" b="1" u="none" strike="noStrike" cap="none" baseline="0" dirty="0" smtClean="0"/>
                        <a:t>월 상품별 환불금액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1" u="none" strike="noStrike" cap="none" baseline="0" dirty="0" smtClean="0"/>
                        <a:t>-(</a:t>
                      </a:r>
                      <a:r>
                        <a:rPr lang="ko-KR" altLang="en-US" sz="800" b="1" u="none" strike="noStrike" cap="none" baseline="0" dirty="0" smtClean="0"/>
                        <a:t>선택한</a:t>
                      </a:r>
                      <a:r>
                        <a:rPr lang="en-US" altLang="ko-KR" sz="800" b="1" u="none" strike="noStrike" cap="none" baseline="0" dirty="0" smtClean="0"/>
                        <a:t>)</a:t>
                      </a:r>
                      <a:r>
                        <a:rPr lang="ko-KR" altLang="en-US" sz="800" b="1" u="none" strike="noStrike" cap="none" baseline="0" dirty="0" smtClean="0"/>
                        <a:t>월 상품별 순 영업 이익금</a:t>
                      </a:r>
                      <a:endParaRPr lang="en-US" altLang="ko-KR" sz="800" b="1" u="none" strike="noStrike" cap="none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411929575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통계정보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통계정보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상품별 월 매출 통계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738989"/>
              </p:ext>
            </p:extLst>
          </p:nvPr>
        </p:nvGraphicFramePr>
        <p:xfrm>
          <a:off x="393437" y="4045433"/>
          <a:ext cx="6347604" cy="1000242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906402"/>
                <a:gridCol w="649268"/>
                <a:gridCol w="598992"/>
                <a:gridCol w="601777"/>
                <a:gridCol w="596205"/>
                <a:gridCol w="598992"/>
                <a:gridCol w="598992"/>
                <a:gridCol w="598992"/>
                <a:gridCol w="598992"/>
                <a:gridCol w="598992"/>
              </a:tblGrid>
              <a:tr h="225801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smtClean="0"/>
                        <a:t>한강</a:t>
                      </a:r>
                      <a:endParaRPr lang="en-US" altLang="ko-KR" sz="600" smtClean="0"/>
                    </a:p>
                    <a:p>
                      <a:pPr latinLnBrk="1"/>
                      <a:r>
                        <a:rPr lang="ko-KR" altLang="en-US" sz="600" smtClean="0"/>
                        <a:t>세트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햇빛</a:t>
                      </a:r>
                      <a:endParaRPr lang="en-US" altLang="ko-KR" sz="600" dirty="0" smtClean="0"/>
                    </a:p>
                    <a:p>
                      <a:pPr latinLnBrk="1"/>
                      <a:r>
                        <a:rPr lang="ko-KR" altLang="en-US" sz="600" dirty="0" smtClean="0"/>
                        <a:t>세트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캠핑</a:t>
                      </a:r>
                      <a:endParaRPr lang="en-US" altLang="ko-KR" sz="600" dirty="0" smtClean="0"/>
                    </a:p>
                    <a:p>
                      <a:pPr latinLnBrk="1"/>
                      <a:r>
                        <a:rPr lang="ko-KR" altLang="en-US" sz="600" dirty="0" smtClean="0"/>
                        <a:t>세트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돗자리</a:t>
                      </a:r>
                      <a:endParaRPr lang="en-US" altLang="ko-KR" sz="600" dirty="0" smtClean="0"/>
                    </a:p>
                    <a:p>
                      <a:pPr latinLnBrk="1"/>
                      <a:r>
                        <a:rPr lang="ko-KR" altLang="en-US" sz="600" dirty="0" smtClean="0"/>
                        <a:t>세트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밤 도깨비 세트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보드게임 세트</a:t>
                      </a:r>
                      <a:endParaRPr lang="en-US" altLang="ko-KR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600" dirty="0" smtClean="0"/>
                    </a:p>
                    <a:p>
                      <a:pPr latinLnBrk="1"/>
                      <a:r>
                        <a:rPr lang="en-US" altLang="ko-KR" sz="600" dirty="0" smtClean="0"/>
                        <a:t>…….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돗자리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담요</a:t>
                      </a:r>
                      <a:endParaRPr lang="ko-KR" altLang="en-US" sz="600" dirty="0"/>
                    </a:p>
                  </a:txBody>
                  <a:tcPr/>
                </a:tc>
              </a:tr>
              <a:tr h="2258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월 상품별 매출액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2258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월 상품별 환불금액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</a:tr>
              <a:tr h="2368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월 상품별 순 영업</a:t>
                      </a:r>
                      <a:endParaRPr lang="en-US" altLang="ko-KR" sz="600" dirty="0" smtClean="0"/>
                    </a:p>
                    <a:p>
                      <a:pPr latinLnBrk="1"/>
                      <a:r>
                        <a:rPr lang="ko-KR" altLang="en-US" sz="600" dirty="0" smtClean="0"/>
                        <a:t> 이익금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타원 50"/>
          <p:cNvSpPr/>
          <p:nvPr/>
        </p:nvSpPr>
        <p:spPr>
          <a:xfrm>
            <a:off x="21992" y="229289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48451" y="446902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3" name="차트 52"/>
          <p:cNvGraphicFramePr/>
          <p:nvPr>
            <p:extLst>
              <p:ext uri="{D42A27DB-BD31-4B8C-83A1-F6EECF244321}">
                <p14:modId xmlns:p14="http://schemas.microsoft.com/office/powerpoint/2010/main" val="2661386079"/>
              </p:ext>
            </p:extLst>
          </p:nvPr>
        </p:nvGraphicFramePr>
        <p:xfrm>
          <a:off x="401370" y="1335959"/>
          <a:ext cx="6407888" cy="2623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7" name="직사각형 26"/>
          <p:cNvSpPr/>
          <p:nvPr/>
        </p:nvSpPr>
        <p:spPr>
          <a:xfrm>
            <a:off x="4559016" y="980509"/>
            <a:ext cx="597852" cy="209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bg1"/>
                </a:solidFill>
              </a:rPr>
              <a:t>검</a:t>
            </a:r>
            <a:r>
              <a:rPr lang="ko-KR" altLang="en-US" sz="900" b="1">
                <a:solidFill>
                  <a:schemeClr val="bg1"/>
                </a:solidFill>
              </a:rPr>
              <a:t>색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772242" y="954997"/>
            <a:ext cx="691904" cy="209005"/>
            <a:chOff x="3045986" y="867991"/>
            <a:chExt cx="691904" cy="316375"/>
          </a:xfrm>
        </p:grpSpPr>
        <p:sp>
          <p:nvSpPr>
            <p:cNvPr id="30" name="직사각형 29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>
                  <a:solidFill>
                    <a:schemeClr val="bg1"/>
                  </a:solidFill>
                </a:rPr>
                <a:t>지점선</a:t>
              </a:r>
              <a:r>
                <a:rPr lang="ko-KR" altLang="en-US" sz="800" b="1" dirty="0">
                  <a:solidFill>
                    <a:schemeClr val="bg1"/>
                  </a:solidFill>
                </a:rPr>
                <a:t>택</a:t>
              </a:r>
            </a:p>
          </p:txBody>
        </p:sp>
        <p:sp>
          <p:nvSpPr>
            <p:cNvPr id="31" name="순서도: 병합 30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2" name="타원 31"/>
          <p:cNvSpPr/>
          <p:nvPr/>
        </p:nvSpPr>
        <p:spPr>
          <a:xfrm>
            <a:off x="1543963" y="884129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4411549" y="915659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2752507" y="969191"/>
            <a:ext cx="601991" cy="209005"/>
            <a:chOff x="3045986" y="867991"/>
            <a:chExt cx="691904" cy="316375"/>
          </a:xfrm>
        </p:grpSpPr>
        <p:sp>
          <p:nvSpPr>
            <p:cNvPr id="55" name="직사각형 54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b="1" dirty="0" smtClean="0">
                  <a:solidFill>
                    <a:schemeClr val="bg1"/>
                  </a:solidFill>
                </a:rPr>
                <a:t>0000 </a:t>
              </a:r>
              <a:r>
                <a:rPr lang="ko-KR" altLang="en-US" sz="800" b="1" dirty="0" smtClean="0">
                  <a:solidFill>
                    <a:schemeClr val="bg1"/>
                  </a:solidFill>
                </a:rPr>
                <a:t>년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56" name="순서도: 병합 55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57" name="타원 56"/>
          <p:cNvSpPr/>
          <p:nvPr/>
        </p:nvSpPr>
        <p:spPr>
          <a:xfrm>
            <a:off x="2524287" y="905822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3676101" y="969838"/>
            <a:ext cx="601991" cy="209005"/>
            <a:chOff x="3045986" y="867991"/>
            <a:chExt cx="691904" cy="316375"/>
          </a:xfrm>
        </p:grpSpPr>
        <p:sp>
          <p:nvSpPr>
            <p:cNvPr id="59" name="직사각형 58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b="1" dirty="0" smtClean="0">
                  <a:solidFill>
                    <a:schemeClr val="bg1"/>
                  </a:solidFill>
                </a:rPr>
                <a:t>00 </a:t>
              </a:r>
              <a:r>
                <a:rPr lang="ko-KR" altLang="en-US" sz="800" b="1" dirty="0" smtClean="0">
                  <a:solidFill>
                    <a:schemeClr val="bg1"/>
                  </a:solidFill>
                </a:rPr>
                <a:t>월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60" name="순서도: 병합 59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61" name="타원 60"/>
          <p:cNvSpPr/>
          <p:nvPr/>
        </p:nvSpPr>
        <p:spPr>
          <a:xfrm>
            <a:off x="3447881" y="906469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74910" y="486383"/>
            <a:ext cx="6404750" cy="328794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990753" y="430338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</a:t>
            </a:r>
            <a:r>
              <a:rPr lang="en-US" altLang="ko-KR" sz="800" dirty="0">
                <a:solidFill>
                  <a:schemeClr val="tx1"/>
                </a:solidFill>
              </a:rPr>
              <a:t>4</a:t>
            </a:r>
            <a:r>
              <a:rPr lang="en-US" altLang="ko-KR" sz="800" dirty="0" smtClean="0">
                <a:solidFill>
                  <a:schemeClr val="tx1"/>
                </a:solidFill>
              </a:rPr>
              <a:t>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77445" y="3819729"/>
            <a:ext cx="6570827" cy="1277566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990753" y="4884871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60%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506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1789465164"/>
              </p:ext>
            </p:extLst>
          </p:nvPr>
        </p:nvGraphicFramePr>
        <p:xfrm>
          <a:off x="6504563" y="615134"/>
          <a:ext cx="2538440" cy="1879300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56986"/>
                <a:gridCol w="2081454"/>
              </a:tblGrid>
              <a:tr h="3019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6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sz="1000" u="none" strike="noStrike" cap="none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10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예약리스트 목록에서 예약대기 중인 예약정보를 등록 일 순으로 </a:t>
                      </a:r>
                      <a:r>
                        <a:rPr lang="en-US" altLang="ko-KR" sz="10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</a:t>
                      </a:r>
                      <a:r>
                        <a:rPr lang="ko-KR" altLang="en-US" sz="10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개 의 정보를 보여 줌</a:t>
                      </a:r>
                      <a:endParaRPr lang="en-US" altLang="ko-KR" sz="10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/>
                        <a:t>2</a:t>
                      </a:r>
                      <a:endParaRPr sz="10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</a:t>
                      </a: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반납 리스트 목록에서</a:t>
                      </a:r>
                      <a:r>
                        <a:rPr lang="ko-KR" altLang="en-US" sz="10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이용상태가 대여중인 정보 </a:t>
                      </a:r>
                      <a:r>
                        <a:rPr lang="en-US" altLang="ko-KR" sz="10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</a:t>
                      </a:r>
                      <a:r>
                        <a:rPr lang="ko-KR" altLang="en-US" sz="10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개를 보여 줌</a:t>
                      </a:r>
                      <a:endParaRPr lang="en-US" altLang="ko-KR" sz="10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u="none" strike="noStrike" cap="none" dirty="0" smtClean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1:1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 게시 글 리스트에서 </a:t>
                      </a:r>
                      <a:endParaRPr lang="en-US" altLang="ko-KR" sz="10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답변 대기 중인 리스트 </a:t>
                      </a:r>
                      <a:r>
                        <a:rPr lang="en-US" altLang="ko-KR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</a:t>
                      </a:r>
                      <a:r>
                        <a:rPr lang="ko-KR" altLang="en-US" sz="10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개를 보여 줌 </a:t>
                      </a:r>
                      <a:endParaRPr lang="en-US" altLang="ko-KR" sz="10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3591214725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메인 페이지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 넘버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1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황제선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로그인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메인 페이지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9" name="그룹 18"/>
          <p:cNvGrpSpPr/>
          <p:nvPr/>
        </p:nvGrpSpPr>
        <p:grpSpPr>
          <a:xfrm>
            <a:off x="188068" y="557718"/>
            <a:ext cx="6186792" cy="4448785"/>
            <a:chOff x="265889" y="577174"/>
            <a:chExt cx="4987047" cy="4267200"/>
          </a:xfrm>
        </p:grpSpPr>
        <p:sp>
          <p:nvSpPr>
            <p:cNvPr id="23" name="직사각형 22"/>
            <p:cNvSpPr/>
            <p:nvPr/>
          </p:nvSpPr>
          <p:spPr>
            <a:xfrm>
              <a:off x="322731" y="624764"/>
              <a:ext cx="786222" cy="629072"/>
            </a:xfrm>
            <a:prstGeom prst="rect">
              <a:avLst/>
            </a:prstGeom>
            <a:solidFill>
              <a:srgbClr val="10924B"/>
            </a:solidFill>
            <a:ln>
              <a:solidFill>
                <a:srgbClr val="1092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로고</a:t>
              </a:r>
              <a:r>
                <a:rPr lang="en-US" altLang="ko-KR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) OAB </a:t>
              </a:r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텐트</a:t>
              </a:r>
              <a:endParaRPr lang="ko-KR" altLang="en-US" sz="100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22730" y="4464930"/>
              <a:ext cx="4852385" cy="299798"/>
            </a:xfrm>
            <a:prstGeom prst="rect">
              <a:avLst/>
            </a:prstGeom>
            <a:solidFill>
              <a:srgbClr val="10924B"/>
            </a:solidFill>
            <a:ln>
              <a:solidFill>
                <a:srgbClr val="1092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하단 로고 </a:t>
              </a:r>
              <a:r>
                <a:rPr lang="en-US" altLang="ko-KR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/ </a:t>
              </a:r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회사 소개 </a:t>
              </a:r>
              <a:r>
                <a:rPr lang="en-US" altLang="ko-KR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/ </a:t>
              </a:r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이용 약관 </a:t>
              </a:r>
              <a:r>
                <a:rPr lang="en-US" altLang="ko-KR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/ </a:t>
              </a:r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지점 안내</a:t>
              </a:r>
              <a:endParaRPr lang="ko-KR" altLang="en-US" sz="100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79103" y="941383"/>
              <a:ext cx="3996012" cy="313892"/>
            </a:xfrm>
            <a:prstGeom prst="rect">
              <a:avLst/>
            </a:prstGeom>
            <a:solidFill>
              <a:srgbClr val="10924B"/>
            </a:solidFill>
            <a:ln>
              <a:solidFill>
                <a:srgbClr val="1092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                            상품관리</a:t>
              </a:r>
              <a:r>
                <a:rPr lang="en-US" altLang="ko-KR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|  </a:t>
              </a:r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회원관리</a:t>
              </a:r>
              <a:r>
                <a:rPr lang="en-US" altLang="ko-KR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|  </a:t>
              </a:r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통계정보</a:t>
              </a:r>
              <a:r>
                <a:rPr lang="en-US" altLang="ko-KR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| </a:t>
              </a:r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고객센터</a:t>
              </a:r>
              <a:endParaRPr lang="ko-KR" altLang="en-US" sz="100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179104" y="639822"/>
              <a:ext cx="3996012" cy="220263"/>
            </a:xfrm>
            <a:prstGeom prst="rect">
              <a:avLst/>
            </a:prstGeom>
            <a:solidFill>
              <a:srgbClr val="10924B"/>
            </a:solidFill>
            <a:ln>
              <a:solidFill>
                <a:srgbClr val="1092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                                                                               로그아웃</a:t>
              </a:r>
              <a:endParaRPr lang="ko-KR" altLang="en-US" sz="100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65889" y="577174"/>
              <a:ext cx="4987047" cy="42672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타원 33"/>
          <p:cNvSpPr/>
          <p:nvPr/>
        </p:nvSpPr>
        <p:spPr>
          <a:xfrm>
            <a:off x="62780" y="1483609"/>
            <a:ext cx="250576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62780" y="2555602"/>
            <a:ext cx="250576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62780" y="3566809"/>
            <a:ext cx="250576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696433"/>
              </p:ext>
            </p:extLst>
          </p:nvPr>
        </p:nvGraphicFramePr>
        <p:xfrm>
          <a:off x="313356" y="1585104"/>
          <a:ext cx="5974648" cy="914400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541486"/>
                <a:gridCol w="563072"/>
                <a:gridCol w="572517"/>
                <a:gridCol w="556391"/>
                <a:gridCol w="556391"/>
                <a:gridCol w="524136"/>
                <a:gridCol w="578956"/>
                <a:gridCol w="783797"/>
                <a:gridCol w="572518"/>
                <a:gridCol w="725384"/>
              </a:tblGrid>
              <a:tr h="2395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예약번호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회원번호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상품번호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예약자명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예약자</a:t>
                      </a:r>
                      <a:endParaRPr lang="en-US" altLang="ko-KR" sz="5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연락처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예약상태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이용금액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</a:t>
                      </a:r>
                      <a:endParaRPr lang="en-US" altLang="ko-KR" sz="5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예상일</a:t>
                      </a:r>
                      <a:endParaRPr lang="en-US" altLang="ko-KR" sz="5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결제방법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</a:t>
                      </a:r>
                      <a:endParaRPr lang="en-US" altLang="ko-KR" sz="5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55731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예약대기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최신 순 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155731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5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155731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155731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528882"/>
              </p:ext>
            </p:extLst>
          </p:nvPr>
        </p:nvGraphicFramePr>
        <p:xfrm>
          <a:off x="295739" y="2624672"/>
          <a:ext cx="5971449" cy="914400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541195"/>
                <a:gridCol w="562770"/>
                <a:gridCol w="572211"/>
                <a:gridCol w="556093"/>
                <a:gridCol w="556093"/>
                <a:gridCol w="523856"/>
                <a:gridCol w="578646"/>
                <a:gridCol w="783377"/>
                <a:gridCol w="572212"/>
                <a:gridCol w="724996"/>
              </a:tblGrid>
              <a:tr h="2051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대여번호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회원번호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상품번호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이용상태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초과시간</a:t>
                      </a:r>
                      <a:endParaRPr lang="en-US" altLang="ko-KR" sz="5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추가비용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실</a:t>
                      </a:r>
                      <a:endParaRPr lang="en-US" altLang="ko-KR" sz="5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 일시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반납 </a:t>
                      </a:r>
                      <a:endParaRPr lang="en-US" altLang="ko-KR" sz="5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예상 일시</a:t>
                      </a:r>
                      <a:endParaRPr lang="en-US" altLang="ko-KR" sz="5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실 </a:t>
                      </a:r>
                      <a:endParaRPr lang="en-US" altLang="ko-KR" sz="5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반납 일시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</a:t>
                      </a:r>
                      <a:endParaRPr lang="en-US" altLang="ko-KR" sz="5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41074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b="1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 중</a:t>
                      </a:r>
                      <a:endParaRPr lang="ko-KR" altLang="en-US" sz="500" b="1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141074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141074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141074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273318"/>
              </p:ext>
            </p:extLst>
          </p:nvPr>
        </p:nvGraphicFramePr>
        <p:xfrm>
          <a:off x="292498" y="3668304"/>
          <a:ext cx="5977932" cy="838200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702164"/>
                <a:gridCol w="733956"/>
                <a:gridCol w="800783"/>
                <a:gridCol w="1317717"/>
                <a:gridCol w="803485"/>
                <a:gridCol w="835625"/>
                <a:gridCol w="784202"/>
              </a:tblGrid>
              <a:tr h="1593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글 번호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회원번호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카테고리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1:1</a:t>
                      </a:r>
                      <a:r>
                        <a:rPr lang="en-US" altLang="ko-KR" sz="5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5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문의 글 제목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등록일자</a:t>
                      </a:r>
                      <a:endParaRPr lang="en-US" altLang="ko-KR" sz="5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답변 유무</a:t>
                      </a:r>
                      <a:endParaRPr lang="en-US" altLang="ko-KR" sz="5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367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1234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사이즈 관련 문의입니다</a:t>
                      </a:r>
                      <a:r>
                        <a:rPr lang="en-US" altLang="ko-KR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황제선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2019-08-21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대기</a:t>
                      </a:r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136700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136700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136700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직사각형 39"/>
          <p:cNvSpPr/>
          <p:nvPr/>
        </p:nvSpPr>
        <p:spPr>
          <a:xfrm>
            <a:off x="295681" y="1426011"/>
            <a:ext cx="1247774" cy="17834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예약승인 대기 리스트</a:t>
            </a:r>
            <a:endParaRPr lang="ko-KR" altLang="en-US" sz="800" b="1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95681" y="2478756"/>
            <a:ext cx="1124557" cy="17834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반납 대기 리스트</a:t>
            </a:r>
            <a:endParaRPr lang="ko-KR" altLang="en-US" sz="800" b="1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93900" y="3530637"/>
            <a:ext cx="1124557" cy="17834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답변 대기 리스트</a:t>
            </a:r>
            <a:endParaRPr lang="ko-KR" altLang="en-US" sz="800" b="1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046708" y="2303270"/>
            <a:ext cx="2328152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Article 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40%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046708" y="3430915"/>
            <a:ext cx="2328152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Article 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30%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046708" y="4335587"/>
            <a:ext cx="2328152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Article 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30%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466086" y="3376137"/>
            <a:ext cx="2677914" cy="1092404"/>
          </a:xfrm>
          <a:prstGeom prst="rect">
            <a:avLst/>
          </a:prstGeom>
          <a:noFill/>
          <a:ln>
            <a:solidFill>
              <a:srgbClr val="1092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900" b="1" dirty="0" smtClean="0"/>
              <a:t>l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1778468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3876503252"/>
              </p:ext>
            </p:extLst>
          </p:nvPr>
        </p:nvGraphicFramePr>
        <p:xfrm>
          <a:off x="6723500" y="390685"/>
          <a:ext cx="2420500" cy="4650351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5754"/>
                <a:gridCol w="1984746"/>
              </a:tblGrid>
              <a:tr h="295862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52912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지점 선택 </a:t>
                      </a:r>
                      <a:r>
                        <a:rPr lang="en-US" altLang="ko-KR" sz="800" dirty="0" smtClean="0"/>
                        <a:t>SELECT</a:t>
                      </a:r>
                      <a:r>
                        <a:rPr lang="en-US" altLang="ko-KR" sz="800" baseline="0" dirty="0" smtClean="0"/>
                        <a:t> BOX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 smtClean="0"/>
                        <a:t>-</a:t>
                      </a:r>
                      <a:r>
                        <a:rPr lang="ko-KR" altLang="en-US" sz="800" dirty="0" smtClean="0"/>
                        <a:t>여의도 점 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뚝섬 점 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잠원 점</a:t>
                      </a:r>
                      <a:endParaRPr lang="en-US" altLang="ko-KR" sz="80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dirty="0" smtClean="0"/>
                        <a:t>통계를 보기 위한 시작점이라</a:t>
                      </a:r>
                      <a:r>
                        <a:rPr lang="ko-KR" altLang="en-US" sz="800" baseline="0" dirty="0" smtClean="0"/>
                        <a:t> 보면 된다</a:t>
                      </a:r>
                      <a:r>
                        <a:rPr lang="en-US" altLang="ko-KR" sz="800" baseline="0" dirty="0" smtClean="0"/>
                        <a:t>.</a:t>
                      </a:r>
                      <a:endParaRPr lang="en-US" altLang="ko-KR" sz="80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451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년도 선택 </a:t>
                      </a:r>
                      <a:r>
                        <a:rPr lang="en-US" altLang="ko-KR" sz="800" dirty="0" smtClean="0"/>
                        <a:t>SELECT BOX</a:t>
                      </a:r>
                      <a:r>
                        <a:rPr lang="en-US" altLang="ko-KR" sz="800" baseline="0" dirty="0" smtClean="0"/>
                        <a:t>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예 </a:t>
                      </a:r>
                      <a:r>
                        <a:rPr lang="en-US" altLang="ko-KR" sz="800" baseline="0" dirty="0" smtClean="0"/>
                        <a:t>2019 ,2018 ,2017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내림차순으로 현재</a:t>
                      </a:r>
                      <a:r>
                        <a:rPr lang="ko-KR" altLang="en-US" sz="800" baseline="0" dirty="0" smtClean="0"/>
                        <a:t> 년도부터 처음 사용 년도 까지 선택가능</a:t>
                      </a:r>
                      <a:endParaRPr lang="en-US" altLang="ko-KR" sz="80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451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월 선택 </a:t>
                      </a:r>
                      <a:r>
                        <a:rPr lang="en-US" altLang="ko-KR" sz="800" dirty="0" smtClean="0"/>
                        <a:t>SELECT</a:t>
                      </a:r>
                      <a:r>
                        <a:rPr lang="en-US" altLang="ko-KR" sz="800" baseline="0" dirty="0" smtClean="0"/>
                        <a:t> BOX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예 </a:t>
                      </a:r>
                      <a:r>
                        <a:rPr lang="en-US" altLang="ko-KR" sz="800" baseline="0" dirty="0" smtClean="0"/>
                        <a:t>1,2,3….,12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오름차순으로 </a:t>
                      </a:r>
                      <a:r>
                        <a:rPr lang="en-US" altLang="ko-KR" sz="800" dirty="0" smtClean="0"/>
                        <a:t>1~12</a:t>
                      </a:r>
                      <a:r>
                        <a:rPr lang="ko-KR" altLang="en-US" sz="800" dirty="0" smtClean="0"/>
                        <a:t>월 전부 선택 가능하다</a:t>
                      </a:r>
                      <a:r>
                        <a:rPr lang="en-US" altLang="ko-KR" sz="80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6106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일 선택 </a:t>
                      </a:r>
                      <a:r>
                        <a:rPr lang="en-US" altLang="ko-KR" sz="800" dirty="0" smtClean="0"/>
                        <a:t>SELECT BOX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dirty="0" smtClean="0"/>
                        <a:t>예 </a:t>
                      </a:r>
                      <a:r>
                        <a:rPr lang="en-US" altLang="ko-KR" sz="800" dirty="0" smtClean="0"/>
                        <a:t>1,2,3….31(30)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smtClean="0"/>
                        <a:t>오름차순으로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 smtClean="0"/>
                        <a:t>1~31(30) </a:t>
                      </a:r>
                      <a:r>
                        <a:rPr lang="ko-KR" altLang="en-US" sz="800" baseline="0" dirty="0" smtClean="0"/>
                        <a:t>일 전부 선택 가능</a:t>
                      </a:r>
                      <a:r>
                        <a:rPr lang="en-US" altLang="ko-KR" sz="800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="1" baseline="0" dirty="0" smtClean="0"/>
                        <a:t>만약 </a:t>
                      </a:r>
                      <a:r>
                        <a:rPr lang="en-US" altLang="ko-KR" sz="800" b="1" baseline="0" dirty="0" smtClean="0"/>
                        <a:t>31</a:t>
                      </a:r>
                      <a:r>
                        <a:rPr lang="ko-KR" altLang="en-US" sz="800" b="1" baseline="0" dirty="0" smtClean="0"/>
                        <a:t>일이 없는 </a:t>
                      </a:r>
                      <a:r>
                        <a:rPr lang="ko-KR" altLang="en-US" sz="800" b="1" baseline="0" dirty="0" smtClean="0">
                          <a:solidFill>
                            <a:srgbClr val="FF0000"/>
                          </a:solidFill>
                        </a:rPr>
                        <a:t>월</a:t>
                      </a:r>
                      <a:r>
                        <a:rPr lang="en-US" altLang="ko-KR" sz="800" b="1" baseline="0" dirty="0" smtClean="0">
                          <a:solidFill>
                            <a:srgbClr val="FF0000"/>
                          </a:solidFill>
                        </a:rPr>
                        <a:t>(3</a:t>
                      </a:r>
                      <a:r>
                        <a:rPr lang="ko-KR" altLang="en-US" sz="800" b="1" baseline="0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baseline="0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ko-KR" altLang="en-US" sz="800" b="1" baseline="0" dirty="0" smtClean="0"/>
                        <a:t>선택 시 </a:t>
                      </a:r>
                      <a:endParaRPr lang="en-US" altLang="ko-KR" sz="800" b="1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/>
                        <a:t>30</a:t>
                      </a:r>
                      <a:r>
                        <a:rPr lang="ko-KR" altLang="en-US" sz="800" b="1" baseline="0" dirty="0" smtClean="0"/>
                        <a:t>일 까지만 보이게 한다</a:t>
                      </a:r>
                      <a:r>
                        <a:rPr lang="en-US" altLang="ko-KR" sz="800" b="1" baseline="0" dirty="0" smtClean="0"/>
                        <a:t>.</a:t>
                      </a:r>
                      <a:endParaRPr lang="en-US" altLang="ko-KR" sz="800" b="1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6106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5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지점 선택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(1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 , 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년도 선택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(2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), 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월 선택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(3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),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일</a:t>
                      </a:r>
                      <a:r>
                        <a:rPr lang="ko-KR" altLang="en-US" sz="800" b="1" i="0" u="none" strike="noStrike" cap="none" baseline="0" dirty="0" smtClean="0">
                          <a:solidFill>
                            <a:srgbClr val="FF0000"/>
                          </a:solidFill>
                        </a:rPr>
                        <a:t> 선태</a:t>
                      </a:r>
                      <a:r>
                        <a:rPr lang="en-US" altLang="ko-KR" sz="800" b="1" i="0" u="none" strike="noStrike" cap="none" baseline="0" dirty="0" smtClean="0">
                          <a:solidFill>
                            <a:srgbClr val="FF0000"/>
                          </a:solidFill>
                        </a:rPr>
                        <a:t>(4</a:t>
                      </a:r>
                      <a:r>
                        <a:rPr lang="ko-KR" altLang="en-US" sz="800" b="1" i="0" u="none" strike="noStrike" cap="none" baseline="0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800" b="0" i="0" u="none" strike="noStrike" cap="none" dirty="0" smtClean="0"/>
                        <a:t>을 </a:t>
                      </a:r>
                      <a:r>
                        <a:rPr lang="ko-KR" altLang="en-US" sz="800" b="1" i="0" u="none" strike="noStrike" cap="none" dirty="0" smtClean="0"/>
                        <a:t>선택</a:t>
                      </a:r>
                      <a:r>
                        <a:rPr lang="ko-KR" altLang="en-US" sz="800" b="0" i="0" u="none" strike="noStrike" cap="none" dirty="0" smtClean="0"/>
                        <a:t>해야만 </a:t>
                      </a:r>
                      <a:r>
                        <a:rPr lang="ko-KR" altLang="en-US" sz="800" b="1" i="0" u="none" strike="noStrike" cap="none" dirty="0" smtClean="0"/>
                        <a:t>검색버튼이 활성화</a:t>
                      </a:r>
                      <a:r>
                        <a:rPr lang="ko-KR" altLang="en-US" sz="800" b="0" i="0" u="none" strike="noStrike" cap="none" dirty="0" smtClean="0"/>
                        <a:t> </a:t>
                      </a:r>
                      <a:r>
                        <a:rPr lang="ko-KR" altLang="en-US" sz="800" b="1" i="0" u="none" strike="noStrike" cap="none" dirty="0" smtClean="0"/>
                        <a:t>그전까지는 모든 정보가 변하지 않으며</a:t>
                      </a:r>
                      <a:r>
                        <a:rPr lang="en-US" altLang="ko-KR" sz="800" b="1" i="0" u="none" strike="noStrike" cap="none" baseline="0" dirty="0" smtClean="0"/>
                        <a:t> </a:t>
                      </a:r>
                      <a:r>
                        <a:rPr lang="ko-KR" altLang="en-US" sz="800" b="1" i="0" u="none" strike="noStrike" cap="none" dirty="0" smtClean="0"/>
                        <a:t>검색버튼 클릭 시 모든 정보가 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분류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(1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,2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,3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,4</a:t>
                      </a:r>
                      <a:r>
                        <a:rPr lang="ko-KR" altLang="en-US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i="0" u="none" strike="noStrike" cap="none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800" b="1" i="0" u="none" strike="noStrike" cap="none" dirty="0" smtClean="0"/>
                        <a:t>에  맞게 변화한다</a:t>
                      </a:r>
                      <a:r>
                        <a:rPr lang="en-US" altLang="ko-KR" sz="800" b="1" i="0" u="none" strike="noStrike" cap="none" dirty="0" smtClean="0"/>
                        <a:t>.</a:t>
                      </a:r>
                      <a:endParaRPr sz="800" b="1" i="0" u="none" strike="noStrike" cap="none" dirty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2567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6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검색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(5</a:t>
                      </a:r>
                      <a:r>
                        <a:rPr lang="ko-KR" altLang="en-US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ko-KR" altLang="en-US" sz="800" b="0" u="none" strike="noStrike" cap="none" baseline="0" dirty="0" smtClean="0"/>
                        <a:t>클릭 시 데이터에 따라 모양이 바뀌며 </a:t>
                      </a:r>
                      <a:r>
                        <a:rPr lang="ko-KR" altLang="en-US" sz="800" b="1" u="none" strike="noStrike" cap="none" baseline="0" dirty="0" smtClean="0"/>
                        <a:t>상품별 월 매출을 차트로 확인할 수 있다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64509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7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 smtClean="0">
                          <a:solidFill>
                            <a:srgbClr val="FF0000"/>
                          </a:solidFill>
                        </a:rPr>
                        <a:t>차트</a:t>
                      </a:r>
                      <a:r>
                        <a:rPr lang="en-US" altLang="ko-KR" sz="800" b="1" u="none" strike="noStrike" cap="none" dirty="0" smtClean="0">
                          <a:solidFill>
                            <a:srgbClr val="FF0000"/>
                          </a:solidFill>
                        </a:rPr>
                        <a:t>(6</a:t>
                      </a:r>
                      <a:r>
                        <a:rPr lang="ko-KR" altLang="en-US" sz="800" b="1" u="none" strike="noStrike" cap="none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r>
                        <a:rPr lang="en-US" altLang="ko-KR" sz="800" b="1" u="none" strike="noStrike" cap="none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800" b="0" u="none" strike="noStrike" cap="none" dirty="0" smtClean="0"/>
                        <a:t>의</a:t>
                      </a:r>
                      <a:r>
                        <a:rPr lang="ko-KR" altLang="en-US" sz="800" b="0" u="none" strike="noStrike" cap="none" baseline="0" dirty="0" smtClean="0"/>
                        <a:t> 데이터를 그대로 </a:t>
                      </a:r>
                      <a:r>
                        <a:rPr lang="ko-KR" altLang="en-US" sz="800" b="1" u="none" strike="noStrike" cap="none" baseline="0" dirty="0" smtClean="0"/>
                        <a:t>테이블 형식으로 정보를 확인할 수 있다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1" u="none" strike="noStrike" cap="none" baseline="0" dirty="0" smtClean="0"/>
                        <a:t>-(</a:t>
                      </a:r>
                      <a:r>
                        <a:rPr lang="ko-KR" altLang="en-US" sz="800" b="1" u="none" strike="noStrike" cap="none" baseline="0" dirty="0" smtClean="0"/>
                        <a:t>선택한</a:t>
                      </a:r>
                      <a:r>
                        <a:rPr lang="en-US" altLang="ko-KR" sz="800" b="1" u="none" strike="noStrike" cap="none" baseline="0" dirty="0" smtClean="0"/>
                        <a:t>)</a:t>
                      </a:r>
                      <a:r>
                        <a:rPr lang="ko-KR" altLang="en-US" sz="800" b="1" u="none" strike="noStrike" cap="none" baseline="0" dirty="0" smtClean="0"/>
                        <a:t>월 상품별 매출액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1" u="none" strike="noStrike" cap="none" baseline="0" dirty="0" smtClean="0"/>
                        <a:t>-(</a:t>
                      </a:r>
                      <a:r>
                        <a:rPr lang="ko-KR" altLang="en-US" sz="800" b="1" u="none" strike="noStrike" cap="none" baseline="0" dirty="0" smtClean="0"/>
                        <a:t>선택한</a:t>
                      </a:r>
                      <a:r>
                        <a:rPr lang="en-US" altLang="ko-KR" sz="800" b="1" u="none" strike="noStrike" cap="none" baseline="0" dirty="0" smtClean="0"/>
                        <a:t>)</a:t>
                      </a:r>
                      <a:r>
                        <a:rPr lang="ko-KR" altLang="en-US" sz="800" b="1" u="none" strike="noStrike" cap="none" baseline="0" dirty="0" smtClean="0"/>
                        <a:t>월 상품별 환불금액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1" u="none" strike="noStrike" cap="none" baseline="0" dirty="0" smtClean="0"/>
                        <a:t>-(</a:t>
                      </a:r>
                      <a:r>
                        <a:rPr lang="ko-KR" altLang="en-US" sz="800" b="1" u="none" strike="noStrike" cap="none" baseline="0" dirty="0" smtClean="0"/>
                        <a:t>선택한</a:t>
                      </a:r>
                      <a:r>
                        <a:rPr lang="en-US" altLang="ko-KR" sz="800" b="1" u="none" strike="noStrike" cap="none" baseline="0" dirty="0" smtClean="0"/>
                        <a:t>)</a:t>
                      </a:r>
                      <a:r>
                        <a:rPr lang="ko-KR" altLang="en-US" sz="800" b="1" u="none" strike="noStrike" cap="none" baseline="0" dirty="0" smtClean="0"/>
                        <a:t>월 상품별 순 영업 이익금</a:t>
                      </a:r>
                      <a:endParaRPr lang="en-US" altLang="ko-KR" sz="800" b="1" u="none" strike="noStrike" cap="none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1192273767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통계정보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통계정보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상품별 일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매출 통계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299870"/>
              </p:ext>
            </p:extLst>
          </p:nvPr>
        </p:nvGraphicFramePr>
        <p:xfrm>
          <a:off x="393437" y="4045433"/>
          <a:ext cx="6347604" cy="1048761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906402"/>
                <a:gridCol w="649268"/>
                <a:gridCol w="598992"/>
                <a:gridCol w="601777"/>
                <a:gridCol w="596205"/>
                <a:gridCol w="598992"/>
                <a:gridCol w="598992"/>
                <a:gridCol w="598992"/>
                <a:gridCol w="598992"/>
                <a:gridCol w="598992"/>
              </a:tblGrid>
              <a:tr h="225801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smtClean="0"/>
                        <a:t>한강</a:t>
                      </a:r>
                      <a:endParaRPr lang="en-US" altLang="ko-KR" sz="600" smtClean="0"/>
                    </a:p>
                    <a:p>
                      <a:pPr latinLnBrk="1"/>
                      <a:r>
                        <a:rPr lang="ko-KR" altLang="en-US" sz="600" smtClean="0"/>
                        <a:t>세트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햇빛</a:t>
                      </a:r>
                      <a:endParaRPr lang="en-US" altLang="ko-KR" sz="600" dirty="0" smtClean="0"/>
                    </a:p>
                    <a:p>
                      <a:pPr latinLnBrk="1"/>
                      <a:r>
                        <a:rPr lang="ko-KR" altLang="en-US" sz="600" dirty="0" smtClean="0"/>
                        <a:t>세트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캠핑</a:t>
                      </a:r>
                      <a:endParaRPr lang="en-US" altLang="ko-KR" sz="600" dirty="0" smtClean="0"/>
                    </a:p>
                    <a:p>
                      <a:pPr latinLnBrk="1"/>
                      <a:r>
                        <a:rPr lang="ko-KR" altLang="en-US" sz="600" dirty="0" smtClean="0"/>
                        <a:t>세트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돗자리</a:t>
                      </a:r>
                      <a:endParaRPr lang="en-US" altLang="ko-KR" sz="600" dirty="0" smtClean="0"/>
                    </a:p>
                    <a:p>
                      <a:pPr latinLnBrk="1"/>
                      <a:r>
                        <a:rPr lang="ko-KR" altLang="en-US" sz="600" dirty="0" smtClean="0"/>
                        <a:t>세트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밤 도깨비 세트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보드게임 세트</a:t>
                      </a:r>
                      <a:endParaRPr lang="en-US" altLang="ko-KR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600" dirty="0" smtClean="0"/>
                    </a:p>
                    <a:p>
                      <a:pPr latinLnBrk="1"/>
                      <a:r>
                        <a:rPr lang="en-US" altLang="ko-KR" sz="600" dirty="0" smtClean="0"/>
                        <a:t>…….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돗자리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담요</a:t>
                      </a:r>
                      <a:endParaRPr lang="ko-KR" altLang="en-US" sz="600" dirty="0"/>
                    </a:p>
                  </a:txBody>
                  <a:tcPr/>
                </a:tc>
              </a:tr>
              <a:tr h="2258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일일 상품별 매출액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2258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일일 상품별 환불금액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smtClean="0"/>
                        <a:t>00,000</a:t>
                      </a:r>
                      <a:endParaRPr lang="ko-KR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</a:tr>
              <a:tr h="2368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일일 상품별 순 영업</a:t>
                      </a:r>
                      <a:endParaRPr lang="en-US" altLang="ko-KR" sz="600" dirty="0" smtClean="0"/>
                    </a:p>
                    <a:p>
                      <a:pPr latinLnBrk="1"/>
                      <a:r>
                        <a:rPr lang="ko-KR" altLang="en-US" sz="600" dirty="0" smtClean="0"/>
                        <a:t> 이익금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타원 50"/>
          <p:cNvSpPr/>
          <p:nvPr/>
        </p:nvSpPr>
        <p:spPr>
          <a:xfrm>
            <a:off x="21992" y="229289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48451" y="446902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4" name="차트 33"/>
          <p:cNvGraphicFramePr/>
          <p:nvPr>
            <p:extLst>
              <p:ext uri="{D42A27DB-BD31-4B8C-83A1-F6EECF244321}">
                <p14:modId xmlns:p14="http://schemas.microsoft.com/office/powerpoint/2010/main" val="1295817303"/>
              </p:ext>
            </p:extLst>
          </p:nvPr>
        </p:nvGraphicFramePr>
        <p:xfrm>
          <a:off x="372140" y="1370602"/>
          <a:ext cx="6407888" cy="2623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3" name="직사각형 52"/>
          <p:cNvSpPr/>
          <p:nvPr/>
        </p:nvSpPr>
        <p:spPr>
          <a:xfrm>
            <a:off x="5538269" y="977973"/>
            <a:ext cx="597852" cy="209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bg1"/>
                </a:solidFill>
              </a:rPr>
              <a:t>검</a:t>
            </a:r>
            <a:r>
              <a:rPr lang="ko-KR" altLang="en-US" sz="900" b="1">
                <a:solidFill>
                  <a:schemeClr val="bg1"/>
                </a:solidFill>
              </a:rPr>
              <a:t>색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1772242" y="954997"/>
            <a:ext cx="691904" cy="209005"/>
            <a:chOff x="3045986" y="867991"/>
            <a:chExt cx="691904" cy="316375"/>
          </a:xfrm>
        </p:grpSpPr>
        <p:sp>
          <p:nvSpPr>
            <p:cNvPr id="55" name="직사각형 54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>
                  <a:solidFill>
                    <a:schemeClr val="bg1"/>
                  </a:solidFill>
                </a:rPr>
                <a:t>지점선</a:t>
              </a:r>
              <a:r>
                <a:rPr lang="ko-KR" altLang="en-US" sz="800" b="1" dirty="0">
                  <a:solidFill>
                    <a:schemeClr val="bg1"/>
                  </a:solidFill>
                </a:rPr>
                <a:t>택</a:t>
              </a:r>
            </a:p>
          </p:txBody>
        </p:sp>
        <p:sp>
          <p:nvSpPr>
            <p:cNvPr id="56" name="순서도: 병합 55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57" name="타원 56"/>
          <p:cNvSpPr/>
          <p:nvPr/>
        </p:nvSpPr>
        <p:spPr>
          <a:xfrm>
            <a:off x="1543963" y="884129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5390802" y="913123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2752507" y="969191"/>
            <a:ext cx="601991" cy="209005"/>
            <a:chOff x="3045986" y="867991"/>
            <a:chExt cx="691904" cy="316375"/>
          </a:xfrm>
        </p:grpSpPr>
        <p:sp>
          <p:nvSpPr>
            <p:cNvPr id="60" name="직사각형 59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b="1" dirty="0" smtClean="0">
                  <a:solidFill>
                    <a:schemeClr val="bg1"/>
                  </a:solidFill>
                </a:rPr>
                <a:t>0000 </a:t>
              </a:r>
              <a:r>
                <a:rPr lang="ko-KR" altLang="en-US" sz="800" b="1" dirty="0" smtClean="0">
                  <a:solidFill>
                    <a:schemeClr val="bg1"/>
                  </a:solidFill>
                </a:rPr>
                <a:t>년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61" name="순서도: 병합 60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62" name="타원 61"/>
          <p:cNvSpPr/>
          <p:nvPr/>
        </p:nvSpPr>
        <p:spPr>
          <a:xfrm>
            <a:off x="2524287" y="905822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3676101" y="969838"/>
            <a:ext cx="601991" cy="209005"/>
            <a:chOff x="3045986" y="867991"/>
            <a:chExt cx="691904" cy="316375"/>
          </a:xfrm>
        </p:grpSpPr>
        <p:sp>
          <p:nvSpPr>
            <p:cNvPr id="64" name="직사각형 63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b="1" dirty="0" smtClean="0">
                  <a:solidFill>
                    <a:schemeClr val="bg1"/>
                  </a:solidFill>
                </a:rPr>
                <a:t>00 </a:t>
              </a:r>
              <a:r>
                <a:rPr lang="ko-KR" altLang="en-US" sz="800" b="1" dirty="0" smtClean="0">
                  <a:solidFill>
                    <a:schemeClr val="bg1"/>
                  </a:solidFill>
                </a:rPr>
                <a:t>월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65" name="순서도: 병합 64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66" name="타원 65"/>
          <p:cNvSpPr/>
          <p:nvPr/>
        </p:nvSpPr>
        <p:spPr>
          <a:xfrm>
            <a:off x="3447881" y="906469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4645616" y="969190"/>
            <a:ext cx="601991" cy="209005"/>
            <a:chOff x="3045986" y="867991"/>
            <a:chExt cx="691904" cy="316375"/>
          </a:xfrm>
        </p:grpSpPr>
        <p:sp>
          <p:nvSpPr>
            <p:cNvPr id="68" name="직사각형 67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b="1" dirty="0" smtClean="0">
                  <a:solidFill>
                    <a:schemeClr val="bg1"/>
                  </a:solidFill>
                </a:rPr>
                <a:t>00 </a:t>
              </a:r>
              <a:r>
                <a:rPr lang="ko-KR" altLang="en-US" sz="800" b="1" dirty="0">
                  <a:solidFill>
                    <a:schemeClr val="bg1"/>
                  </a:solidFill>
                </a:rPr>
                <a:t>일</a:t>
              </a:r>
            </a:p>
          </p:txBody>
        </p:sp>
        <p:sp>
          <p:nvSpPr>
            <p:cNvPr id="69" name="순서도: 병합 68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70" name="타원 69"/>
          <p:cNvSpPr/>
          <p:nvPr/>
        </p:nvSpPr>
        <p:spPr>
          <a:xfrm>
            <a:off x="4417396" y="905821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74910" y="486383"/>
            <a:ext cx="6186792" cy="328794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990753" y="430338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</a:t>
            </a:r>
            <a:r>
              <a:rPr lang="en-US" altLang="ko-KR" sz="800" dirty="0">
                <a:solidFill>
                  <a:schemeClr val="tx1"/>
                </a:solidFill>
              </a:rPr>
              <a:t>4</a:t>
            </a:r>
            <a:r>
              <a:rPr lang="en-US" altLang="ko-KR" sz="800" dirty="0" smtClean="0">
                <a:solidFill>
                  <a:schemeClr val="tx1"/>
                </a:solidFill>
              </a:rPr>
              <a:t>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77445" y="3819729"/>
            <a:ext cx="6184257" cy="1277566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990753" y="4884871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60%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518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4000221976"/>
              </p:ext>
            </p:extLst>
          </p:nvPr>
        </p:nvGraphicFramePr>
        <p:xfrm>
          <a:off x="6492949" y="390687"/>
          <a:ext cx="2651051" cy="3282478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77259"/>
                <a:gridCol w="2173792"/>
              </a:tblGrid>
              <a:tr h="313714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2325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분류 선택 </a:t>
                      </a:r>
                      <a:r>
                        <a:rPr lang="en-US" altLang="ko-KR" sz="800" baseline="0" dirty="0" smtClean="0"/>
                        <a:t>CHECKBOX </a:t>
                      </a:r>
                      <a:r>
                        <a:rPr lang="ko-KR" altLang="en-US" sz="800" baseline="0" dirty="0" smtClean="0"/>
                        <a:t>각 </a:t>
                      </a:r>
                      <a:r>
                        <a:rPr lang="en-US" altLang="ko-KR" sz="800" baseline="0" dirty="0" smtClean="0"/>
                        <a:t>TEXTFIELD</a:t>
                      </a:r>
                      <a:r>
                        <a:rPr lang="ko-KR" altLang="en-US" sz="800" baseline="0" dirty="0" smtClean="0"/>
                        <a:t>에 </a:t>
                      </a:r>
                      <a:r>
                        <a:rPr lang="en-US" altLang="ko-KR" sz="800" baseline="0" dirty="0" smtClean="0"/>
                        <a:t>NAME </a:t>
                      </a:r>
                      <a:r>
                        <a:rPr lang="ko-KR" altLang="en-US" sz="800" baseline="0" dirty="0" smtClean="0"/>
                        <a:t>을 같게 하여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하나의 그룹처럼 만든다</a:t>
                      </a:r>
                      <a:r>
                        <a:rPr lang="en-US" altLang="ko-KR" sz="800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/>
                        <a:t>※</a:t>
                      </a:r>
                      <a:r>
                        <a:rPr lang="ko-KR" altLang="en-US" sz="800" b="1" baseline="0" dirty="0" smtClean="0"/>
                        <a:t>중복 선택이 아닌 성별 선택 후 연령을 선택 시 성별의 체크표시가 풀리고 연령에 체크표시가 보이게</a:t>
                      </a:r>
                      <a:r>
                        <a:rPr lang="en-US" altLang="ko-KR" sz="800" b="1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분류종류에는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성별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남성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여성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연령별</a:t>
                      </a:r>
                      <a:r>
                        <a:rPr lang="en-US" altLang="ko-KR" sz="800" baseline="0" dirty="0" smtClean="0"/>
                        <a:t>(20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,30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,40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,50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,60</a:t>
                      </a:r>
                      <a:r>
                        <a:rPr lang="ko-KR" altLang="en-US" sz="800" baseline="0" dirty="0" smtClean="0"/>
                        <a:t>대 이상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가입기간별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(3</a:t>
                      </a:r>
                      <a:r>
                        <a:rPr lang="ko-KR" altLang="en-US" sz="800" baseline="0" dirty="0" smtClean="0"/>
                        <a:t>일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일주일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한달</a:t>
                      </a:r>
                      <a:r>
                        <a:rPr lang="en-US" altLang="ko-KR" sz="800" baseline="0" dirty="0" smtClean="0"/>
                        <a:t>,6</a:t>
                      </a:r>
                      <a:r>
                        <a:rPr lang="ko-KR" altLang="en-US" sz="800" baseline="0" dirty="0" smtClean="0"/>
                        <a:t>개월 이상</a:t>
                      </a:r>
                      <a:r>
                        <a:rPr lang="en-US" altLang="ko-KR" sz="800" baseline="0" dirty="0" smtClean="0"/>
                        <a:t>,1</a:t>
                      </a:r>
                      <a:r>
                        <a:rPr lang="ko-KR" altLang="en-US" sz="800" baseline="0" dirty="0" smtClean="0"/>
                        <a:t>년 이상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1800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선택한 분류</a:t>
                      </a:r>
                      <a:r>
                        <a:rPr lang="en-US" altLang="ko-KR" sz="800" b="1" u="none" strike="noStrike" cap="none" baseline="0" dirty="0" smtClean="0"/>
                        <a:t>(1</a:t>
                      </a:r>
                      <a:r>
                        <a:rPr lang="ko-KR" altLang="en-US" sz="800" b="1" u="none" strike="noStrike" cap="none" baseline="0" dirty="0" smtClean="0"/>
                        <a:t>번</a:t>
                      </a:r>
                      <a:r>
                        <a:rPr lang="en-US" altLang="ko-KR" sz="800" b="1" u="none" strike="noStrike" cap="none" baseline="0" dirty="0" smtClean="0"/>
                        <a:t>)</a:t>
                      </a:r>
                      <a:r>
                        <a:rPr lang="ko-KR" altLang="en-US" sz="800" b="1" u="none" strike="noStrike" cap="none" baseline="0" dirty="0" smtClean="0"/>
                        <a:t>의 맞는 데이터를 가져와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차트로 표시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1912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 smtClean="0"/>
                        <a:t>차트</a:t>
                      </a:r>
                      <a:r>
                        <a:rPr lang="en-US" altLang="ko-KR" sz="800" b="1" u="none" strike="noStrike" cap="none" dirty="0" smtClean="0"/>
                        <a:t>(2</a:t>
                      </a:r>
                      <a:r>
                        <a:rPr lang="ko-KR" altLang="en-US" sz="800" b="1" u="none" strike="noStrike" cap="none" dirty="0" smtClean="0"/>
                        <a:t>번</a:t>
                      </a:r>
                      <a:r>
                        <a:rPr lang="en-US" altLang="ko-KR" sz="800" b="1" u="none" strike="noStrike" cap="none" dirty="0" smtClean="0"/>
                        <a:t>) </a:t>
                      </a:r>
                      <a:r>
                        <a:rPr lang="ko-KR" altLang="en-US" sz="800" b="1" u="none" strike="noStrike" cap="none" dirty="0" smtClean="0"/>
                        <a:t>의 값을 테이블 형태로 상세 표시</a:t>
                      </a:r>
                      <a:r>
                        <a:rPr lang="en-US" altLang="ko-KR" sz="800" b="1" u="none" strike="noStrike" cap="none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2743623929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통계정보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통계정보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이용 회원 년도  별 매출 통계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성별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296750"/>
              </p:ext>
            </p:extLst>
          </p:nvPr>
        </p:nvGraphicFramePr>
        <p:xfrm>
          <a:off x="393437" y="4045433"/>
          <a:ext cx="5893948" cy="951870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1351918"/>
                <a:gridCol w="968397"/>
                <a:gridCol w="893409"/>
                <a:gridCol w="897563"/>
                <a:gridCol w="889252"/>
                <a:gridCol w="893409"/>
              </a:tblGrid>
              <a:tr h="31729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2015</a:t>
                      </a:r>
                      <a:r>
                        <a:rPr lang="ko-KR" altLang="en-US" sz="600" dirty="0" smtClean="0"/>
                        <a:t>년</a:t>
                      </a:r>
                      <a:endParaRPr lang="en-US" altLang="ko-KR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2016</a:t>
                      </a:r>
                      <a:r>
                        <a:rPr lang="ko-KR" altLang="en-US" sz="600" dirty="0" smtClean="0"/>
                        <a:t>년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2017</a:t>
                      </a:r>
                      <a:r>
                        <a:rPr lang="ko-KR" altLang="en-US" sz="600" dirty="0" smtClean="0"/>
                        <a:t>년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2018</a:t>
                      </a:r>
                      <a:r>
                        <a:rPr lang="ko-KR" altLang="en-US" sz="600" dirty="0" smtClean="0"/>
                        <a:t>년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2019</a:t>
                      </a:r>
                      <a:r>
                        <a:rPr lang="ko-KR" altLang="en-US" sz="600" dirty="0" smtClean="0"/>
                        <a:t>년</a:t>
                      </a:r>
                      <a:endParaRPr lang="ko-KR" altLang="en-US" sz="600" dirty="0"/>
                    </a:p>
                  </a:txBody>
                  <a:tcPr/>
                </a:tc>
              </a:tr>
              <a:tr h="317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(</a:t>
                      </a:r>
                      <a:r>
                        <a:rPr lang="ko-KR" altLang="en-US" sz="600" dirty="0" smtClean="0"/>
                        <a:t>남성</a:t>
                      </a:r>
                      <a:r>
                        <a:rPr lang="en-US" altLang="ko-KR" sz="600" dirty="0" smtClean="0"/>
                        <a:t>)</a:t>
                      </a:r>
                      <a:r>
                        <a:rPr lang="ko-KR" altLang="en-US" sz="600" dirty="0" smtClean="0"/>
                        <a:t> 순 영업 이익금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0,000,000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0,000,000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0,000,000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0,000,000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0,000,000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3172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(</a:t>
                      </a:r>
                      <a:r>
                        <a:rPr lang="ko-KR" altLang="en-US" sz="600" dirty="0" smtClean="0"/>
                        <a:t>여성</a:t>
                      </a:r>
                      <a:r>
                        <a:rPr lang="en-US" altLang="ko-KR" sz="600" dirty="0" smtClean="0"/>
                        <a:t>)</a:t>
                      </a:r>
                      <a:r>
                        <a:rPr lang="ko-KR" altLang="en-US" sz="600" dirty="0" smtClean="0"/>
                        <a:t>순 영업 이익금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0,000,000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0,000,000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0,000,000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0,000,000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0,000,000</a:t>
                      </a:r>
                      <a:endParaRPr lang="ko-KR" altLang="en-US" sz="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타원 50"/>
          <p:cNvSpPr/>
          <p:nvPr/>
        </p:nvSpPr>
        <p:spPr>
          <a:xfrm>
            <a:off x="21992" y="229289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48451" y="446902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076431" y="910129"/>
            <a:ext cx="703384" cy="1992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성</a:t>
            </a:r>
            <a:r>
              <a:rPr lang="ko-KR" altLang="en-US" sz="800" dirty="0">
                <a:solidFill>
                  <a:schemeClr val="tx1"/>
                </a:solidFill>
              </a:rPr>
              <a:t>별</a:t>
            </a:r>
          </a:p>
        </p:txBody>
      </p:sp>
      <p:sp>
        <p:nvSpPr>
          <p:cNvPr id="35" name="타원 34"/>
          <p:cNvSpPr/>
          <p:nvPr/>
        </p:nvSpPr>
        <p:spPr>
          <a:xfrm>
            <a:off x="992375" y="656202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051082" y="913175"/>
            <a:ext cx="703384" cy="1992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연</a:t>
            </a:r>
            <a:r>
              <a:rPr lang="ko-KR" altLang="en-US" sz="800" dirty="0">
                <a:solidFill>
                  <a:schemeClr val="tx1"/>
                </a:solidFill>
              </a:rPr>
              <a:t>령</a:t>
            </a:r>
            <a:r>
              <a:rPr lang="ko-KR" altLang="en-US" sz="800" dirty="0" smtClean="0">
                <a:solidFill>
                  <a:schemeClr val="tx1"/>
                </a:solidFill>
              </a:rPr>
              <a:t>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038998" y="920263"/>
            <a:ext cx="951755" cy="1992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가입기간별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1133135" y="955703"/>
            <a:ext cx="112159" cy="99646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2090099" y="965313"/>
            <a:ext cx="112159" cy="9964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3088614" y="962791"/>
            <a:ext cx="112159" cy="9964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차트 5"/>
          <p:cNvGraphicFramePr/>
          <p:nvPr>
            <p:extLst>
              <p:ext uri="{D42A27DB-BD31-4B8C-83A1-F6EECF244321}">
                <p14:modId xmlns:p14="http://schemas.microsoft.com/office/powerpoint/2010/main" val="2597891208"/>
              </p:ext>
            </p:extLst>
          </p:nvPr>
        </p:nvGraphicFramePr>
        <p:xfrm>
          <a:off x="496186" y="1247554"/>
          <a:ext cx="5847907" cy="27908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직사각형 6"/>
          <p:cNvSpPr/>
          <p:nvPr/>
        </p:nvSpPr>
        <p:spPr>
          <a:xfrm>
            <a:off x="897042" y="538716"/>
            <a:ext cx="3391423" cy="779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74910" y="486383"/>
            <a:ext cx="6186792" cy="328794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990753" y="430338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</a:t>
            </a:r>
            <a:r>
              <a:rPr lang="en-US" altLang="ko-KR" sz="800" dirty="0">
                <a:solidFill>
                  <a:schemeClr val="tx1"/>
                </a:solidFill>
              </a:rPr>
              <a:t>4</a:t>
            </a:r>
            <a:r>
              <a:rPr lang="en-US" altLang="ko-KR" sz="800" dirty="0" smtClean="0">
                <a:solidFill>
                  <a:schemeClr val="tx1"/>
                </a:solidFill>
              </a:rPr>
              <a:t>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77445" y="3819729"/>
            <a:ext cx="6184257" cy="1277566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990753" y="4884871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60%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184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3277715192"/>
              </p:ext>
            </p:extLst>
          </p:nvPr>
        </p:nvGraphicFramePr>
        <p:xfrm>
          <a:off x="6492949" y="390687"/>
          <a:ext cx="2651051" cy="3282478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77259"/>
                <a:gridCol w="2173792"/>
              </a:tblGrid>
              <a:tr h="313714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2325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분류 선택 </a:t>
                      </a:r>
                      <a:r>
                        <a:rPr lang="en-US" altLang="ko-KR" sz="800" baseline="0" dirty="0" smtClean="0"/>
                        <a:t>CHECKBOX </a:t>
                      </a:r>
                      <a:r>
                        <a:rPr lang="ko-KR" altLang="en-US" sz="800" baseline="0" dirty="0" smtClean="0"/>
                        <a:t>각 </a:t>
                      </a:r>
                      <a:r>
                        <a:rPr lang="en-US" altLang="ko-KR" sz="800" baseline="0" dirty="0" smtClean="0"/>
                        <a:t>TEXTFIELD</a:t>
                      </a:r>
                      <a:r>
                        <a:rPr lang="ko-KR" altLang="en-US" sz="800" baseline="0" dirty="0" smtClean="0"/>
                        <a:t>에 </a:t>
                      </a:r>
                      <a:r>
                        <a:rPr lang="en-US" altLang="ko-KR" sz="800" baseline="0" dirty="0" smtClean="0"/>
                        <a:t>NAME </a:t>
                      </a:r>
                      <a:r>
                        <a:rPr lang="ko-KR" altLang="en-US" sz="800" baseline="0" dirty="0" smtClean="0"/>
                        <a:t>을 같게 하여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하나의 그룹처럼 만든다</a:t>
                      </a:r>
                      <a:r>
                        <a:rPr lang="en-US" altLang="ko-KR" sz="800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/>
                        <a:t>※</a:t>
                      </a:r>
                      <a:r>
                        <a:rPr lang="ko-KR" altLang="en-US" sz="800" b="1" baseline="0" dirty="0" smtClean="0"/>
                        <a:t>중복 선택이 아닌 성별 선택 후 연령을 선택 시 성별의 체크표시가 풀리고 연령에 체크표시가 보이게</a:t>
                      </a:r>
                      <a:r>
                        <a:rPr lang="en-US" altLang="ko-KR" sz="800" b="1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분류종류에는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성별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남성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여성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연령별</a:t>
                      </a:r>
                      <a:r>
                        <a:rPr lang="en-US" altLang="ko-KR" sz="800" baseline="0" dirty="0" smtClean="0"/>
                        <a:t>(20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,30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,40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,50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,60</a:t>
                      </a:r>
                      <a:r>
                        <a:rPr lang="ko-KR" altLang="en-US" sz="800" baseline="0" dirty="0" smtClean="0"/>
                        <a:t>대 이상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가입기간별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(3</a:t>
                      </a:r>
                      <a:r>
                        <a:rPr lang="ko-KR" altLang="en-US" sz="800" baseline="0" dirty="0" smtClean="0"/>
                        <a:t>일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일주일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한달</a:t>
                      </a:r>
                      <a:r>
                        <a:rPr lang="en-US" altLang="ko-KR" sz="800" baseline="0" dirty="0" smtClean="0"/>
                        <a:t>,6</a:t>
                      </a:r>
                      <a:r>
                        <a:rPr lang="ko-KR" altLang="en-US" sz="800" baseline="0" dirty="0" smtClean="0"/>
                        <a:t>개월 이상</a:t>
                      </a:r>
                      <a:r>
                        <a:rPr lang="en-US" altLang="ko-KR" sz="800" baseline="0" dirty="0" smtClean="0"/>
                        <a:t>,1</a:t>
                      </a:r>
                      <a:r>
                        <a:rPr lang="ko-KR" altLang="en-US" sz="800" baseline="0" dirty="0" smtClean="0"/>
                        <a:t>년 이상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1800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선택한 분류</a:t>
                      </a:r>
                      <a:r>
                        <a:rPr lang="en-US" altLang="ko-KR" sz="800" b="1" u="none" strike="noStrike" cap="none" baseline="0" dirty="0" smtClean="0"/>
                        <a:t>(1</a:t>
                      </a:r>
                      <a:r>
                        <a:rPr lang="ko-KR" altLang="en-US" sz="800" b="1" u="none" strike="noStrike" cap="none" baseline="0" dirty="0" smtClean="0"/>
                        <a:t>번</a:t>
                      </a:r>
                      <a:r>
                        <a:rPr lang="en-US" altLang="ko-KR" sz="800" b="1" u="none" strike="noStrike" cap="none" baseline="0" dirty="0" smtClean="0"/>
                        <a:t>)</a:t>
                      </a:r>
                      <a:r>
                        <a:rPr lang="ko-KR" altLang="en-US" sz="800" b="1" u="none" strike="noStrike" cap="none" baseline="0" dirty="0" smtClean="0"/>
                        <a:t>의 맞는 데이터를 가져와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차트로 표시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1912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 smtClean="0"/>
                        <a:t>차트</a:t>
                      </a:r>
                      <a:r>
                        <a:rPr lang="en-US" altLang="ko-KR" sz="800" b="1" u="none" strike="noStrike" cap="none" dirty="0" smtClean="0"/>
                        <a:t>(2</a:t>
                      </a:r>
                      <a:r>
                        <a:rPr lang="ko-KR" altLang="en-US" sz="800" b="1" u="none" strike="noStrike" cap="none" dirty="0" smtClean="0"/>
                        <a:t>번</a:t>
                      </a:r>
                      <a:r>
                        <a:rPr lang="en-US" altLang="ko-KR" sz="800" b="1" u="none" strike="noStrike" cap="none" dirty="0" smtClean="0"/>
                        <a:t>) </a:t>
                      </a:r>
                      <a:r>
                        <a:rPr lang="ko-KR" altLang="en-US" sz="800" b="1" u="none" strike="noStrike" cap="none" dirty="0" smtClean="0"/>
                        <a:t>의 값을 테이블 형태로 상세 표시</a:t>
                      </a:r>
                      <a:r>
                        <a:rPr lang="en-US" altLang="ko-KR" sz="800" b="1" u="none" strike="noStrike" cap="none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2768162931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통계정보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통계정보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이용 회원 년도  별 매출 통계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연령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547071"/>
              </p:ext>
            </p:extLst>
          </p:nvPr>
        </p:nvGraphicFramePr>
        <p:xfrm>
          <a:off x="486431" y="3937492"/>
          <a:ext cx="5893948" cy="1097280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1351918"/>
                <a:gridCol w="968397"/>
                <a:gridCol w="893409"/>
                <a:gridCol w="897563"/>
                <a:gridCol w="889252"/>
                <a:gridCol w="893409"/>
              </a:tblGrid>
              <a:tr h="157464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2015</a:t>
                      </a:r>
                      <a:r>
                        <a:rPr lang="ko-KR" altLang="en-US" sz="600" dirty="0" smtClean="0"/>
                        <a:t>년</a:t>
                      </a:r>
                      <a:endParaRPr lang="en-US" altLang="ko-KR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2016</a:t>
                      </a:r>
                      <a:r>
                        <a:rPr lang="ko-KR" altLang="en-US" sz="600" dirty="0" smtClean="0"/>
                        <a:t>년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2017</a:t>
                      </a:r>
                      <a:r>
                        <a:rPr lang="ko-KR" altLang="en-US" sz="600" dirty="0" smtClean="0"/>
                        <a:t>년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2018</a:t>
                      </a:r>
                      <a:r>
                        <a:rPr lang="ko-KR" altLang="en-US" sz="600" dirty="0" smtClean="0"/>
                        <a:t>년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2019</a:t>
                      </a:r>
                      <a:r>
                        <a:rPr lang="ko-KR" altLang="en-US" sz="600" dirty="0" smtClean="0"/>
                        <a:t>년</a:t>
                      </a:r>
                      <a:endParaRPr lang="ko-KR" altLang="en-US" sz="600" dirty="0"/>
                    </a:p>
                  </a:txBody>
                  <a:tcPr/>
                </a:tc>
              </a:tr>
              <a:tr h="1574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(20</a:t>
                      </a:r>
                      <a:r>
                        <a:rPr lang="ko-KR" altLang="en-US" sz="600" dirty="0" smtClean="0"/>
                        <a:t>대</a:t>
                      </a:r>
                      <a:r>
                        <a:rPr lang="en-US" altLang="ko-KR" sz="600" dirty="0" smtClean="0"/>
                        <a:t>)</a:t>
                      </a:r>
                      <a:r>
                        <a:rPr lang="ko-KR" altLang="en-US" sz="600" dirty="0" smtClean="0"/>
                        <a:t> 순 영업 이익금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574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(30</a:t>
                      </a:r>
                      <a:r>
                        <a:rPr lang="ko-KR" altLang="en-US" sz="600" dirty="0" smtClean="0"/>
                        <a:t>대</a:t>
                      </a:r>
                      <a:r>
                        <a:rPr lang="en-US" altLang="ko-KR" sz="600" dirty="0" smtClean="0"/>
                        <a:t>)</a:t>
                      </a:r>
                      <a:r>
                        <a:rPr lang="ko-KR" altLang="en-US" sz="600" dirty="0" smtClean="0"/>
                        <a:t>순 영업 이익금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574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(40</a:t>
                      </a:r>
                      <a:r>
                        <a:rPr lang="ko-KR" altLang="en-US" sz="600" dirty="0" smtClean="0"/>
                        <a:t>대</a:t>
                      </a:r>
                      <a:r>
                        <a:rPr lang="en-US" altLang="ko-KR" sz="600" dirty="0" smtClean="0"/>
                        <a:t>)</a:t>
                      </a:r>
                      <a:r>
                        <a:rPr lang="ko-KR" altLang="en-US" sz="600" dirty="0" smtClean="0"/>
                        <a:t>순 영업 이익금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574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(50</a:t>
                      </a:r>
                      <a:r>
                        <a:rPr lang="ko-KR" altLang="en-US" sz="600" dirty="0" smtClean="0"/>
                        <a:t>대</a:t>
                      </a:r>
                      <a:r>
                        <a:rPr lang="en-US" altLang="ko-KR" sz="600" dirty="0" smtClean="0"/>
                        <a:t>)</a:t>
                      </a:r>
                      <a:r>
                        <a:rPr lang="ko-KR" altLang="en-US" sz="600" dirty="0" smtClean="0"/>
                        <a:t>순 영업 이익금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574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(60</a:t>
                      </a:r>
                      <a:r>
                        <a:rPr lang="ko-KR" altLang="en-US" sz="600" dirty="0" smtClean="0"/>
                        <a:t>대 이상</a:t>
                      </a:r>
                      <a:r>
                        <a:rPr lang="en-US" altLang="ko-KR" sz="600" dirty="0" smtClean="0"/>
                        <a:t>)</a:t>
                      </a:r>
                      <a:r>
                        <a:rPr lang="ko-KR" altLang="en-US" sz="600" dirty="0" smtClean="0"/>
                        <a:t>순 영업 이익금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타원 50"/>
          <p:cNvSpPr/>
          <p:nvPr/>
        </p:nvSpPr>
        <p:spPr>
          <a:xfrm>
            <a:off x="21992" y="229289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48451" y="446902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1076431" y="607808"/>
            <a:ext cx="1624838" cy="501613"/>
            <a:chOff x="742462" y="557371"/>
            <a:chExt cx="1624838" cy="501613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6" name="직사각형 35"/>
            <p:cNvSpPr/>
            <p:nvPr/>
          </p:nvSpPr>
          <p:spPr>
            <a:xfrm>
              <a:off x="742462" y="859692"/>
              <a:ext cx="703384" cy="1992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00" dirty="0" smtClean="0">
                  <a:solidFill>
                    <a:schemeClr val="tx1"/>
                  </a:solidFill>
                </a:rPr>
                <a:t>성</a:t>
              </a:r>
              <a:r>
                <a:rPr lang="ko-KR" altLang="en-US" sz="800" dirty="0">
                  <a:solidFill>
                    <a:schemeClr val="tx1"/>
                  </a:solidFill>
                </a:rPr>
                <a:t>별</a:t>
              </a:r>
            </a:p>
          </p:txBody>
        </p:sp>
        <p:sp>
          <p:nvSpPr>
            <p:cNvPr id="35" name="타원 34"/>
            <p:cNvSpPr/>
            <p:nvPr/>
          </p:nvSpPr>
          <p:spPr>
            <a:xfrm>
              <a:off x="2114381" y="557371"/>
              <a:ext cx="252919" cy="27237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2051082" y="913175"/>
            <a:ext cx="703384" cy="1992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연</a:t>
            </a:r>
            <a:r>
              <a:rPr lang="ko-KR" altLang="en-US" sz="800" dirty="0">
                <a:solidFill>
                  <a:schemeClr val="tx1"/>
                </a:solidFill>
              </a:rPr>
              <a:t>령</a:t>
            </a:r>
            <a:r>
              <a:rPr lang="ko-KR" altLang="en-US" sz="800" dirty="0" smtClean="0">
                <a:solidFill>
                  <a:schemeClr val="tx1"/>
                </a:solidFill>
              </a:rPr>
              <a:t>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038998" y="920263"/>
            <a:ext cx="951755" cy="1992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가입기간별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1133135" y="955703"/>
            <a:ext cx="112159" cy="996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2090099" y="965313"/>
            <a:ext cx="112159" cy="9964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3088614" y="962791"/>
            <a:ext cx="112159" cy="9964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97042" y="538716"/>
            <a:ext cx="3391423" cy="779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2090098" y="959952"/>
            <a:ext cx="112159" cy="99646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162276096"/>
              </p:ext>
            </p:extLst>
          </p:nvPr>
        </p:nvGraphicFramePr>
        <p:xfrm>
          <a:off x="401370" y="1421020"/>
          <a:ext cx="6096000" cy="2515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" name="직사각형 19"/>
          <p:cNvSpPr/>
          <p:nvPr/>
        </p:nvSpPr>
        <p:spPr>
          <a:xfrm>
            <a:off x="274910" y="486383"/>
            <a:ext cx="6186792" cy="328794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990753" y="430338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</a:t>
            </a:r>
            <a:r>
              <a:rPr lang="en-US" altLang="ko-KR" sz="800" dirty="0">
                <a:solidFill>
                  <a:schemeClr val="tx1"/>
                </a:solidFill>
              </a:rPr>
              <a:t>4</a:t>
            </a:r>
            <a:r>
              <a:rPr lang="en-US" altLang="ko-KR" sz="800" dirty="0" smtClean="0">
                <a:solidFill>
                  <a:schemeClr val="tx1"/>
                </a:solidFill>
              </a:rPr>
              <a:t>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77445" y="3819729"/>
            <a:ext cx="6184257" cy="1277566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990753" y="4884871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60%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5641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2200340340"/>
              </p:ext>
            </p:extLst>
          </p:nvPr>
        </p:nvGraphicFramePr>
        <p:xfrm>
          <a:off x="6492949" y="390687"/>
          <a:ext cx="2651051" cy="3282478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77259"/>
                <a:gridCol w="2173792"/>
              </a:tblGrid>
              <a:tr h="313714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2325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분류 선택 </a:t>
                      </a:r>
                      <a:r>
                        <a:rPr lang="en-US" altLang="ko-KR" sz="800" baseline="0" dirty="0" smtClean="0"/>
                        <a:t>CHECKBOX </a:t>
                      </a:r>
                      <a:r>
                        <a:rPr lang="ko-KR" altLang="en-US" sz="800" baseline="0" dirty="0" smtClean="0"/>
                        <a:t>각 </a:t>
                      </a:r>
                      <a:r>
                        <a:rPr lang="en-US" altLang="ko-KR" sz="800" baseline="0" dirty="0" smtClean="0"/>
                        <a:t>TEXTFIELD</a:t>
                      </a:r>
                      <a:r>
                        <a:rPr lang="ko-KR" altLang="en-US" sz="800" baseline="0" dirty="0" smtClean="0"/>
                        <a:t>에 </a:t>
                      </a:r>
                      <a:r>
                        <a:rPr lang="en-US" altLang="ko-KR" sz="800" baseline="0" dirty="0" smtClean="0"/>
                        <a:t>NAME </a:t>
                      </a:r>
                      <a:r>
                        <a:rPr lang="ko-KR" altLang="en-US" sz="800" baseline="0" dirty="0" smtClean="0"/>
                        <a:t>을 같게 하여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하나의 그룹처럼 만든다</a:t>
                      </a:r>
                      <a:r>
                        <a:rPr lang="en-US" altLang="ko-KR" sz="800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/>
                        <a:t>※</a:t>
                      </a:r>
                      <a:r>
                        <a:rPr lang="ko-KR" altLang="en-US" sz="800" b="1" baseline="0" dirty="0" smtClean="0"/>
                        <a:t>중복 선택이 아닌 성별 선택 후 연령을 선택 시 성별의 체크표시가 풀리고 연령에 체크표시가 보이게</a:t>
                      </a:r>
                      <a:r>
                        <a:rPr lang="en-US" altLang="ko-KR" sz="800" b="1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분류종류에는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성별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남성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여성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연령별</a:t>
                      </a:r>
                      <a:r>
                        <a:rPr lang="en-US" altLang="ko-KR" sz="800" baseline="0" dirty="0" smtClean="0"/>
                        <a:t>(20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,30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,40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,50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,60</a:t>
                      </a:r>
                      <a:r>
                        <a:rPr lang="ko-KR" altLang="en-US" sz="800" baseline="0" dirty="0" smtClean="0"/>
                        <a:t>대 이상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가입기간별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(3</a:t>
                      </a:r>
                      <a:r>
                        <a:rPr lang="ko-KR" altLang="en-US" sz="800" baseline="0" dirty="0" smtClean="0"/>
                        <a:t>일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일주일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한달</a:t>
                      </a:r>
                      <a:r>
                        <a:rPr lang="en-US" altLang="ko-KR" sz="800" baseline="0" dirty="0" smtClean="0"/>
                        <a:t>,6</a:t>
                      </a:r>
                      <a:r>
                        <a:rPr lang="ko-KR" altLang="en-US" sz="800" baseline="0" dirty="0" smtClean="0"/>
                        <a:t>개월 이상</a:t>
                      </a:r>
                      <a:r>
                        <a:rPr lang="en-US" altLang="ko-KR" sz="800" baseline="0" dirty="0" smtClean="0"/>
                        <a:t>,1</a:t>
                      </a:r>
                      <a:r>
                        <a:rPr lang="ko-KR" altLang="en-US" sz="800" baseline="0" dirty="0" smtClean="0"/>
                        <a:t>년 이상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1800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선택한 분류</a:t>
                      </a:r>
                      <a:r>
                        <a:rPr lang="en-US" altLang="ko-KR" sz="800" b="1" u="none" strike="noStrike" cap="none" baseline="0" dirty="0" smtClean="0"/>
                        <a:t>(1</a:t>
                      </a:r>
                      <a:r>
                        <a:rPr lang="ko-KR" altLang="en-US" sz="800" b="1" u="none" strike="noStrike" cap="none" baseline="0" dirty="0" smtClean="0"/>
                        <a:t>번</a:t>
                      </a:r>
                      <a:r>
                        <a:rPr lang="en-US" altLang="ko-KR" sz="800" b="1" u="none" strike="noStrike" cap="none" baseline="0" dirty="0" smtClean="0"/>
                        <a:t>)</a:t>
                      </a:r>
                      <a:r>
                        <a:rPr lang="ko-KR" altLang="en-US" sz="800" b="1" u="none" strike="noStrike" cap="none" baseline="0" dirty="0" smtClean="0"/>
                        <a:t>의 맞는 데이터를 가져와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차트로 표시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1912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 smtClean="0"/>
                        <a:t>차트</a:t>
                      </a:r>
                      <a:r>
                        <a:rPr lang="en-US" altLang="ko-KR" sz="800" b="1" u="none" strike="noStrike" cap="none" dirty="0" smtClean="0"/>
                        <a:t>(2</a:t>
                      </a:r>
                      <a:r>
                        <a:rPr lang="ko-KR" altLang="en-US" sz="800" b="1" u="none" strike="noStrike" cap="none" dirty="0" smtClean="0"/>
                        <a:t>번</a:t>
                      </a:r>
                      <a:r>
                        <a:rPr lang="en-US" altLang="ko-KR" sz="800" b="1" u="none" strike="noStrike" cap="none" dirty="0" smtClean="0"/>
                        <a:t>) </a:t>
                      </a:r>
                      <a:r>
                        <a:rPr lang="ko-KR" altLang="en-US" sz="800" b="1" u="none" strike="noStrike" cap="none" dirty="0" smtClean="0"/>
                        <a:t>의 값을 테이블 형태로 상세 표시</a:t>
                      </a:r>
                      <a:r>
                        <a:rPr lang="en-US" altLang="ko-KR" sz="800" b="1" u="none" strike="noStrike" cap="none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2856766257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통계정보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통계정보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이용 회원 년도  별 매출 통계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가입기간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185310"/>
              </p:ext>
            </p:extLst>
          </p:nvPr>
        </p:nvGraphicFramePr>
        <p:xfrm>
          <a:off x="486431" y="3937492"/>
          <a:ext cx="5893948" cy="1097280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1351918"/>
                <a:gridCol w="968397"/>
                <a:gridCol w="893409"/>
                <a:gridCol w="897563"/>
                <a:gridCol w="889252"/>
                <a:gridCol w="893409"/>
              </a:tblGrid>
              <a:tr h="157464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2015</a:t>
                      </a:r>
                      <a:r>
                        <a:rPr lang="ko-KR" altLang="en-US" sz="600" dirty="0" smtClean="0"/>
                        <a:t>년</a:t>
                      </a:r>
                      <a:endParaRPr lang="en-US" altLang="ko-KR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2016</a:t>
                      </a:r>
                      <a:r>
                        <a:rPr lang="ko-KR" altLang="en-US" sz="600" dirty="0" smtClean="0"/>
                        <a:t>년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2017</a:t>
                      </a:r>
                      <a:r>
                        <a:rPr lang="ko-KR" altLang="en-US" sz="600" dirty="0" smtClean="0"/>
                        <a:t>년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2018</a:t>
                      </a:r>
                      <a:r>
                        <a:rPr lang="ko-KR" altLang="en-US" sz="600" dirty="0" smtClean="0"/>
                        <a:t>년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2019</a:t>
                      </a:r>
                      <a:r>
                        <a:rPr lang="ko-KR" altLang="en-US" sz="600" dirty="0" smtClean="0"/>
                        <a:t>년</a:t>
                      </a:r>
                      <a:endParaRPr lang="ko-KR" altLang="en-US" sz="600" dirty="0"/>
                    </a:p>
                  </a:txBody>
                  <a:tcPr/>
                </a:tc>
              </a:tr>
              <a:tr h="1574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(3</a:t>
                      </a:r>
                      <a:r>
                        <a:rPr lang="ko-KR" altLang="en-US" sz="600" dirty="0" smtClean="0"/>
                        <a:t>일</a:t>
                      </a:r>
                      <a:r>
                        <a:rPr lang="en-US" altLang="ko-KR" sz="600" dirty="0" smtClean="0"/>
                        <a:t>)</a:t>
                      </a:r>
                      <a:r>
                        <a:rPr lang="ko-KR" altLang="en-US" sz="600" dirty="0" smtClean="0"/>
                        <a:t> 순 영업 이익금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574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(</a:t>
                      </a:r>
                      <a:r>
                        <a:rPr lang="ko-KR" altLang="en-US" sz="600" dirty="0" smtClean="0"/>
                        <a:t>일주일</a:t>
                      </a:r>
                      <a:r>
                        <a:rPr lang="en-US" altLang="ko-KR" sz="600" dirty="0" smtClean="0"/>
                        <a:t>)</a:t>
                      </a:r>
                      <a:r>
                        <a:rPr lang="ko-KR" altLang="en-US" sz="600" dirty="0" smtClean="0"/>
                        <a:t>순 영업 이익금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574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(</a:t>
                      </a:r>
                      <a:r>
                        <a:rPr lang="ko-KR" altLang="en-US" sz="600" dirty="0" smtClean="0"/>
                        <a:t>한달</a:t>
                      </a:r>
                      <a:r>
                        <a:rPr lang="en-US" altLang="ko-KR" sz="600" dirty="0" smtClean="0"/>
                        <a:t>)</a:t>
                      </a:r>
                      <a:r>
                        <a:rPr lang="ko-KR" altLang="en-US" sz="600" dirty="0" smtClean="0"/>
                        <a:t>순 영업 이익금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574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(6</a:t>
                      </a:r>
                      <a:r>
                        <a:rPr lang="ko-KR" altLang="en-US" sz="600" dirty="0" smtClean="0"/>
                        <a:t>개월 이상</a:t>
                      </a:r>
                      <a:r>
                        <a:rPr lang="en-US" altLang="ko-KR" sz="600" dirty="0" smtClean="0"/>
                        <a:t>)</a:t>
                      </a:r>
                      <a:r>
                        <a:rPr lang="ko-KR" altLang="en-US" sz="600" dirty="0" smtClean="0"/>
                        <a:t>순 영업 이익금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574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(1</a:t>
                      </a:r>
                      <a:r>
                        <a:rPr lang="ko-KR" altLang="en-US" sz="600" dirty="0" smtClean="0"/>
                        <a:t>년 이상</a:t>
                      </a:r>
                      <a:r>
                        <a:rPr lang="en-US" altLang="ko-KR" sz="600" dirty="0" smtClean="0"/>
                        <a:t>)</a:t>
                      </a:r>
                      <a:r>
                        <a:rPr lang="ko-KR" altLang="en-US" sz="600" dirty="0" smtClean="0"/>
                        <a:t>순 영업 이익금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000,000</a:t>
                      </a:r>
                      <a:endParaRPr lang="ko-KR" altLang="en-US" sz="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타원 50"/>
          <p:cNvSpPr/>
          <p:nvPr/>
        </p:nvSpPr>
        <p:spPr>
          <a:xfrm>
            <a:off x="21992" y="229289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48451" y="446902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076431" y="910129"/>
            <a:ext cx="703384" cy="1992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성</a:t>
            </a:r>
            <a:r>
              <a:rPr lang="ko-KR" altLang="en-US" sz="800" dirty="0">
                <a:solidFill>
                  <a:schemeClr val="tx1"/>
                </a:solidFill>
              </a:rPr>
              <a:t>별</a:t>
            </a:r>
          </a:p>
        </p:txBody>
      </p:sp>
      <p:sp>
        <p:nvSpPr>
          <p:cNvPr id="35" name="타원 34"/>
          <p:cNvSpPr/>
          <p:nvPr/>
        </p:nvSpPr>
        <p:spPr>
          <a:xfrm>
            <a:off x="3737834" y="656202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051082" y="913175"/>
            <a:ext cx="703384" cy="1992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연</a:t>
            </a:r>
            <a:r>
              <a:rPr lang="ko-KR" altLang="en-US" sz="800" dirty="0">
                <a:solidFill>
                  <a:schemeClr val="tx1"/>
                </a:solidFill>
              </a:rPr>
              <a:t>령</a:t>
            </a:r>
            <a:r>
              <a:rPr lang="ko-KR" altLang="en-US" sz="800" dirty="0" smtClean="0">
                <a:solidFill>
                  <a:schemeClr val="tx1"/>
                </a:solidFill>
              </a:rPr>
              <a:t>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038998" y="920263"/>
            <a:ext cx="951755" cy="1992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가입기간별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1133135" y="955703"/>
            <a:ext cx="112159" cy="996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2090099" y="965313"/>
            <a:ext cx="112159" cy="9964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3088614" y="962791"/>
            <a:ext cx="112159" cy="9964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97042" y="538716"/>
            <a:ext cx="3391423" cy="779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3094103" y="967040"/>
            <a:ext cx="112159" cy="99646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차트 2"/>
          <p:cNvGraphicFramePr/>
          <p:nvPr>
            <p:extLst>
              <p:ext uri="{D42A27DB-BD31-4B8C-83A1-F6EECF244321}">
                <p14:modId xmlns:p14="http://schemas.microsoft.com/office/powerpoint/2010/main" val="2619713118"/>
              </p:ext>
            </p:extLst>
          </p:nvPr>
        </p:nvGraphicFramePr>
        <p:xfrm>
          <a:off x="401370" y="1474380"/>
          <a:ext cx="6096000" cy="2370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" name="직사각형 19"/>
          <p:cNvSpPr/>
          <p:nvPr/>
        </p:nvSpPr>
        <p:spPr>
          <a:xfrm>
            <a:off x="274910" y="486383"/>
            <a:ext cx="6186792" cy="328794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990753" y="430338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</a:t>
            </a:r>
            <a:r>
              <a:rPr lang="en-US" altLang="ko-KR" sz="800" dirty="0">
                <a:solidFill>
                  <a:schemeClr val="tx1"/>
                </a:solidFill>
              </a:rPr>
              <a:t>4</a:t>
            </a:r>
            <a:r>
              <a:rPr lang="en-US" altLang="ko-KR" sz="800" dirty="0" smtClean="0">
                <a:solidFill>
                  <a:schemeClr val="tx1"/>
                </a:solidFill>
              </a:rPr>
              <a:t>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77445" y="3819729"/>
            <a:ext cx="6184257" cy="1277566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990753" y="4884871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60%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1573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3020433666"/>
              </p:ext>
            </p:extLst>
          </p:nvPr>
        </p:nvGraphicFramePr>
        <p:xfrm>
          <a:off x="6492949" y="390687"/>
          <a:ext cx="2651051" cy="3680545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77259"/>
                <a:gridCol w="2173792"/>
              </a:tblGrid>
              <a:tr h="313714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39806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년도 선택 </a:t>
                      </a:r>
                      <a:r>
                        <a:rPr lang="en-US" altLang="ko-KR" sz="800" baseline="0" dirty="0" smtClean="0"/>
                        <a:t>SELECTBOX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-2015</a:t>
                      </a:r>
                      <a:r>
                        <a:rPr lang="ko-KR" altLang="en-US" sz="800" baseline="0" dirty="0" smtClean="0"/>
                        <a:t>년부터 현재 년 까지 선택가능</a:t>
                      </a:r>
                      <a:endParaRPr lang="en-US" altLang="ko-KR" sz="800" baseline="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12325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분류 선택 </a:t>
                      </a:r>
                      <a:r>
                        <a:rPr lang="en-US" altLang="ko-KR" sz="800" baseline="0" dirty="0" smtClean="0"/>
                        <a:t>CHECKBOX </a:t>
                      </a:r>
                      <a:r>
                        <a:rPr lang="ko-KR" altLang="en-US" sz="800" baseline="0" dirty="0" smtClean="0"/>
                        <a:t>각 </a:t>
                      </a:r>
                      <a:r>
                        <a:rPr lang="en-US" altLang="ko-KR" sz="800" baseline="0" dirty="0" smtClean="0"/>
                        <a:t>TEXTFIELD</a:t>
                      </a:r>
                      <a:r>
                        <a:rPr lang="ko-KR" altLang="en-US" sz="800" baseline="0" dirty="0" smtClean="0"/>
                        <a:t>에 </a:t>
                      </a:r>
                      <a:r>
                        <a:rPr lang="en-US" altLang="ko-KR" sz="800" baseline="0" dirty="0" smtClean="0"/>
                        <a:t>NAME </a:t>
                      </a:r>
                      <a:r>
                        <a:rPr lang="ko-KR" altLang="en-US" sz="800" baseline="0" dirty="0" smtClean="0"/>
                        <a:t>을 같게 하여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하나의 그룹처럼 만든다</a:t>
                      </a:r>
                      <a:r>
                        <a:rPr lang="en-US" altLang="ko-KR" sz="800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/>
                        <a:t>※</a:t>
                      </a:r>
                      <a:r>
                        <a:rPr lang="ko-KR" altLang="en-US" sz="800" b="1" baseline="0" dirty="0" smtClean="0"/>
                        <a:t>중복 선택이 아닌 성별 선택 후 연령을 선택 시 성별의 체크표시가 풀리고 연령에 체크표시가 보이게</a:t>
                      </a:r>
                      <a:r>
                        <a:rPr lang="en-US" altLang="ko-KR" sz="800" b="1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분류종류에는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성별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남성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여성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연령별</a:t>
                      </a:r>
                      <a:r>
                        <a:rPr lang="en-US" altLang="ko-KR" sz="800" baseline="0" dirty="0" smtClean="0"/>
                        <a:t>(20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,30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,40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,50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,60</a:t>
                      </a:r>
                      <a:r>
                        <a:rPr lang="ko-KR" altLang="en-US" sz="800" baseline="0" dirty="0" smtClean="0"/>
                        <a:t>대 이상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가입기간별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(3</a:t>
                      </a:r>
                      <a:r>
                        <a:rPr lang="ko-KR" altLang="en-US" sz="800" baseline="0" dirty="0" smtClean="0"/>
                        <a:t>일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일주일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한달</a:t>
                      </a:r>
                      <a:r>
                        <a:rPr lang="en-US" altLang="ko-KR" sz="800" baseline="0" dirty="0" smtClean="0"/>
                        <a:t>,6</a:t>
                      </a:r>
                      <a:r>
                        <a:rPr lang="ko-KR" altLang="en-US" sz="800" baseline="0" dirty="0" smtClean="0"/>
                        <a:t>개월 이상</a:t>
                      </a:r>
                      <a:r>
                        <a:rPr lang="en-US" altLang="ko-KR" sz="800" baseline="0" dirty="0" smtClean="0"/>
                        <a:t>,1</a:t>
                      </a:r>
                      <a:r>
                        <a:rPr lang="ko-KR" altLang="en-US" sz="800" baseline="0" dirty="0" smtClean="0"/>
                        <a:t>년 이상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1800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선택한 분류</a:t>
                      </a:r>
                      <a:r>
                        <a:rPr lang="en-US" altLang="ko-KR" sz="800" b="1" u="none" strike="noStrike" cap="none" baseline="0" dirty="0" smtClean="0"/>
                        <a:t>(1</a:t>
                      </a:r>
                      <a:r>
                        <a:rPr lang="ko-KR" altLang="en-US" sz="800" b="1" u="none" strike="noStrike" cap="none" baseline="0" dirty="0" smtClean="0"/>
                        <a:t>번</a:t>
                      </a:r>
                      <a:r>
                        <a:rPr lang="en-US" altLang="ko-KR" sz="800" b="1" u="none" strike="noStrike" cap="none" baseline="0" dirty="0" smtClean="0"/>
                        <a:t>)</a:t>
                      </a:r>
                      <a:r>
                        <a:rPr lang="ko-KR" altLang="en-US" sz="800" b="1" u="none" strike="noStrike" cap="none" baseline="0" dirty="0" smtClean="0"/>
                        <a:t>의 맞는 데이터를 가져와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차트로 표시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1912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 smtClean="0"/>
                        <a:t>차트</a:t>
                      </a:r>
                      <a:r>
                        <a:rPr lang="en-US" altLang="ko-KR" sz="800" b="1" u="none" strike="noStrike" cap="none" dirty="0" smtClean="0"/>
                        <a:t>(2</a:t>
                      </a:r>
                      <a:r>
                        <a:rPr lang="ko-KR" altLang="en-US" sz="800" b="1" u="none" strike="noStrike" cap="none" dirty="0" smtClean="0"/>
                        <a:t>번</a:t>
                      </a:r>
                      <a:r>
                        <a:rPr lang="en-US" altLang="ko-KR" sz="800" b="1" u="none" strike="noStrike" cap="none" dirty="0" smtClean="0"/>
                        <a:t>) </a:t>
                      </a:r>
                      <a:r>
                        <a:rPr lang="ko-KR" altLang="en-US" sz="800" b="1" u="none" strike="noStrike" cap="none" dirty="0" smtClean="0"/>
                        <a:t>의 값을 테이블 형태로 상세 표시</a:t>
                      </a:r>
                      <a:r>
                        <a:rPr lang="en-US" altLang="ko-KR" sz="800" b="1" u="none" strike="noStrike" cap="none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2410242423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통계정보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통계정보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이용 회원 월  별 매출 통계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성별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타원 50"/>
          <p:cNvSpPr/>
          <p:nvPr/>
        </p:nvSpPr>
        <p:spPr>
          <a:xfrm>
            <a:off x="21992" y="229289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48451" y="446902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3004073258"/>
              </p:ext>
            </p:extLst>
          </p:nvPr>
        </p:nvGraphicFramePr>
        <p:xfrm>
          <a:off x="288130" y="1318437"/>
          <a:ext cx="6096000" cy="24985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262190"/>
              </p:ext>
            </p:extLst>
          </p:nvPr>
        </p:nvGraphicFramePr>
        <p:xfrm>
          <a:off x="567071" y="4217372"/>
          <a:ext cx="6337006" cy="587310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389859"/>
                <a:gridCol w="496186"/>
                <a:gridCol w="576341"/>
                <a:gridCol w="487462"/>
                <a:gridCol w="487462"/>
                <a:gridCol w="487462"/>
                <a:gridCol w="487462"/>
                <a:gridCol w="487462"/>
                <a:gridCol w="487462"/>
                <a:gridCol w="487462"/>
                <a:gridCol w="487462"/>
                <a:gridCol w="487462"/>
                <a:gridCol w="487462"/>
              </a:tblGrid>
              <a:tr h="19577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3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4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5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6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7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8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9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10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11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12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</a:tr>
              <a:tr h="1957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남성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957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여성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274910" y="466929"/>
            <a:ext cx="6186792" cy="330740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050655" y="425784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</a:t>
            </a:r>
            <a:r>
              <a:rPr lang="en-US" altLang="ko-KR" sz="800" dirty="0">
                <a:solidFill>
                  <a:schemeClr val="tx1"/>
                </a:solidFill>
              </a:rPr>
              <a:t>4</a:t>
            </a:r>
            <a:r>
              <a:rPr lang="en-US" altLang="ko-KR" sz="800" dirty="0" smtClean="0">
                <a:solidFill>
                  <a:schemeClr val="tx1"/>
                </a:solidFill>
              </a:rPr>
              <a:t>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25294" y="4059677"/>
            <a:ext cx="6407285" cy="811107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443298" y="4667530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60%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25294" y="565842"/>
            <a:ext cx="4760793" cy="779721"/>
            <a:chOff x="525294" y="565842"/>
            <a:chExt cx="4760793" cy="779721"/>
          </a:xfrm>
        </p:grpSpPr>
        <p:sp>
          <p:nvSpPr>
            <p:cNvPr id="36" name="직사각형 35"/>
            <p:cNvSpPr/>
            <p:nvPr/>
          </p:nvSpPr>
          <p:spPr>
            <a:xfrm>
              <a:off x="2542065" y="928576"/>
              <a:ext cx="703384" cy="19929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00" dirty="0" smtClean="0">
                  <a:solidFill>
                    <a:schemeClr val="tx1"/>
                  </a:solidFill>
                </a:rPr>
                <a:t>성</a:t>
              </a:r>
              <a:r>
                <a:rPr lang="ko-KR" altLang="en-US" sz="800" dirty="0">
                  <a:solidFill>
                    <a:schemeClr val="tx1"/>
                  </a:solidFill>
                </a:rPr>
                <a:t>별</a:t>
              </a:r>
            </a:p>
          </p:txBody>
        </p:sp>
        <p:sp>
          <p:nvSpPr>
            <p:cNvPr id="35" name="타원 34"/>
            <p:cNvSpPr/>
            <p:nvPr/>
          </p:nvSpPr>
          <p:spPr>
            <a:xfrm>
              <a:off x="2893757" y="674649"/>
              <a:ext cx="252919" cy="272374"/>
            </a:xfrm>
            <a:prstGeom prst="ellipse">
              <a:avLst/>
            </a:prstGeom>
            <a:solidFill>
              <a:srgbClr val="D996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445380" y="928576"/>
              <a:ext cx="703384" cy="19929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00" dirty="0" smtClean="0">
                  <a:solidFill>
                    <a:schemeClr val="tx1"/>
                  </a:solidFill>
                </a:rPr>
                <a:t>연</a:t>
              </a:r>
              <a:r>
                <a:rPr lang="ko-KR" altLang="en-US" sz="800" dirty="0">
                  <a:solidFill>
                    <a:schemeClr val="tx1"/>
                  </a:solidFill>
                </a:rPr>
                <a:t>령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별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304423" y="928576"/>
              <a:ext cx="951755" cy="19929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00" dirty="0" smtClean="0">
                  <a:solidFill>
                    <a:schemeClr val="tx1"/>
                  </a:solidFill>
                </a:rPr>
                <a:t>가입기간별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9" name="타원 68"/>
            <p:cNvSpPr/>
            <p:nvPr/>
          </p:nvSpPr>
          <p:spPr>
            <a:xfrm>
              <a:off x="3484397" y="980714"/>
              <a:ext cx="112159" cy="9964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4331139" y="978399"/>
              <a:ext cx="112159" cy="9964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894664" y="565842"/>
              <a:ext cx="3391423" cy="779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2603449" y="978399"/>
              <a:ext cx="112159" cy="9964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83991" y="934829"/>
              <a:ext cx="951755" cy="19929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년도 선택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" name="순서도: 병합 5"/>
            <p:cNvSpPr/>
            <p:nvPr/>
          </p:nvSpPr>
          <p:spPr>
            <a:xfrm>
              <a:off x="1491574" y="980714"/>
              <a:ext cx="136188" cy="99646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525294" y="898288"/>
              <a:ext cx="252919" cy="272374"/>
            </a:xfrm>
            <a:prstGeom prst="ellipse">
              <a:avLst/>
            </a:prstGeom>
            <a:solidFill>
              <a:srgbClr val="D996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45016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273604650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통계정보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통계정보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이용 회원 월  별 매출 통계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연령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타원 50"/>
          <p:cNvSpPr/>
          <p:nvPr/>
        </p:nvSpPr>
        <p:spPr>
          <a:xfrm>
            <a:off x="21992" y="229289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48451" y="446902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2884092981"/>
              </p:ext>
            </p:extLst>
          </p:nvPr>
        </p:nvGraphicFramePr>
        <p:xfrm>
          <a:off x="288130" y="1318437"/>
          <a:ext cx="6096000" cy="24985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201270"/>
              </p:ext>
            </p:extLst>
          </p:nvPr>
        </p:nvGraphicFramePr>
        <p:xfrm>
          <a:off x="531629" y="3881710"/>
          <a:ext cx="6655976" cy="1174620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552892"/>
                <a:gridCol w="503274"/>
                <a:gridCol w="479830"/>
                <a:gridCol w="511998"/>
                <a:gridCol w="511998"/>
                <a:gridCol w="511998"/>
                <a:gridCol w="511998"/>
                <a:gridCol w="511998"/>
                <a:gridCol w="511998"/>
                <a:gridCol w="511998"/>
                <a:gridCol w="511998"/>
                <a:gridCol w="511998"/>
                <a:gridCol w="511998"/>
              </a:tblGrid>
              <a:tr h="19577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3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4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5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6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7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8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9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10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11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12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</a:tr>
              <a:tr h="19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20</a:t>
                      </a:r>
                      <a:r>
                        <a:rPr lang="ko-KR" altLang="en-US" sz="600" dirty="0" smtClean="0"/>
                        <a:t>대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9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30</a:t>
                      </a:r>
                      <a:r>
                        <a:rPr lang="ko-KR" altLang="en-US" sz="600" dirty="0" smtClean="0"/>
                        <a:t>대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9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40</a:t>
                      </a:r>
                      <a:r>
                        <a:rPr lang="ko-KR" altLang="en-US" sz="600" dirty="0" smtClean="0"/>
                        <a:t>대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9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50</a:t>
                      </a:r>
                      <a:r>
                        <a:rPr lang="ko-KR" altLang="en-US" sz="600" dirty="0" smtClean="0"/>
                        <a:t>대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9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60</a:t>
                      </a:r>
                      <a:r>
                        <a:rPr lang="ko-KR" altLang="en-US" sz="600" dirty="0" smtClean="0"/>
                        <a:t>대 이상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274910" y="479899"/>
            <a:ext cx="6186792" cy="328146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990753" y="414937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</a:t>
            </a:r>
            <a:r>
              <a:rPr lang="en-US" altLang="ko-KR" sz="800" dirty="0">
                <a:solidFill>
                  <a:schemeClr val="tx1"/>
                </a:solidFill>
              </a:rPr>
              <a:t>4</a:t>
            </a:r>
            <a:r>
              <a:rPr lang="en-US" altLang="ko-KR" sz="800" dirty="0" smtClean="0">
                <a:solidFill>
                  <a:schemeClr val="tx1"/>
                </a:solidFill>
              </a:rPr>
              <a:t>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77445" y="3806759"/>
            <a:ext cx="6959933" cy="1277566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735128" y="4857814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60%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562810" y="640801"/>
            <a:ext cx="4760793" cy="779721"/>
            <a:chOff x="525294" y="565842"/>
            <a:chExt cx="4760793" cy="779721"/>
          </a:xfrm>
        </p:grpSpPr>
        <p:sp>
          <p:nvSpPr>
            <p:cNvPr id="25" name="직사각형 24"/>
            <p:cNvSpPr/>
            <p:nvPr/>
          </p:nvSpPr>
          <p:spPr>
            <a:xfrm>
              <a:off x="2542065" y="928576"/>
              <a:ext cx="703384" cy="19929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00" dirty="0" smtClean="0">
                  <a:solidFill>
                    <a:schemeClr val="tx1"/>
                  </a:solidFill>
                </a:rPr>
                <a:t>성</a:t>
              </a:r>
              <a:r>
                <a:rPr lang="ko-KR" altLang="en-US" sz="800" dirty="0">
                  <a:solidFill>
                    <a:schemeClr val="tx1"/>
                  </a:solidFill>
                </a:rPr>
                <a:t>별</a:t>
              </a:r>
            </a:p>
          </p:txBody>
        </p:sp>
        <p:sp>
          <p:nvSpPr>
            <p:cNvPr id="26" name="타원 25"/>
            <p:cNvSpPr/>
            <p:nvPr/>
          </p:nvSpPr>
          <p:spPr>
            <a:xfrm>
              <a:off x="2893757" y="674649"/>
              <a:ext cx="252919" cy="272374"/>
            </a:xfrm>
            <a:prstGeom prst="ellipse">
              <a:avLst/>
            </a:prstGeom>
            <a:solidFill>
              <a:srgbClr val="D996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445380" y="928576"/>
              <a:ext cx="703384" cy="19929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00" dirty="0" smtClean="0">
                  <a:solidFill>
                    <a:schemeClr val="tx1"/>
                  </a:solidFill>
                </a:rPr>
                <a:t>연</a:t>
              </a:r>
              <a:r>
                <a:rPr lang="ko-KR" altLang="en-US" sz="800" dirty="0">
                  <a:solidFill>
                    <a:schemeClr val="tx1"/>
                  </a:solidFill>
                </a:rPr>
                <a:t>령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별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304423" y="928576"/>
              <a:ext cx="951755" cy="19929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00" dirty="0" smtClean="0">
                  <a:solidFill>
                    <a:schemeClr val="tx1"/>
                  </a:solidFill>
                </a:rPr>
                <a:t>가입기간별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3484397" y="980714"/>
              <a:ext cx="112159" cy="9964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4331139" y="978399"/>
              <a:ext cx="112159" cy="9964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894664" y="565842"/>
              <a:ext cx="3391423" cy="779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83991" y="934829"/>
              <a:ext cx="951755" cy="19929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년도 선택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4" name="순서도: 병합 33"/>
            <p:cNvSpPr/>
            <p:nvPr/>
          </p:nvSpPr>
          <p:spPr>
            <a:xfrm>
              <a:off x="1491574" y="980714"/>
              <a:ext cx="136188" cy="99646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525294" y="898288"/>
              <a:ext cx="252919" cy="272374"/>
            </a:xfrm>
            <a:prstGeom prst="ellipse">
              <a:avLst/>
            </a:prstGeom>
            <a:solidFill>
              <a:srgbClr val="D996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8" name="타원 37"/>
          <p:cNvSpPr/>
          <p:nvPr/>
        </p:nvSpPr>
        <p:spPr>
          <a:xfrm>
            <a:off x="3515732" y="1049491"/>
            <a:ext cx="112159" cy="99646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2653344" y="1049491"/>
            <a:ext cx="112159" cy="9964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0" name="Google Shape;90;p13"/>
          <p:cNvGraphicFramePr/>
          <p:nvPr>
            <p:extLst>
              <p:ext uri="{D42A27DB-BD31-4B8C-83A1-F6EECF244321}">
                <p14:modId xmlns:p14="http://schemas.microsoft.com/office/powerpoint/2010/main" val="3750041101"/>
              </p:ext>
            </p:extLst>
          </p:nvPr>
        </p:nvGraphicFramePr>
        <p:xfrm>
          <a:off x="6461702" y="472015"/>
          <a:ext cx="2651051" cy="3274984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77259"/>
                <a:gridCol w="2173792"/>
              </a:tblGrid>
              <a:tr h="313714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39806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년도 선택 </a:t>
                      </a:r>
                      <a:r>
                        <a:rPr lang="en-US" altLang="ko-KR" sz="800" baseline="0" dirty="0" smtClean="0"/>
                        <a:t>SELECTBOX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-2015</a:t>
                      </a:r>
                      <a:r>
                        <a:rPr lang="ko-KR" altLang="en-US" sz="800" baseline="0" dirty="0" smtClean="0"/>
                        <a:t>년부터 현재 년 까지 선택가능</a:t>
                      </a:r>
                      <a:endParaRPr lang="en-US" altLang="ko-KR" sz="800" baseline="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137782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분류 선택 </a:t>
                      </a:r>
                      <a:r>
                        <a:rPr lang="en-US" altLang="ko-KR" sz="800" baseline="0" dirty="0" smtClean="0"/>
                        <a:t>CHECKBOX </a:t>
                      </a:r>
                      <a:r>
                        <a:rPr lang="ko-KR" altLang="en-US" sz="800" baseline="0" dirty="0" smtClean="0"/>
                        <a:t>각 </a:t>
                      </a:r>
                      <a:r>
                        <a:rPr lang="en-US" altLang="ko-KR" sz="800" baseline="0" dirty="0" smtClean="0"/>
                        <a:t>TEXTFIELD</a:t>
                      </a:r>
                      <a:r>
                        <a:rPr lang="ko-KR" altLang="en-US" sz="800" baseline="0" dirty="0" smtClean="0"/>
                        <a:t>에 </a:t>
                      </a:r>
                      <a:r>
                        <a:rPr lang="en-US" altLang="ko-KR" sz="800" baseline="0" dirty="0" smtClean="0"/>
                        <a:t>NAME </a:t>
                      </a:r>
                      <a:r>
                        <a:rPr lang="ko-KR" altLang="en-US" sz="800" baseline="0" dirty="0" smtClean="0"/>
                        <a:t>을 같게 하여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하나의 그룹처럼 만든다</a:t>
                      </a:r>
                      <a:r>
                        <a:rPr lang="en-US" altLang="ko-KR" sz="800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/>
                        <a:t>※</a:t>
                      </a:r>
                      <a:r>
                        <a:rPr lang="ko-KR" altLang="en-US" sz="800" b="1" baseline="0" dirty="0" smtClean="0"/>
                        <a:t>중복 선택이 아닌 성별 선택 후 연령을 선택 시 성별의 체크표시가 풀리고 연령에 체크표시가 보이게</a:t>
                      </a:r>
                      <a:r>
                        <a:rPr lang="en-US" altLang="ko-KR" sz="800" b="1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분류종류에는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성별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남성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여성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연령별</a:t>
                      </a:r>
                      <a:r>
                        <a:rPr lang="en-US" altLang="ko-KR" sz="800" baseline="0" dirty="0" smtClean="0"/>
                        <a:t>(20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,30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,40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,50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,60</a:t>
                      </a:r>
                      <a:r>
                        <a:rPr lang="ko-KR" altLang="en-US" sz="800" baseline="0" dirty="0" smtClean="0"/>
                        <a:t>대 이상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가입기간별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(3</a:t>
                      </a:r>
                      <a:r>
                        <a:rPr lang="ko-KR" altLang="en-US" sz="800" baseline="0" dirty="0" smtClean="0"/>
                        <a:t>일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일주일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한달</a:t>
                      </a:r>
                      <a:r>
                        <a:rPr lang="en-US" altLang="ko-KR" sz="800" baseline="0" dirty="0" smtClean="0"/>
                        <a:t>,6</a:t>
                      </a:r>
                      <a:r>
                        <a:rPr lang="ko-KR" altLang="en-US" sz="800" baseline="0" dirty="0" smtClean="0"/>
                        <a:t>개월 이상</a:t>
                      </a:r>
                      <a:r>
                        <a:rPr lang="en-US" altLang="ko-KR" sz="800" baseline="0" dirty="0" smtClean="0"/>
                        <a:t>,1</a:t>
                      </a:r>
                      <a:r>
                        <a:rPr lang="ko-KR" altLang="en-US" sz="800" baseline="0" dirty="0" smtClean="0"/>
                        <a:t>년 이상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547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선택한 분류</a:t>
                      </a:r>
                      <a:r>
                        <a:rPr lang="en-US" altLang="ko-KR" sz="800" b="1" u="none" strike="noStrike" cap="none" baseline="0" dirty="0" smtClean="0"/>
                        <a:t>(1</a:t>
                      </a:r>
                      <a:r>
                        <a:rPr lang="ko-KR" altLang="en-US" sz="800" b="1" u="none" strike="noStrike" cap="none" baseline="0" dirty="0" smtClean="0"/>
                        <a:t>번</a:t>
                      </a:r>
                      <a:r>
                        <a:rPr lang="en-US" altLang="ko-KR" sz="800" b="1" u="none" strike="noStrike" cap="none" baseline="0" dirty="0" smtClean="0"/>
                        <a:t>)</a:t>
                      </a:r>
                      <a:r>
                        <a:rPr lang="ko-KR" altLang="en-US" sz="800" b="1" u="none" strike="noStrike" cap="none" baseline="0" dirty="0" smtClean="0"/>
                        <a:t>의 맞는 데이터를 가져와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차트로 표시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1912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 smtClean="0"/>
                        <a:t>차트</a:t>
                      </a:r>
                      <a:r>
                        <a:rPr lang="en-US" altLang="ko-KR" sz="800" b="1" u="none" strike="noStrike" cap="none" dirty="0" smtClean="0"/>
                        <a:t>(2</a:t>
                      </a:r>
                      <a:r>
                        <a:rPr lang="ko-KR" altLang="en-US" sz="800" b="1" u="none" strike="noStrike" cap="none" dirty="0" smtClean="0"/>
                        <a:t>번</a:t>
                      </a:r>
                      <a:r>
                        <a:rPr lang="en-US" altLang="ko-KR" sz="800" b="1" u="none" strike="noStrike" cap="none" dirty="0" smtClean="0"/>
                        <a:t>) </a:t>
                      </a:r>
                      <a:r>
                        <a:rPr lang="ko-KR" altLang="en-US" sz="800" b="1" u="none" strike="noStrike" cap="none" dirty="0" smtClean="0"/>
                        <a:t>의 값을 테이블 형태로 상세 표시</a:t>
                      </a:r>
                      <a:r>
                        <a:rPr lang="en-US" altLang="ko-KR" sz="800" b="1" u="none" strike="noStrike" cap="none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90548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1300251703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/>
                        <a:t>통계정보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통계정보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이용 회원 월  별 매출 통계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가입기간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타원 50"/>
          <p:cNvSpPr/>
          <p:nvPr/>
        </p:nvSpPr>
        <p:spPr>
          <a:xfrm>
            <a:off x="21992" y="229289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1133135" y="955703"/>
            <a:ext cx="112159" cy="996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2888987618"/>
              </p:ext>
            </p:extLst>
          </p:nvPr>
        </p:nvGraphicFramePr>
        <p:xfrm>
          <a:off x="288130" y="1318437"/>
          <a:ext cx="6096000" cy="24985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586409"/>
              </p:ext>
            </p:extLst>
          </p:nvPr>
        </p:nvGraphicFramePr>
        <p:xfrm>
          <a:off x="531629" y="3881710"/>
          <a:ext cx="6655976" cy="1174620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552892"/>
                <a:gridCol w="503274"/>
                <a:gridCol w="479830"/>
                <a:gridCol w="511998"/>
                <a:gridCol w="511998"/>
                <a:gridCol w="511998"/>
                <a:gridCol w="511998"/>
                <a:gridCol w="511998"/>
                <a:gridCol w="511998"/>
                <a:gridCol w="511998"/>
                <a:gridCol w="511998"/>
                <a:gridCol w="511998"/>
                <a:gridCol w="511998"/>
              </a:tblGrid>
              <a:tr h="19577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3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4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5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6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7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8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9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10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11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12</a:t>
                      </a:r>
                      <a:r>
                        <a:rPr lang="ko-KR" altLang="en-US" sz="600" dirty="0" smtClean="0"/>
                        <a:t>월</a:t>
                      </a:r>
                      <a:endParaRPr lang="ko-KR" altLang="en-US" sz="600" dirty="0"/>
                    </a:p>
                  </a:txBody>
                  <a:tcPr/>
                </a:tc>
              </a:tr>
              <a:tr h="19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3</a:t>
                      </a:r>
                      <a:r>
                        <a:rPr lang="ko-KR" altLang="en-US" sz="600" dirty="0" smtClean="0"/>
                        <a:t>일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957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일주일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957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한달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9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6</a:t>
                      </a:r>
                      <a:r>
                        <a:rPr lang="ko-KR" altLang="en-US" sz="600" dirty="0" smtClean="0"/>
                        <a:t>개월 이상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 smtClean="0"/>
                        <a:t>00,000</a:t>
                      </a:r>
                      <a:endParaRPr lang="ko-KR" altLang="en-US" sz="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  <a:tr h="1957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</a:t>
                      </a:r>
                      <a:r>
                        <a:rPr lang="ko-KR" altLang="en-US" sz="600" dirty="0" smtClean="0"/>
                        <a:t>년 이상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00,000</a:t>
                      </a:r>
                      <a:endParaRPr lang="ko-KR" altLang="en-US" sz="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274910" y="538717"/>
            <a:ext cx="6186792" cy="323561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050655" y="430338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</a:t>
            </a:r>
            <a:r>
              <a:rPr lang="en-US" altLang="ko-KR" sz="800" dirty="0">
                <a:solidFill>
                  <a:schemeClr val="tx1"/>
                </a:solidFill>
              </a:rPr>
              <a:t>4</a:t>
            </a:r>
            <a:r>
              <a:rPr lang="en-US" altLang="ko-KR" sz="800" dirty="0" smtClean="0">
                <a:solidFill>
                  <a:schemeClr val="tx1"/>
                </a:solidFill>
              </a:rPr>
              <a:t>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77445" y="3819729"/>
            <a:ext cx="6959933" cy="1277566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735128" y="4870784"/>
            <a:ext cx="2411047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Article 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60%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48451" y="4469020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902568" y="674433"/>
            <a:ext cx="4760793" cy="779721"/>
            <a:chOff x="525294" y="565842"/>
            <a:chExt cx="4760793" cy="779721"/>
          </a:xfrm>
        </p:grpSpPr>
        <p:sp>
          <p:nvSpPr>
            <p:cNvPr id="24" name="직사각형 23"/>
            <p:cNvSpPr/>
            <p:nvPr/>
          </p:nvSpPr>
          <p:spPr>
            <a:xfrm>
              <a:off x="2542065" y="928576"/>
              <a:ext cx="703384" cy="19929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00" dirty="0" smtClean="0">
                  <a:solidFill>
                    <a:schemeClr val="tx1"/>
                  </a:solidFill>
                </a:rPr>
                <a:t>성</a:t>
              </a:r>
              <a:r>
                <a:rPr lang="ko-KR" altLang="en-US" sz="800" dirty="0">
                  <a:solidFill>
                    <a:schemeClr val="tx1"/>
                  </a:solidFill>
                </a:rPr>
                <a:t>별</a:t>
              </a:r>
            </a:p>
          </p:txBody>
        </p:sp>
        <p:sp>
          <p:nvSpPr>
            <p:cNvPr id="25" name="타원 24"/>
            <p:cNvSpPr/>
            <p:nvPr/>
          </p:nvSpPr>
          <p:spPr>
            <a:xfrm>
              <a:off x="2893757" y="674649"/>
              <a:ext cx="252919" cy="272374"/>
            </a:xfrm>
            <a:prstGeom prst="ellipse">
              <a:avLst/>
            </a:prstGeom>
            <a:solidFill>
              <a:srgbClr val="D996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445380" y="928576"/>
              <a:ext cx="703384" cy="19929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00" dirty="0" smtClean="0">
                  <a:solidFill>
                    <a:schemeClr val="tx1"/>
                  </a:solidFill>
                </a:rPr>
                <a:t>연</a:t>
              </a:r>
              <a:r>
                <a:rPr lang="ko-KR" altLang="en-US" sz="800" dirty="0">
                  <a:solidFill>
                    <a:schemeClr val="tx1"/>
                  </a:solidFill>
                </a:rPr>
                <a:t>령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별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04423" y="928576"/>
              <a:ext cx="951755" cy="19929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00" dirty="0" smtClean="0">
                  <a:solidFill>
                    <a:schemeClr val="tx1"/>
                  </a:solidFill>
                </a:rPr>
                <a:t>가입기간별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3484397" y="980714"/>
              <a:ext cx="112159" cy="9964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4331139" y="978399"/>
              <a:ext cx="112159" cy="9964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894664" y="565842"/>
              <a:ext cx="3391423" cy="7797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83991" y="934829"/>
              <a:ext cx="951755" cy="19929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년도 선택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2" name="순서도: 병합 31"/>
            <p:cNvSpPr/>
            <p:nvPr/>
          </p:nvSpPr>
          <p:spPr>
            <a:xfrm>
              <a:off x="1491574" y="980714"/>
              <a:ext cx="136188" cy="99646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/>
            <p:cNvSpPr/>
            <p:nvPr/>
          </p:nvSpPr>
          <p:spPr>
            <a:xfrm>
              <a:off x="525294" y="898288"/>
              <a:ext cx="252919" cy="272374"/>
            </a:xfrm>
            <a:prstGeom prst="ellipse">
              <a:avLst/>
            </a:prstGeom>
            <a:solidFill>
              <a:srgbClr val="D996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4" name="타원 33"/>
          <p:cNvSpPr/>
          <p:nvPr/>
        </p:nvSpPr>
        <p:spPr>
          <a:xfrm>
            <a:off x="2989424" y="1084794"/>
            <a:ext cx="112159" cy="99646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4708413" y="1093243"/>
            <a:ext cx="112159" cy="99646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8" name="Google Shape;90;p13"/>
          <p:cNvGraphicFramePr/>
          <p:nvPr>
            <p:extLst>
              <p:ext uri="{D42A27DB-BD31-4B8C-83A1-F6EECF244321}">
                <p14:modId xmlns:p14="http://schemas.microsoft.com/office/powerpoint/2010/main" val="2473502922"/>
              </p:ext>
            </p:extLst>
          </p:nvPr>
        </p:nvGraphicFramePr>
        <p:xfrm>
          <a:off x="6461702" y="472015"/>
          <a:ext cx="2651051" cy="3274984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77259"/>
                <a:gridCol w="2173792"/>
              </a:tblGrid>
              <a:tr h="313714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39806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년도 선택 </a:t>
                      </a:r>
                      <a:r>
                        <a:rPr lang="en-US" altLang="ko-KR" sz="800" baseline="0" dirty="0" smtClean="0"/>
                        <a:t>SELECTBOX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-2015</a:t>
                      </a:r>
                      <a:r>
                        <a:rPr lang="ko-KR" altLang="en-US" sz="800" baseline="0" dirty="0" smtClean="0"/>
                        <a:t>년부터 현재 년 까지 선택가능</a:t>
                      </a:r>
                      <a:endParaRPr lang="en-US" altLang="ko-KR" sz="800" baseline="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137782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분류 선택 </a:t>
                      </a:r>
                      <a:r>
                        <a:rPr lang="en-US" altLang="ko-KR" sz="800" baseline="0" dirty="0" smtClean="0"/>
                        <a:t>CHECKBOX </a:t>
                      </a:r>
                      <a:r>
                        <a:rPr lang="ko-KR" altLang="en-US" sz="800" baseline="0" dirty="0" smtClean="0"/>
                        <a:t>각 </a:t>
                      </a:r>
                      <a:r>
                        <a:rPr lang="en-US" altLang="ko-KR" sz="800" baseline="0" dirty="0" smtClean="0"/>
                        <a:t>TEXTFIELD</a:t>
                      </a:r>
                      <a:r>
                        <a:rPr lang="ko-KR" altLang="en-US" sz="800" baseline="0" dirty="0" smtClean="0"/>
                        <a:t>에 </a:t>
                      </a:r>
                      <a:r>
                        <a:rPr lang="en-US" altLang="ko-KR" sz="800" baseline="0" dirty="0" smtClean="0"/>
                        <a:t>NAME </a:t>
                      </a:r>
                      <a:r>
                        <a:rPr lang="ko-KR" altLang="en-US" sz="800" baseline="0" dirty="0" smtClean="0"/>
                        <a:t>을 같게 하여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하나의 그룹처럼 만든다</a:t>
                      </a:r>
                      <a:r>
                        <a:rPr lang="en-US" altLang="ko-KR" sz="800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/>
                        <a:t>※</a:t>
                      </a:r>
                      <a:r>
                        <a:rPr lang="ko-KR" altLang="en-US" sz="800" b="1" baseline="0" dirty="0" smtClean="0"/>
                        <a:t>중복 선택이 아닌 성별 선택 후 연령을 선택 시 성별의 체크표시가 풀리고 연령에 체크표시가 보이게</a:t>
                      </a:r>
                      <a:r>
                        <a:rPr lang="en-US" altLang="ko-KR" sz="800" b="1" baseline="0" dirty="0" smtClean="0"/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aseline="0" dirty="0" smtClean="0"/>
                        <a:t>분류종류에는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성별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남성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여성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연령별</a:t>
                      </a:r>
                      <a:r>
                        <a:rPr lang="en-US" altLang="ko-KR" sz="800" baseline="0" dirty="0" smtClean="0"/>
                        <a:t>(20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,30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,40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,50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,60</a:t>
                      </a:r>
                      <a:r>
                        <a:rPr lang="ko-KR" altLang="en-US" sz="800" baseline="0" dirty="0" smtClean="0"/>
                        <a:t>대 이상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가입기간별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(3</a:t>
                      </a:r>
                      <a:r>
                        <a:rPr lang="ko-KR" altLang="en-US" sz="800" baseline="0" dirty="0" smtClean="0"/>
                        <a:t>일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일주일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한달</a:t>
                      </a:r>
                      <a:r>
                        <a:rPr lang="en-US" altLang="ko-KR" sz="800" baseline="0" dirty="0" smtClean="0"/>
                        <a:t>,6</a:t>
                      </a:r>
                      <a:r>
                        <a:rPr lang="ko-KR" altLang="en-US" sz="800" baseline="0" dirty="0" smtClean="0"/>
                        <a:t>개월 이상</a:t>
                      </a:r>
                      <a:r>
                        <a:rPr lang="en-US" altLang="ko-KR" sz="800" baseline="0" dirty="0" smtClean="0"/>
                        <a:t>,1</a:t>
                      </a:r>
                      <a:r>
                        <a:rPr lang="ko-KR" altLang="en-US" sz="800" baseline="0" dirty="0" smtClean="0"/>
                        <a:t>년 이상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547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선택한 분류</a:t>
                      </a:r>
                      <a:r>
                        <a:rPr lang="en-US" altLang="ko-KR" sz="800" b="1" u="none" strike="noStrike" cap="none" baseline="0" dirty="0" smtClean="0"/>
                        <a:t>(1</a:t>
                      </a:r>
                      <a:r>
                        <a:rPr lang="ko-KR" altLang="en-US" sz="800" b="1" u="none" strike="noStrike" cap="none" baseline="0" dirty="0" smtClean="0"/>
                        <a:t>번</a:t>
                      </a:r>
                      <a:r>
                        <a:rPr lang="en-US" altLang="ko-KR" sz="800" b="1" u="none" strike="noStrike" cap="none" baseline="0" dirty="0" smtClean="0"/>
                        <a:t>)</a:t>
                      </a:r>
                      <a:r>
                        <a:rPr lang="ko-KR" altLang="en-US" sz="800" b="1" u="none" strike="noStrike" cap="none" baseline="0" dirty="0" smtClean="0"/>
                        <a:t>의 맞는 데이터를 가져와</a:t>
                      </a:r>
                      <a:endParaRPr lang="en-US" altLang="ko-KR" sz="800" b="1" u="none" strike="noStrike" cap="none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차트로 표시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71912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 smtClean="0"/>
                        <a:t>차트</a:t>
                      </a:r>
                      <a:r>
                        <a:rPr lang="en-US" altLang="ko-KR" sz="800" b="1" u="none" strike="noStrike" cap="none" dirty="0" smtClean="0"/>
                        <a:t>(2</a:t>
                      </a:r>
                      <a:r>
                        <a:rPr lang="ko-KR" altLang="en-US" sz="800" b="1" u="none" strike="noStrike" cap="none" dirty="0" smtClean="0"/>
                        <a:t>번</a:t>
                      </a:r>
                      <a:r>
                        <a:rPr lang="en-US" altLang="ko-KR" sz="800" b="1" u="none" strike="noStrike" cap="none" dirty="0" smtClean="0"/>
                        <a:t>) </a:t>
                      </a:r>
                      <a:r>
                        <a:rPr lang="ko-KR" altLang="en-US" sz="800" b="1" u="none" strike="noStrike" cap="none" dirty="0" smtClean="0"/>
                        <a:t>의 값을 테이블 형태로 상세 표시</a:t>
                      </a:r>
                      <a:r>
                        <a:rPr lang="en-US" altLang="ko-KR" sz="800" b="1" u="none" strike="noStrike" cap="none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20309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차트 2"/>
          <p:cNvGraphicFramePr/>
          <p:nvPr>
            <p:extLst>
              <p:ext uri="{D42A27DB-BD31-4B8C-83A1-F6EECF244321}">
                <p14:modId xmlns:p14="http://schemas.microsoft.com/office/powerpoint/2010/main" val="1078196001"/>
              </p:ext>
            </p:extLst>
          </p:nvPr>
        </p:nvGraphicFramePr>
        <p:xfrm>
          <a:off x="35987" y="1502735"/>
          <a:ext cx="2572533" cy="26864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2642619194"/>
              </p:ext>
            </p:extLst>
          </p:nvPr>
        </p:nvGraphicFramePr>
        <p:xfrm>
          <a:off x="7017488" y="390686"/>
          <a:ext cx="2126512" cy="3022803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297712"/>
                <a:gridCol w="1828800"/>
              </a:tblGrid>
              <a:tr h="418812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6454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1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smtClean="0"/>
                        <a:t>분류</a:t>
                      </a:r>
                      <a:endParaRPr lang="en-US" altLang="ko-KR" sz="800" b="1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성별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남성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여성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연령별</a:t>
                      </a:r>
                      <a:r>
                        <a:rPr lang="en-US" altLang="ko-KR" sz="800" baseline="0" dirty="0" smtClean="0"/>
                        <a:t>(20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,30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,40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,50</a:t>
                      </a:r>
                      <a:r>
                        <a:rPr lang="ko-KR" altLang="en-US" sz="800" baseline="0" dirty="0" smtClean="0"/>
                        <a:t>대</a:t>
                      </a:r>
                      <a:r>
                        <a:rPr lang="en-US" altLang="ko-KR" sz="800" baseline="0" dirty="0" smtClean="0"/>
                        <a:t>,60</a:t>
                      </a:r>
                      <a:r>
                        <a:rPr lang="ko-KR" altLang="en-US" sz="800" baseline="0" dirty="0" smtClean="0"/>
                        <a:t>대 이상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-</a:t>
                      </a:r>
                      <a:r>
                        <a:rPr lang="ko-KR" altLang="en-US" sz="800" baseline="0" dirty="0" smtClean="0"/>
                        <a:t>가입기간별</a:t>
                      </a:r>
                      <a:endParaRPr lang="en-US" altLang="ko-KR" sz="8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aseline="0" dirty="0" smtClean="0"/>
                        <a:t>(3</a:t>
                      </a:r>
                      <a:r>
                        <a:rPr lang="ko-KR" altLang="en-US" sz="800" baseline="0" dirty="0" smtClean="0"/>
                        <a:t>일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일주일</a:t>
                      </a:r>
                      <a:r>
                        <a:rPr lang="en-US" altLang="ko-KR" sz="800" baseline="0" dirty="0" smtClean="0"/>
                        <a:t>,</a:t>
                      </a:r>
                      <a:r>
                        <a:rPr lang="ko-KR" altLang="en-US" sz="800" baseline="0" dirty="0" smtClean="0"/>
                        <a:t>한달</a:t>
                      </a:r>
                      <a:r>
                        <a:rPr lang="en-US" altLang="ko-KR" sz="800" baseline="0" dirty="0" smtClean="0"/>
                        <a:t>,6</a:t>
                      </a:r>
                      <a:r>
                        <a:rPr lang="ko-KR" altLang="en-US" sz="800" baseline="0" dirty="0" smtClean="0"/>
                        <a:t>개월 이상</a:t>
                      </a:r>
                      <a:r>
                        <a:rPr lang="en-US" altLang="ko-KR" sz="800" baseline="0" dirty="0" smtClean="0"/>
                        <a:t>,1</a:t>
                      </a:r>
                      <a:r>
                        <a:rPr lang="ko-KR" altLang="en-US" sz="800" baseline="0" dirty="0" smtClean="0"/>
                        <a:t>년 이상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95853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baseline="0" dirty="0" smtClean="0"/>
                        <a:t>분류</a:t>
                      </a:r>
                      <a:r>
                        <a:rPr lang="en-US" altLang="ko-KR" sz="800" b="1" u="none" strike="noStrike" cap="none" baseline="0" dirty="0" smtClean="0"/>
                        <a:t>(1</a:t>
                      </a:r>
                      <a:r>
                        <a:rPr lang="ko-KR" altLang="en-US" sz="800" b="1" u="none" strike="noStrike" cap="none" baseline="0" dirty="0" smtClean="0"/>
                        <a:t>번</a:t>
                      </a:r>
                      <a:r>
                        <a:rPr lang="en-US" altLang="ko-KR" sz="800" b="1" u="none" strike="noStrike" cap="none" baseline="0" dirty="0" smtClean="0"/>
                        <a:t>) </a:t>
                      </a:r>
                      <a:r>
                        <a:rPr lang="ko-KR" altLang="en-US" sz="800" b="1" u="none" strike="noStrike" cap="none" baseline="0" dirty="0" smtClean="0"/>
                        <a:t>에 따른  데이터 차트 표시</a:t>
                      </a:r>
                      <a:r>
                        <a:rPr lang="en-US" altLang="ko-KR" sz="800" b="1" u="none" strike="noStrike" cap="none" baseline="0" dirty="0" smtClean="0"/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1375247519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통계정보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최대근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관리자 로그인 페이지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통계정보 페이지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이용  회원 수 통계</a:t>
                      </a:r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타원 50"/>
          <p:cNvSpPr/>
          <p:nvPr/>
        </p:nvSpPr>
        <p:spPr>
          <a:xfrm>
            <a:off x="0" y="2796164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967926" y="1280343"/>
            <a:ext cx="703384" cy="1992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성</a:t>
            </a:r>
            <a:r>
              <a:rPr lang="ko-KR" altLang="en-US" sz="800" b="1" dirty="0">
                <a:solidFill>
                  <a:schemeClr val="tx1"/>
                </a:solidFill>
              </a:rPr>
              <a:t>별</a:t>
            </a:r>
          </a:p>
        </p:txBody>
      </p:sp>
      <p:graphicFrame>
        <p:nvGraphicFramePr>
          <p:cNvPr id="8" name="차트 7"/>
          <p:cNvGraphicFramePr/>
          <p:nvPr>
            <p:extLst>
              <p:ext uri="{D42A27DB-BD31-4B8C-83A1-F6EECF244321}">
                <p14:modId xmlns:p14="http://schemas.microsoft.com/office/powerpoint/2010/main" val="1843283396"/>
              </p:ext>
            </p:extLst>
          </p:nvPr>
        </p:nvGraphicFramePr>
        <p:xfrm>
          <a:off x="2292086" y="1438940"/>
          <a:ext cx="2471299" cy="2792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차트 8"/>
          <p:cNvGraphicFramePr/>
          <p:nvPr>
            <p:extLst>
              <p:ext uri="{D42A27DB-BD31-4B8C-83A1-F6EECF244321}">
                <p14:modId xmlns:p14="http://schemas.microsoft.com/office/powerpoint/2010/main" val="2723547435"/>
              </p:ext>
            </p:extLst>
          </p:nvPr>
        </p:nvGraphicFramePr>
        <p:xfrm>
          <a:off x="3965943" y="1424763"/>
          <a:ext cx="3987210" cy="27962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직사각형 9"/>
          <p:cNvSpPr/>
          <p:nvPr/>
        </p:nvSpPr>
        <p:spPr>
          <a:xfrm>
            <a:off x="730102" y="1254641"/>
            <a:ext cx="5883349" cy="285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477183" y="1243802"/>
            <a:ext cx="252919" cy="272374"/>
          </a:xfrm>
          <a:prstGeom prst="ellipse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2919" y="1651592"/>
            <a:ext cx="6736216" cy="2431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973030" y="1286831"/>
            <a:ext cx="703384" cy="1992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연령</a:t>
            </a:r>
            <a:r>
              <a:rPr lang="ko-KR" altLang="en-US" sz="800" b="1" dirty="0">
                <a:solidFill>
                  <a:schemeClr val="tx1"/>
                </a:solidFill>
              </a:rPr>
              <a:t>별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953023" y="1280343"/>
            <a:ext cx="1052185" cy="1992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가입 </a:t>
            </a:r>
            <a:r>
              <a:rPr lang="ko-KR" altLang="en-US" sz="800" b="1" dirty="0" err="1" smtClean="0">
                <a:solidFill>
                  <a:schemeClr val="tx1"/>
                </a:solidFill>
              </a:rPr>
              <a:t>일자별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03642" y="3969970"/>
            <a:ext cx="2328152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100%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786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2044163042"/>
              </p:ext>
            </p:extLst>
          </p:nvPr>
        </p:nvGraphicFramePr>
        <p:xfrm>
          <a:off x="6634880" y="261610"/>
          <a:ext cx="2399925" cy="4371100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2050"/>
                <a:gridCol w="1967875"/>
              </a:tblGrid>
              <a:tr h="3019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6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sz="800" u="none" strike="noStrike" cap="none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카테고리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(Select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box)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회원번호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 명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성별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탈퇴회원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검색어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71450" marR="0" lvl="0" indent="-17145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설정한 카테고리와 연관된 단어입력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71450" marR="0" lvl="0" indent="-17145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탈퇴회원 카테고리 설정 시에는 검색어를 입력하지 않아도 됨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 smtClean="0"/>
                        <a:t>3</a:t>
                      </a:r>
                      <a:r>
                        <a:rPr lang="en-US" altLang="ko-KR" sz="800" u="none" strike="noStrike" cap="none" dirty="0" smtClean="0"/>
                        <a:t> 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카테고리와 검색어 조건에 따른 결과 값을 리스트 형식으로 정보를 불러옴 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카테고리 설정과 검색어가 입력되지 않으면 회원정보 전체 리스트를 불러옴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131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페이지에 보여질 회원 수는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명으로 하단의 숫자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클릭하면 회원번호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부터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까지의 리스트를 보여줌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방향버튼으로 다음과 이전목록으로 돌아 갈 수 있음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6102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5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탈퇴는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체크박스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클릭 시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“000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회원님을 탈퇴처리 하시겠습니까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?”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라는 알람창을 띄워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no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 변경 값이 없이 전체 회원리스트가 새로고침 되고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yes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탈퇴된 회원을 제거한 후 전체 리스트가 새로고침 됨 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6102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6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탈퇴회원 리스트에서 탈퇴회원 컬럼의 체크박스를 해제하면 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“000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회원님의 탈퇴처리를 취소하시겠습니까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?”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라는 알람창을 띄워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no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 변경 값이 없이 탈퇴회원전체리스트가 새로고침 되고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yes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해당 회원정보를 제거한 후 탈퇴회원전체 리스트가 새로고침 됨 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3893411890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회원관리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 넘버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2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황제선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로그인</a:t>
                      </a:r>
                      <a:r>
                        <a:rPr 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회원정보 전체 리스트 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603361"/>
              </p:ext>
            </p:extLst>
          </p:nvPr>
        </p:nvGraphicFramePr>
        <p:xfrm>
          <a:off x="296140" y="1802864"/>
          <a:ext cx="6273273" cy="1846130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568550"/>
                <a:gridCol w="609332"/>
                <a:gridCol w="479467"/>
                <a:gridCol w="591123"/>
                <a:gridCol w="650237"/>
                <a:gridCol w="453195"/>
                <a:gridCol w="735621"/>
                <a:gridCol w="794733"/>
                <a:gridCol w="827573"/>
                <a:gridCol w="563442"/>
              </a:tblGrid>
              <a:tr h="2278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아이디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비밀번호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이름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생년월일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성별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이메일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전화번호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등록일자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탈퇴회원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278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ABC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****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황제선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910319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여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NAVER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01045822015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</a:t>
                      </a:r>
                      <a:r>
                        <a:rPr lang="en-US" altLang="ko-KR" sz="700" b="0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-08-20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278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AKDH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****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최대근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950909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남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GOOGLE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0105897147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2019-08-20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WJDAKF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****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김은수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950325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여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HANMAIL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0105987547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2019-08-20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4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ABC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****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김수현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910319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여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NAVER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01045822015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</a:t>
                      </a:r>
                      <a:r>
                        <a:rPr lang="en-US" altLang="ko-KR" sz="700" b="0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-08-20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AKDH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****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최진우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950909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남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GOOGLE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0105897147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2019-08-20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6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WJDAKF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****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김주엽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950325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여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HANMAIL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0105987547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2019-08-20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7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WJDAKF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****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정효성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950325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여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HANMAIL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0105987547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2019-08-20</a:t>
                      </a:r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직사각형 43"/>
          <p:cNvSpPr/>
          <p:nvPr/>
        </p:nvSpPr>
        <p:spPr>
          <a:xfrm>
            <a:off x="193735" y="1216328"/>
            <a:ext cx="6401618" cy="310275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/>
          <p:cNvGrpSpPr/>
          <p:nvPr/>
        </p:nvGrpSpPr>
        <p:grpSpPr>
          <a:xfrm>
            <a:off x="1826622" y="3834319"/>
            <a:ext cx="2938862" cy="294642"/>
            <a:chOff x="5782539" y="3635115"/>
            <a:chExt cx="2938862" cy="294642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2539" y="3635115"/>
              <a:ext cx="2938862" cy="29464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34" name="직사각형 33"/>
            <p:cNvSpPr/>
            <p:nvPr/>
          </p:nvSpPr>
          <p:spPr>
            <a:xfrm>
              <a:off x="6303523" y="3667541"/>
              <a:ext cx="239949" cy="21400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1</a:t>
              </a:r>
              <a:endParaRPr lang="ko-KR" altLang="en-US" sz="105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1543054" y="838184"/>
            <a:ext cx="599872" cy="863339"/>
            <a:chOff x="7632566" y="2996920"/>
            <a:chExt cx="599872" cy="863339"/>
          </a:xfrm>
        </p:grpSpPr>
        <p:sp>
          <p:nvSpPr>
            <p:cNvPr id="57" name="직사각형 56"/>
            <p:cNvSpPr/>
            <p:nvPr/>
          </p:nvSpPr>
          <p:spPr>
            <a:xfrm>
              <a:off x="7635809" y="2996920"/>
              <a:ext cx="596627" cy="8633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b="1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7632567" y="3641378"/>
              <a:ext cx="596627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탈퇴회</a:t>
              </a:r>
              <a:r>
                <a:rPr lang="ko-KR" altLang="en-US" sz="800" b="1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원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7632566" y="2996921"/>
              <a:ext cx="596627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회원번호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7635811" y="3207686"/>
              <a:ext cx="596627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회원 명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7635811" y="3421691"/>
              <a:ext cx="596627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성 별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cxnSp>
        <p:nvCxnSpPr>
          <p:cNvPr id="55" name="직선 화살표 연결선 54"/>
          <p:cNvCxnSpPr>
            <a:stCxn id="68" idx="2"/>
            <a:endCxn id="61" idx="3"/>
          </p:cNvCxnSpPr>
          <p:nvPr/>
        </p:nvCxnSpPr>
        <p:spPr>
          <a:xfrm flipH="1" flipV="1">
            <a:off x="2139681" y="946407"/>
            <a:ext cx="1156372" cy="64103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4297309" y="1497354"/>
            <a:ext cx="1401037" cy="204918"/>
          </a:xfrm>
          <a:prstGeom prst="rect">
            <a:avLst/>
          </a:prstGeom>
          <a:noFill/>
          <a:ln w="254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>
                    <a:lumMod val="6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검색어를 입력하세요</a:t>
            </a:r>
            <a:endParaRPr lang="ko-KR" altLang="en-US" sz="800" b="1" dirty="0">
              <a:solidFill>
                <a:schemeClr val="bg1">
                  <a:lumMod val="6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4206516" y="1497353"/>
            <a:ext cx="250576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1625287" y="3877763"/>
            <a:ext cx="250576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307" y="2133600"/>
            <a:ext cx="234969" cy="180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타원 73"/>
          <p:cNvSpPr/>
          <p:nvPr/>
        </p:nvSpPr>
        <p:spPr>
          <a:xfrm>
            <a:off x="6351262" y="2155868"/>
            <a:ext cx="250576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206245" y="2407166"/>
            <a:ext cx="119974" cy="1070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6355402" y="2460668"/>
            <a:ext cx="250576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54287" y="4735566"/>
            <a:ext cx="608051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★ </a:t>
            </a:r>
            <a:r>
              <a:rPr lang="ko-KR" altLang="en-US" sz="1000" b="1" dirty="0">
                <a:latin typeface="돋움" panose="020B0600000101010101" pitchFamily="50" charset="-127"/>
                <a:ea typeface="돋움" panose="020B0600000101010101" pitchFamily="50" charset="-127"/>
              </a:rPr>
              <a:t>탈퇴 회원은 회원정보 리스트에서는 제외되며</a:t>
            </a:r>
            <a:r>
              <a:rPr lang="en-US" altLang="ko-KR" sz="1000" b="1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000" b="1" dirty="0">
                <a:latin typeface="돋움" panose="020B0600000101010101" pitchFamily="50" charset="-127"/>
                <a:ea typeface="돋움" panose="020B0600000101010101" pitchFamily="50" charset="-127"/>
              </a:rPr>
              <a:t>카테고리에서 탈퇴회원을 선택해야만 조회 가능 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5891593" y="1492518"/>
            <a:ext cx="500649" cy="209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검</a:t>
            </a:r>
            <a:r>
              <a:rPr lang="ko-KR" altLang="en-US" sz="900" b="1" dirty="0">
                <a:solidFill>
                  <a:schemeClr val="bg1"/>
                </a:solidFill>
              </a:rPr>
              <a:t>색</a:t>
            </a:r>
          </a:p>
        </p:txBody>
      </p:sp>
      <p:sp>
        <p:nvSpPr>
          <p:cNvPr id="70" name="타원 69"/>
          <p:cNvSpPr/>
          <p:nvPr/>
        </p:nvSpPr>
        <p:spPr>
          <a:xfrm>
            <a:off x="5698347" y="1482642"/>
            <a:ext cx="250576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3493077" y="1492518"/>
            <a:ext cx="691904" cy="209754"/>
            <a:chOff x="3045986" y="867991"/>
            <a:chExt cx="691904" cy="316375"/>
          </a:xfrm>
        </p:grpSpPr>
        <p:sp>
          <p:nvSpPr>
            <p:cNvPr id="35" name="직사각형 34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>
                  <a:solidFill>
                    <a:schemeClr val="bg1"/>
                  </a:solidFill>
                </a:rPr>
                <a:t>카테고</a:t>
              </a:r>
              <a:r>
                <a:rPr lang="ko-KR" altLang="en-US" sz="800" b="1" dirty="0">
                  <a:solidFill>
                    <a:schemeClr val="bg1"/>
                  </a:solidFill>
                </a:rPr>
                <a:t>리</a:t>
              </a:r>
            </a:p>
          </p:txBody>
        </p:sp>
        <p:sp>
          <p:nvSpPr>
            <p:cNvPr id="36" name="순서도: 병합 35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68" name="타원 67"/>
          <p:cNvSpPr/>
          <p:nvPr/>
        </p:nvSpPr>
        <p:spPr>
          <a:xfrm>
            <a:off x="3296053" y="1485945"/>
            <a:ext cx="250576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59403" y="4206149"/>
            <a:ext cx="2328152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100%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494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2073308075"/>
              </p:ext>
            </p:extLst>
          </p:nvPr>
        </p:nvGraphicFramePr>
        <p:xfrm>
          <a:off x="6643619" y="669234"/>
          <a:ext cx="2399925" cy="4465650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2050"/>
                <a:gridCol w="1967875"/>
              </a:tblGrid>
              <a:tr h="27453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6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sz="800" u="none" strike="noStrike" cap="none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지점별 카테고리 카테고리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(Select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box)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전체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여의도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뚝섬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잠원으로 지점을 선택할 수 있음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16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endParaRPr sz="800" u="none" strike="noStrike" cap="none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카테고리카테고리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(Select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box)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예약상태 컬럼의 값을 기준으로 전체리스트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예약완료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환불완료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예약취소완료를 선택할 수 있음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6102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3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검색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71450" marR="0" lvl="0" indent="-17145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카테고리 설정 후 검색버튼 클릭 시 카테고리에서 설정된 조건에 따른 결과값을 불러옴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</a:p>
                    <a:p>
                      <a:pPr marL="171450" marR="0" lvl="0" indent="-17145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단 카테고리를 설정하지 않고 검색버튼을 클릭 할 시에는 예약정보 전체리스트를 불러옴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000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대여등록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71450" marR="0" lvl="0" indent="-17145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예약정보에서 특정예약정보를 선택한 후 대여등록을 클릭하면 대여리스트 페이지로 이동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71450" marR="0" lvl="0" indent="-17145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회원번호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상품번호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 예상일에 대한 값을 가져감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000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5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대여등록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71450" marR="0" lvl="0" indent="-17145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예약정보에서 특정예약정보를 선택한 후 대여등록을 클릭하면 대여리스트 페이지로 이동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71450" marR="0" lvl="0" indent="-17145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회원번호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상품번호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 예상일에 대한 값을 가져감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6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페이지에 보여질 회원 수는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명으로 하단의 숫자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클릭하면 회원번호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부터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까지의 리스트를 보여줌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방향버튼으로 다음과 이전목록으로 돌아 갈 수 있음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1141809838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회원관리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 넘버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3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황제선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로그인</a:t>
                      </a:r>
                      <a:r>
                        <a:rPr 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예약정보 전체 리스트 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797144"/>
              </p:ext>
            </p:extLst>
          </p:nvPr>
        </p:nvGraphicFramePr>
        <p:xfrm>
          <a:off x="211835" y="1718559"/>
          <a:ext cx="6273274" cy="1173232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568550"/>
                <a:gridCol w="591215"/>
                <a:gridCol w="450715"/>
                <a:gridCol w="466928"/>
                <a:gridCol w="447472"/>
                <a:gridCol w="771728"/>
                <a:gridCol w="642025"/>
                <a:gridCol w="505838"/>
                <a:gridCol w="719847"/>
                <a:gridCol w="363166"/>
                <a:gridCol w="745790"/>
              </a:tblGrid>
              <a:tr h="2278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지점명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예약자명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예약자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연락처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예약상태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이용금액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예상일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결제방법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여의도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황제선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01045822015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예약완료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10000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2019-08-30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카드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2019-08-21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09430" y="1132023"/>
            <a:ext cx="6401618" cy="310275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>
            <a:off x="1742317" y="3367399"/>
            <a:ext cx="2938862" cy="294642"/>
            <a:chOff x="5782539" y="3635115"/>
            <a:chExt cx="2938862" cy="294642"/>
          </a:xfrm>
        </p:grpSpPr>
        <p:pic>
          <p:nvPicPr>
            <p:cNvPr id="3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2539" y="3635115"/>
              <a:ext cx="2938862" cy="29464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36" name="직사각형 35"/>
            <p:cNvSpPr/>
            <p:nvPr/>
          </p:nvSpPr>
          <p:spPr>
            <a:xfrm>
              <a:off x="6303523" y="3667541"/>
              <a:ext cx="239949" cy="21400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1</a:t>
              </a:r>
              <a:endParaRPr lang="ko-KR" altLang="en-US" sz="105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46" name="타원 45"/>
          <p:cNvSpPr/>
          <p:nvPr/>
        </p:nvSpPr>
        <p:spPr>
          <a:xfrm>
            <a:off x="1531063" y="3400255"/>
            <a:ext cx="250576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87422" y="593714"/>
            <a:ext cx="1275261" cy="641214"/>
            <a:chOff x="3012194" y="712779"/>
            <a:chExt cx="597981" cy="641214"/>
          </a:xfrm>
        </p:grpSpPr>
        <p:sp>
          <p:nvSpPr>
            <p:cNvPr id="54" name="직사각형 53"/>
            <p:cNvSpPr/>
            <p:nvPr/>
          </p:nvSpPr>
          <p:spPr>
            <a:xfrm>
              <a:off x="3013546" y="712779"/>
              <a:ext cx="596627" cy="6412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b="1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3012194" y="712779"/>
              <a:ext cx="597981" cy="641213"/>
              <a:chOff x="1544945" y="838185"/>
              <a:chExt cx="597981" cy="641213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1544945" y="838185"/>
                <a:ext cx="596627" cy="21644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 smtClean="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t>예약전체 리스트</a:t>
                </a:r>
                <a:endParaRPr lang="en-US" altLang="ko-KR" sz="800" b="1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1546299" y="1048950"/>
                <a:ext cx="596627" cy="21644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 smtClean="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t>예약완</a:t>
                </a:r>
                <a:r>
                  <a:rPr lang="ko-KR" altLang="en-US" sz="800" b="1" dirty="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t>료</a:t>
                </a:r>
                <a:endParaRPr lang="en-US" altLang="ko-KR" sz="800" b="1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1546299" y="1262955"/>
                <a:ext cx="596627" cy="21644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 smtClean="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rPr>
                  <a:t>환불완료</a:t>
                </a:r>
                <a:endParaRPr lang="en-US" altLang="ko-KR" sz="800" b="1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endParaRPr>
              </a:p>
            </p:txBody>
          </p:sp>
        </p:grpSp>
      </p:grpSp>
      <p:cxnSp>
        <p:nvCxnSpPr>
          <p:cNvPr id="30" name="직선 화살표 연결선 29"/>
          <p:cNvCxnSpPr>
            <a:stCxn id="42" idx="2"/>
            <a:endCxn id="59" idx="3"/>
          </p:cNvCxnSpPr>
          <p:nvPr/>
        </p:nvCxnSpPr>
        <p:spPr>
          <a:xfrm flipH="1" flipV="1">
            <a:off x="1962683" y="912701"/>
            <a:ext cx="1692596" cy="57737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690314" y="1237144"/>
            <a:ext cx="1272373" cy="21644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예약취소완</a:t>
            </a:r>
            <a:r>
              <a:rPr lang="ko-KR" altLang="en-US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료</a:t>
            </a:r>
            <a:endParaRPr lang="en-US" altLang="ko-KR" sz="800" b="1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87421" y="377271"/>
            <a:ext cx="1272373" cy="21644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예약대기</a:t>
            </a:r>
            <a:endParaRPr lang="en-US" altLang="ko-KR" sz="800" b="1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718282" y="1392246"/>
            <a:ext cx="500649" cy="209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검</a:t>
            </a:r>
            <a:r>
              <a:rPr lang="ko-KR" altLang="en-US" sz="900" b="1" dirty="0">
                <a:solidFill>
                  <a:schemeClr val="bg1"/>
                </a:solidFill>
              </a:rPr>
              <a:t>색</a:t>
            </a:r>
          </a:p>
        </p:txBody>
      </p:sp>
      <p:grpSp>
        <p:nvGrpSpPr>
          <p:cNvPr id="61" name="그룹 60"/>
          <p:cNvGrpSpPr/>
          <p:nvPr/>
        </p:nvGrpSpPr>
        <p:grpSpPr>
          <a:xfrm>
            <a:off x="3824311" y="1385789"/>
            <a:ext cx="691904" cy="209754"/>
            <a:chOff x="3045986" y="867991"/>
            <a:chExt cx="691904" cy="316375"/>
          </a:xfrm>
        </p:grpSpPr>
        <p:sp>
          <p:nvSpPr>
            <p:cNvPr id="62" name="직사각형 61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>
                  <a:solidFill>
                    <a:schemeClr val="bg1"/>
                  </a:solidFill>
                </a:rPr>
                <a:t>카테고</a:t>
              </a:r>
              <a:r>
                <a:rPr lang="ko-KR" altLang="en-US" sz="800" b="1" dirty="0">
                  <a:solidFill>
                    <a:schemeClr val="bg1"/>
                  </a:solidFill>
                </a:rPr>
                <a:t>리</a:t>
              </a:r>
            </a:p>
          </p:txBody>
        </p:sp>
        <p:sp>
          <p:nvSpPr>
            <p:cNvPr id="63" name="순서도: 병합 62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42" name="타원 41"/>
          <p:cNvSpPr/>
          <p:nvPr/>
        </p:nvSpPr>
        <p:spPr>
          <a:xfrm>
            <a:off x="3655279" y="1388580"/>
            <a:ext cx="2802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4530149" y="1400614"/>
            <a:ext cx="262338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460827" y="1395991"/>
            <a:ext cx="712994" cy="209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예약확</a:t>
            </a:r>
            <a:r>
              <a:rPr lang="ko-KR" altLang="en-US" sz="900" b="1" dirty="0">
                <a:solidFill>
                  <a:schemeClr val="bg1"/>
                </a:solidFill>
              </a:rPr>
              <a:t>인</a:t>
            </a:r>
          </a:p>
        </p:txBody>
      </p:sp>
      <p:sp>
        <p:nvSpPr>
          <p:cNvPr id="44" name="타원 43"/>
          <p:cNvSpPr/>
          <p:nvPr/>
        </p:nvSpPr>
        <p:spPr>
          <a:xfrm>
            <a:off x="5249883" y="1408681"/>
            <a:ext cx="252630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86232" y="1413336"/>
            <a:ext cx="712994" cy="209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대여 등록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175288" y="1426026"/>
            <a:ext cx="252630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2865796" y="1401917"/>
            <a:ext cx="691904" cy="209754"/>
            <a:chOff x="3045986" y="867991"/>
            <a:chExt cx="691904" cy="316375"/>
          </a:xfrm>
        </p:grpSpPr>
        <p:sp>
          <p:nvSpPr>
            <p:cNvPr id="34" name="직사각형 33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>
                  <a:solidFill>
                    <a:schemeClr val="bg1"/>
                  </a:solidFill>
                </a:rPr>
                <a:t>지점</a:t>
              </a:r>
              <a:r>
                <a:rPr lang="ko-KR" altLang="en-US" sz="800" b="1" dirty="0">
                  <a:solidFill>
                    <a:schemeClr val="bg1"/>
                  </a:solidFill>
                </a:rPr>
                <a:t>별</a:t>
              </a:r>
            </a:p>
          </p:txBody>
        </p:sp>
        <p:sp>
          <p:nvSpPr>
            <p:cNvPr id="37" name="순서도: 병합 36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8" name="타원 37"/>
          <p:cNvSpPr/>
          <p:nvPr/>
        </p:nvSpPr>
        <p:spPr>
          <a:xfrm>
            <a:off x="2696764" y="1404708"/>
            <a:ext cx="2802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2677081" y="468574"/>
            <a:ext cx="599871" cy="863339"/>
            <a:chOff x="7632567" y="2996920"/>
            <a:chExt cx="599871" cy="863339"/>
          </a:xfrm>
        </p:grpSpPr>
        <p:sp>
          <p:nvSpPr>
            <p:cNvPr id="41" name="직사각형 40"/>
            <p:cNvSpPr/>
            <p:nvPr/>
          </p:nvSpPr>
          <p:spPr>
            <a:xfrm>
              <a:off x="7635809" y="2996920"/>
              <a:ext cx="596627" cy="8633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b="1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7632567" y="3641378"/>
              <a:ext cx="596627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잠</a:t>
              </a:r>
              <a:r>
                <a:rPr lang="ko-KR" altLang="en-US" sz="800" b="1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원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7635811" y="3207686"/>
              <a:ext cx="596627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여의</a:t>
              </a:r>
              <a:r>
                <a:rPr lang="ko-KR" altLang="en-US" sz="800" b="1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도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7635811" y="3421691"/>
              <a:ext cx="596627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뚝</a:t>
              </a:r>
              <a:r>
                <a:rPr lang="ko-KR" altLang="en-US" sz="800" b="1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섬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2672216" y="470220"/>
            <a:ext cx="596627" cy="21644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전</a:t>
            </a:r>
            <a:r>
              <a:rPr lang="ko-KR" altLang="en-US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체</a:t>
            </a:r>
            <a:endParaRPr lang="en-US" altLang="ko-KR" sz="800" b="1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50" name="직선 화살표 연결선 49"/>
          <p:cNvCxnSpPr>
            <a:stCxn id="34" idx="3"/>
            <a:endCxn id="48" idx="3"/>
          </p:cNvCxnSpPr>
          <p:nvPr/>
        </p:nvCxnSpPr>
        <p:spPr>
          <a:xfrm flipH="1" flipV="1">
            <a:off x="3276952" y="1001567"/>
            <a:ext cx="280748" cy="50522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259403" y="4121844"/>
            <a:ext cx="2328152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100%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085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2380744857"/>
              </p:ext>
            </p:extLst>
          </p:nvPr>
        </p:nvGraphicFramePr>
        <p:xfrm>
          <a:off x="6643619" y="669234"/>
          <a:ext cx="2399925" cy="4084610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2050"/>
                <a:gridCol w="1967875"/>
              </a:tblGrid>
              <a:tr h="27453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6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sz="800" u="none" strike="noStrike" cap="none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카테고리카테고리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(Select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box)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예약상태 컬럼의 값을 기준으로 전체리스트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예약완료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환불완료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예약취소완료를 선택할 수 있음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검색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71450" marR="0" lvl="0" indent="-17145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카테고리 설정 후 검색버튼 클릭 시 카테고리에서 설정된 조건에 따른 결과값을 불러옴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</a:p>
                    <a:p>
                      <a:pPr marL="171450" marR="0" lvl="0" indent="-17145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단 카테고리를 설정하지 않고 검색버튼을 클릭 할 시에는 예약취소 전체리스트를 불러옴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781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u="none" strike="noStrike" cap="none" dirty="0" smtClean="0"/>
                        <a:t>3</a:t>
                      </a:r>
                      <a:r>
                        <a:rPr lang="en-US" altLang="ko-KR" sz="800" u="none" strike="noStrike" cap="none" dirty="0" smtClean="0"/>
                        <a:t> 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환불확인 버튼 클릭 시 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“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예약번호 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00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의 예약상태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환불완료로 변경하시겠습니까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?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?” 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라는 알람창을 띄워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no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이전에 선택한 리스트를 새로고침하고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yes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해당 예약번호의 예약상태를 변경한 후 기존에 선택한 리스트를 새로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고침 됨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: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기존의 리스트가 환불신청리스트였으면 해당예약정보를 제거한 후 환불신청리스트가 새로 고침 됨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781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페이지에 보여질 회원 수는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명으로 하단의 숫자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클릭하면 회원번호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부터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까지의 리스트를 보여줌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방향버튼으로 다음과 이전목록으로 돌아 갈 수 있음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2910408090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회원관리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 넘버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4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황제선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로그인</a:t>
                      </a:r>
                      <a:r>
                        <a:rPr 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환불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리스트 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777849"/>
              </p:ext>
            </p:extLst>
          </p:nvPr>
        </p:nvGraphicFramePr>
        <p:xfrm>
          <a:off x="211835" y="1718559"/>
          <a:ext cx="6287756" cy="1390340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365339"/>
                <a:gridCol w="389107"/>
                <a:gridCol w="479898"/>
                <a:gridCol w="551234"/>
                <a:gridCol w="499353"/>
                <a:gridCol w="778213"/>
                <a:gridCol w="674451"/>
                <a:gridCol w="590144"/>
                <a:gridCol w="726332"/>
                <a:gridCol w="492868"/>
                <a:gridCol w="740817"/>
              </a:tblGrid>
              <a:tr h="2278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지점명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자명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예약자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연락처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예약상태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이용금액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예상일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결제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방법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여의도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황제선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01045822015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환불신청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10000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2019-08-30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카드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2019-08-21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49159" y="1146737"/>
            <a:ext cx="6401618" cy="310275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>
            <a:off x="1742317" y="3367399"/>
            <a:ext cx="2938862" cy="294642"/>
            <a:chOff x="5782539" y="3635115"/>
            <a:chExt cx="2938862" cy="294642"/>
          </a:xfrm>
        </p:grpSpPr>
        <p:pic>
          <p:nvPicPr>
            <p:cNvPr id="3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2539" y="3635115"/>
              <a:ext cx="2938862" cy="29464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36" name="직사각형 35"/>
            <p:cNvSpPr/>
            <p:nvPr/>
          </p:nvSpPr>
          <p:spPr>
            <a:xfrm>
              <a:off x="6303523" y="3667541"/>
              <a:ext cx="239949" cy="21400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1</a:t>
              </a:r>
              <a:endParaRPr lang="ko-KR" altLang="en-US" sz="105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652847" y="4450173"/>
            <a:ext cx="26438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바탕"/>
                <a:ea typeface="바탕"/>
              </a:rPr>
              <a:t>★ </a:t>
            </a:r>
            <a:r>
              <a:rPr lang="ko-KR" altLang="en-US" sz="1000" b="1" dirty="0" smtClean="0"/>
              <a:t>예약상태 </a:t>
            </a:r>
            <a:endParaRPr lang="en-US" altLang="ko-KR" sz="1000" b="1" dirty="0" smtClean="0"/>
          </a:p>
          <a:p>
            <a:r>
              <a:rPr lang="ko-KR" altLang="en-US" sz="1000" b="1" dirty="0" smtClean="0"/>
              <a:t>관리자</a:t>
            </a:r>
            <a:r>
              <a:rPr lang="en-US" altLang="ko-KR" sz="1000" b="1" dirty="0" smtClean="0"/>
              <a:t>: </a:t>
            </a:r>
            <a:r>
              <a:rPr lang="ko-KR" altLang="en-US" sz="1000" b="1" dirty="0" smtClean="0"/>
              <a:t>환불완</a:t>
            </a:r>
            <a:r>
              <a:rPr lang="ko-KR" altLang="en-US" sz="1000" b="1" dirty="0"/>
              <a:t>료</a:t>
            </a:r>
            <a:r>
              <a:rPr lang="ko-KR" altLang="en-US" sz="1000" b="1" dirty="0" smtClean="0"/>
              <a:t> </a:t>
            </a:r>
            <a:endParaRPr lang="en-US" altLang="ko-KR" sz="1000" b="1" dirty="0" smtClean="0"/>
          </a:p>
          <a:p>
            <a:r>
              <a:rPr lang="ko-KR" altLang="en-US" sz="1000" b="1" dirty="0" smtClean="0"/>
              <a:t>사용자</a:t>
            </a:r>
            <a:r>
              <a:rPr lang="en-US" altLang="ko-KR" sz="1000" b="1" dirty="0" smtClean="0"/>
              <a:t>: </a:t>
            </a:r>
            <a:r>
              <a:rPr lang="ko-KR" altLang="en-US" sz="1000" b="1" dirty="0" smtClean="0"/>
              <a:t>예약취소신청</a:t>
            </a:r>
            <a:r>
              <a:rPr lang="en-US" altLang="ko-KR" sz="1000" b="1" dirty="0" smtClean="0"/>
              <a:t>, </a:t>
            </a:r>
            <a:r>
              <a:rPr lang="ko-KR" altLang="en-US" sz="1000" b="1" dirty="0" smtClean="0"/>
              <a:t>환불신청 </a:t>
            </a:r>
            <a:endParaRPr lang="ko-KR" altLang="en-US" sz="1000" b="1" dirty="0"/>
          </a:p>
        </p:txBody>
      </p:sp>
      <p:cxnSp>
        <p:nvCxnSpPr>
          <p:cNvPr id="30" name="직선 화살표 연결선 29"/>
          <p:cNvCxnSpPr>
            <a:stCxn id="77" idx="2"/>
            <a:endCxn id="39" idx="3"/>
          </p:cNvCxnSpPr>
          <p:nvPr/>
        </p:nvCxnSpPr>
        <p:spPr>
          <a:xfrm flipH="1" flipV="1">
            <a:off x="3149166" y="1139833"/>
            <a:ext cx="506113" cy="35024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2289331" y="602186"/>
            <a:ext cx="864366" cy="863118"/>
            <a:chOff x="3023275" y="524891"/>
            <a:chExt cx="864366" cy="863118"/>
          </a:xfrm>
        </p:grpSpPr>
        <p:sp>
          <p:nvSpPr>
            <p:cNvPr id="58" name="직사각형 57"/>
            <p:cNvSpPr/>
            <p:nvPr/>
          </p:nvSpPr>
          <p:spPr>
            <a:xfrm>
              <a:off x="3023275" y="524891"/>
              <a:ext cx="864366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전체리스</a:t>
              </a:r>
              <a:r>
                <a:rPr lang="ko-KR" altLang="en-US" sz="800" b="1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트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023275" y="735656"/>
              <a:ext cx="859832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환불신청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023279" y="954316"/>
              <a:ext cx="859831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예약취소완</a:t>
              </a:r>
              <a:r>
                <a:rPr lang="ko-KR" altLang="en-US" sz="800" b="1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료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023276" y="1171566"/>
              <a:ext cx="863080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환</a:t>
              </a:r>
              <a:r>
                <a:rPr lang="ko-KR" altLang="en-US" sz="800" b="1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불</a:t>
              </a:r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완료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40" name="타원 39"/>
          <p:cNvSpPr/>
          <p:nvPr/>
        </p:nvSpPr>
        <p:spPr>
          <a:xfrm>
            <a:off x="1581311" y="3399825"/>
            <a:ext cx="2633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2280563" y="587379"/>
            <a:ext cx="864366" cy="863118"/>
            <a:chOff x="3023275" y="524891"/>
            <a:chExt cx="864366" cy="863118"/>
          </a:xfrm>
        </p:grpSpPr>
        <p:sp>
          <p:nvSpPr>
            <p:cNvPr id="56" name="직사각형 55"/>
            <p:cNvSpPr/>
            <p:nvPr/>
          </p:nvSpPr>
          <p:spPr>
            <a:xfrm>
              <a:off x="3023275" y="524891"/>
              <a:ext cx="864366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전체리스</a:t>
              </a:r>
              <a:r>
                <a:rPr lang="ko-KR" altLang="en-US" sz="800" b="1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트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3023275" y="735656"/>
              <a:ext cx="859832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환불신청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3023279" y="954316"/>
              <a:ext cx="859831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예약취소완</a:t>
              </a:r>
              <a:r>
                <a:rPr lang="ko-KR" altLang="en-US" sz="800" b="1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료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023276" y="1171566"/>
              <a:ext cx="863080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환</a:t>
              </a:r>
              <a:r>
                <a:rPr lang="ko-KR" altLang="en-US" sz="800" b="1" dirty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불</a:t>
              </a:r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완료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73" name="직사각형 72"/>
          <p:cNvSpPr/>
          <p:nvPr/>
        </p:nvSpPr>
        <p:spPr>
          <a:xfrm>
            <a:off x="4718282" y="1392246"/>
            <a:ext cx="500649" cy="209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검</a:t>
            </a:r>
            <a:r>
              <a:rPr lang="ko-KR" altLang="en-US" sz="900" b="1" dirty="0">
                <a:solidFill>
                  <a:schemeClr val="bg1"/>
                </a:solidFill>
              </a:rPr>
              <a:t>색</a:t>
            </a:r>
          </a:p>
        </p:txBody>
      </p:sp>
      <p:grpSp>
        <p:nvGrpSpPr>
          <p:cNvPr id="74" name="그룹 73"/>
          <p:cNvGrpSpPr/>
          <p:nvPr/>
        </p:nvGrpSpPr>
        <p:grpSpPr>
          <a:xfrm>
            <a:off x="3824311" y="1385789"/>
            <a:ext cx="691904" cy="209754"/>
            <a:chOff x="3045986" y="867991"/>
            <a:chExt cx="691904" cy="316375"/>
          </a:xfrm>
        </p:grpSpPr>
        <p:sp>
          <p:nvSpPr>
            <p:cNvPr id="75" name="직사각형 74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>
                  <a:solidFill>
                    <a:schemeClr val="bg1"/>
                  </a:solidFill>
                </a:rPr>
                <a:t>카테고</a:t>
              </a:r>
              <a:r>
                <a:rPr lang="ko-KR" altLang="en-US" sz="800" b="1" dirty="0">
                  <a:solidFill>
                    <a:schemeClr val="bg1"/>
                  </a:solidFill>
                </a:rPr>
                <a:t>리</a:t>
              </a:r>
            </a:p>
          </p:txBody>
        </p:sp>
        <p:sp>
          <p:nvSpPr>
            <p:cNvPr id="76" name="순서도: 병합 75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77" name="타원 76"/>
          <p:cNvSpPr/>
          <p:nvPr/>
        </p:nvSpPr>
        <p:spPr>
          <a:xfrm>
            <a:off x="3655279" y="1388580"/>
            <a:ext cx="2802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4530149" y="1400614"/>
            <a:ext cx="262338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460826" y="1395991"/>
            <a:ext cx="998340" cy="209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bg1"/>
                </a:solidFill>
              </a:rPr>
              <a:t>예약상태변</a:t>
            </a:r>
            <a:r>
              <a:rPr lang="ko-KR" altLang="en-US" sz="900" b="1">
                <a:solidFill>
                  <a:schemeClr val="bg1"/>
                </a:solidFill>
              </a:rPr>
              <a:t>경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249883" y="1408681"/>
            <a:ext cx="252630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59403" y="4136558"/>
            <a:ext cx="2328152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100%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693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2215536943"/>
              </p:ext>
            </p:extLst>
          </p:nvPr>
        </p:nvGraphicFramePr>
        <p:xfrm>
          <a:off x="6643619" y="669234"/>
          <a:ext cx="2399925" cy="3840770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2050"/>
                <a:gridCol w="1967875"/>
              </a:tblGrid>
              <a:tr h="27453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6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sz="800" u="none" strike="noStrike" cap="none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카테고리카테고리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(Select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box)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이용상태 컬럼의 값을 기준으로 전체리스트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지점선택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 중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대여완료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대여완료를 선택 할 수 있음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검색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71450" marR="0" lvl="0" indent="-17145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카테고리 설정 후 검색버튼 클릭 시 카테고리에서 설정된 조건에 따른 결과값을 불러옴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</a:p>
                    <a:p>
                      <a:pPr marL="171450" marR="0" lvl="0" indent="-17145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단 카테고리를 설정하지 않고 검색버튼을 클릭 할 시에는 대여 전체리스트를 불러옴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781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u="none" strike="noStrike" cap="none" dirty="0" smtClean="0"/>
                        <a:t>3</a:t>
                      </a:r>
                      <a:r>
                        <a:rPr lang="en-US" altLang="ko-KR" sz="800" u="none" strike="noStrike" cap="none" dirty="0" smtClean="0"/>
                        <a:t> 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이용상태변경 클릭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시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대여번호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의 이용상태를 반납완료로 변경하시겠습니까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?”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라는 알람창을 띄워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no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기존의 설정 리스트를 새로고침 하고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yes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이용상태 컬럼의 값을 변경한 뒤 기존의 리스트를 새로 고침 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: 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기존의 리스트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조건이 대여 중이면 해당 정보를 리스트에서 제거한 후 새로 고침 </a:t>
                      </a: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781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페이지에 보여질 회원 수는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명으로 하단의 숫자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클릭하면 회원번호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부터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까지의 리스트를 보여줌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방향버튼으로 다음과 이전목록으로 돌아 갈 수 있음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4091564374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회원관리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 넘버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5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황제선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로그인</a:t>
                      </a:r>
                      <a:r>
                        <a:rPr 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대여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반납 리스트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576563"/>
              </p:ext>
            </p:extLst>
          </p:nvPr>
        </p:nvGraphicFramePr>
        <p:xfrm>
          <a:off x="211835" y="1718559"/>
          <a:ext cx="6273273" cy="1390340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449646"/>
                <a:gridCol w="428017"/>
                <a:gridCol w="376136"/>
                <a:gridCol w="551234"/>
                <a:gridCol w="616085"/>
                <a:gridCol w="661481"/>
                <a:gridCol w="836579"/>
                <a:gridCol w="849549"/>
                <a:gridCol w="752272"/>
                <a:gridCol w="752274"/>
              </a:tblGrid>
              <a:tr h="2278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상품번호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이용상태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초과시간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추가비용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실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 일시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반납 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예상 일시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실 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반납 일시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예약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02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02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대여 중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2019-08-22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2019-08-22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2019-08-22</a:t>
                      </a:r>
                      <a:endParaRPr lang="ko-KR" altLang="en-US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2019-08-21</a:t>
                      </a:r>
                      <a:endParaRPr lang="ko-KR" altLang="en-US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02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03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반납완료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5000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2019-08-22</a:t>
                      </a:r>
                      <a:endParaRPr lang="ko-KR" altLang="en-US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2019-08-22</a:t>
                      </a:r>
                      <a:endParaRPr lang="ko-KR" altLang="en-US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2019-08-22</a:t>
                      </a:r>
                      <a:endParaRPr lang="ko-KR" altLang="en-US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2019-08-22</a:t>
                      </a:r>
                      <a:endParaRPr lang="ko-KR" altLang="en-US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09430" y="1132023"/>
            <a:ext cx="6401618" cy="310275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>
            <a:off x="1742317" y="3367399"/>
            <a:ext cx="2938862" cy="294642"/>
            <a:chOff x="5782539" y="3635115"/>
            <a:chExt cx="2938862" cy="294642"/>
          </a:xfrm>
        </p:grpSpPr>
        <p:pic>
          <p:nvPicPr>
            <p:cNvPr id="3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2539" y="3635115"/>
              <a:ext cx="2938862" cy="29464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36" name="직사각형 35"/>
            <p:cNvSpPr/>
            <p:nvPr/>
          </p:nvSpPr>
          <p:spPr>
            <a:xfrm>
              <a:off x="6303523" y="3667541"/>
              <a:ext cx="239949" cy="21400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1</a:t>
              </a:r>
              <a:endParaRPr lang="ko-KR" altLang="en-US" sz="105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2289331" y="812951"/>
            <a:ext cx="863081" cy="652353"/>
            <a:chOff x="3023275" y="735656"/>
            <a:chExt cx="863081" cy="652353"/>
          </a:xfrm>
        </p:grpSpPr>
        <p:sp>
          <p:nvSpPr>
            <p:cNvPr id="65" name="직사각형 64"/>
            <p:cNvSpPr/>
            <p:nvPr/>
          </p:nvSpPr>
          <p:spPr>
            <a:xfrm>
              <a:off x="3023275" y="735656"/>
              <a:ext cx="859832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전체 리스트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023279" y="954316"/>
              <a:ext cx="859831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대여 중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023276" y="1171566"/>
              <a:ext cx="863080" cy="216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반납 완료</a:t>
              </a:r>
              <a:endParaRPr lang="en-US" altLang="ko-KR" sz="8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40" name="타원 39"/>
          <p:cNvSpPr/>
          <p:nvPr/>
        </p:nvSpPr>
        <p:spPr>
          <a:xfrm>
            <a:off x="1581311" y="3399825"/>
            <a:ext cx="2633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724767" y="1411701"/>
            <a:ext cx="500649" cy="209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검</a:t>
            </a:r>
            <a:r>
              <a:rPr lang="ko-KR" altLang="en-US" sz="900" b="1" dirty="0">
                <a:solidFill>
                  <a:schemeClr val="bg1"/>
                </a:solidFill>
              </a:rPr>
              <a:t>색</a:t>
            </a:r>
          </a:p>
        </p:txBody>
      </p:sp>
      <p:grpSp>
        <p:nvGrpSpPr>
          <p:cNvPr id="52" name="그룹 51"/>
          <p:cNvGrpSpPr/>
          <p:nvPr/>
        </p:nvGrpSpPr>
        <p:grpSpPr>
          <a:xfrm>
            <a:off x="3830796" y="1405244"/>
            <a:ext cx="691904" cy="209754"/>
            <a:chOff x="3045986" y="867991"/>
            <a:chExt cx="691904" cy="316375"/>
          </a:xfrm>
        </p:grpSpPr>
        <p:sp>
          <p:nvSpPr>
            <p:cNvPr id="53" name="직사각형 52"/>
            <p:cNvSpPr/>
            <p:nvPr/>
          </p:nvSpPr>
          <p:spPr>
            <a:xfrm>
              <a:off x="3045986" y="867991"/>
              <a:ext cx="691904" cy="3163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b="1" dirty="0" smtClean="0">
                  <a:solidFill>
                    <a:schemeClr val="bg1"/>
                  </a:solidFill>
                </a:rPr>
                <a:t>카테고</a:t>
              </a:r>
              <a:r>
                <a:rPr lang="ko-KR" altLang="en-US" sz="800" b="1" dirty="0">
                  <a:solidFill>
                    <a:schemeClr val="bg1"/>
                  </a:solidFill>
                </a:rPr>
                <a:t>리</a:t>
              </a:r>
            </a:p>
          </p:txBody>
        </p:sp>
        <p:sp>
          <p:nvSpPr>
            <p:cNvPr id="54" name="순서도: 병합 53"/>
            <p:cNvSpPr/>
            <p:nvPr/>
          </p:nvSpPr>
          <p:spPr>
            <a:xfrm>
              <a:off x="3589362" y="991601"/>
              <a:ext cx="117230" cy="93785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55" name="타원 54"/>
          <p:cNvSpPr/>
          <p:nvPr/>
        </p:nvSpPr>
        <p:spPr>
          <a:xfrm>
            <a:off x="3661764" y="1408035"/>
            <a:ext cx="2802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4536634" y="1420069"/>
            <a:ext cx="262338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467312" y="1415446"/>
            <a:ext cx="978884" cy="2090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이용상태변</a:t>
            </a:r>
            <a:r>
              <a:rPr lang="ko-KR" altLang="en-US" sz="900" b="1" dirty="0">
                <a:solidFill>
                  <a:schemeClr val="bg1"/>
                </a:solidFill>
              </a:rPr>
              <a:t>경</a:t>
            </a:r>
          </a:p>
        </p:txBody>
      </p:sp>
      <p:sp>
        <p:nvSpPr>
          <p:cNvPr id="59" name="타원 58"/>
          <p:cNvSpPr/>
          <p:nvPr/>
        </p:nvSpPr>
        <p:spPr>
          <a:xfrm>
            <a:off x="5256368" y="1428136"/>
            <a:ext cx="252630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0" name="직선 화살표 연결선 59"/>
          <p:cNvCxnSpPr>
            <a:stCxn id="55" idx="2"/>
            <a:endCxn id="39" idx="3"/>
          </p:cNvCxnSpPr>
          <p:nvPr/>
        </p:nvCxnSpPr>
        <p:spPr>
          <a:xfrm flipH="1" flipV="1">
            <a:off x="3149166" y="1139833"/>
            <a:ext cx="512598" cy="36969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289331" y="596508"/>
            <a:ext cx="859832" cy="21644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지점별</a:t>
            </a:r>
            <a:endParaRPr lang="en-US" altLang="ko-KR" sz="800" b="1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75098" y="4093217"/>
            <a:ext cx="2328152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100%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527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957523620"/>
              </p:ext>
            </p:extLst>
          </p:nvPr>
        </p:nvGraphicFramePr>
        <p:xfrm>
          <a:off x="6643619" y="669234"/>
          <a:ext cx="2399925" cy="2652030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2050"/>
                <a:gridCol w="1967875"/>
              </a:tblGrid>
              <a:tr h="27453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6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sz="800" u="none" strike="noStrike" cap="none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공지사항 등록버튼 클릭 시 공지사항 등록 페이지로 이동 </a:t>
                      </a:r>
                      <a:endParaRPr lang="en-US" altLang="ko-KR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수정 버튼 클릭 시 선택된 글 번호의 내용을 가지고 수정 페이지로 이동 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781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u="none" strike="noStrike" cap="none" dirty="0" smtClean="0"/>
                        <a:t>3</a:t>
                      </a:r>
                      <a:r>
                        <a:rPr lang="en-US" altLang="ko-KR" sz="800" u="none" strike="noStrike" cap="none" dirty="0" smtClean="0"/>
                        <a:t> 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삭제버튼 클릭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시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해당 공지사항을 정말 삭제하시겠습니까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? 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라는 알람창을 띄워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‘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아니오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’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공지사항 전체 리스트가 새로 고침 되고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‘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예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’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해당 공지사항을 제거한 후 공지사항 전체 리스트가 새로 고침 됨 </a:t>
                      </a: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781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dirty="0" smtClean="0"/>
                        <a:t>4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페이지에 보여질 회원 수는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명으로 하단의 숫자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클릭하면 회원번호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부터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까지의 리스트를 보여줌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방향버튼으로 다음과 이전목록으로 돌아 갈 수 있음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8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2761505826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고객센터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 넘버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6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황제선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로그인</a:t>
                      </a:r>
                      <a:r>
                        <a:rPr 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공지사항관리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889284"/>
              </p:ext>
            </p:extLst>
          </p:nvPr>
        </p:nvGraphicFramePr>
        <p:xfrm>
          <a:off x="211835" y="1718559"/>
          <a:ext cx="6136794" cy="1313435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501527"/>
                <a:gridCol w="1420238"/>
                <a:gridCol w="1271081"/>
                <a:gridCol w="1543455"/>
                <a:gridCol w="1400493"/>
              </a:tblGrid>
              <a:tr h="2278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글 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조회</a:t>
                      </a:r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01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휴일공지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관리자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2019-08-22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81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  <a:tr h="2171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09430" y="1132023"/>
            <a:ext cx="6401618" cy="310275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>
            <a:off x="1742317" y="3367399"/>
            <a:ext cx="2938862" cy="294642"/>
            <a:chOff x="5782539" y="3635115"/>
            <a:chExt cx="2938862" cy="294642"/>
          </a:xfrm>
        </p:grpSpPr>
        <p:pic>
          <p:nvPicPr>
            <p:cNvPr id="3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2539" y="3635115"/>
              <a:ext cx="2938862" cy="29464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36" name="직사각형 35"/>
            <p:cNvSpPr/>
            <p:nvPr/>
          </p:nvSpPr>
          <p:spPr>
            <a:xfrm>
              <a:off x="6303523" y="3667541"/>
              <a:ext cx="239949" cy="21400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 smtClean="0">
                  <a:latin typeface="돋움" panose="020B0600000101010101" pitchFamily="50" charset="-127"/>
                  <a:ea typeface="돋움" panose="020B0600000101010101" pitchFamily="50" charset="-127"/>
                </a:rPr>
                <a:t>1</a:t>
              </a:r>
              <a:endParaRPr lang="ko-KR" altLang="en-US" sz="1050" b="1" dirty="0"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sp>
        <p:nvSpPr>
          <p:cNvPr id="40" name="타원 39"/>
          <p:cNvSpPr/>
          <p:nvPr/>
        </p:nvSpPr>
        <p:spPr>
          <a:xfrm>
            <a:off x="1581311" y="3399825"/>
            <a:ext cx="2633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954287" y="4702910"/>
            <a:ext cx="60805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★ 제목을 클릭하면 상세보기 페이지로 이동</a:t>
            </a:r>
            <a:r>
              <a:rPr lang="en-US" altLang="ko-KR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그때 수정버튼 클릭 시와 동일한 페이지로 넘어가지만 수정버튼은 비활성화 된다는 점에서 상세보기페이지와 수정페이지가 다름</a:t>
            </a:r>
            <a:r>
              <a:rPr lang="en-US" altLang="ko-KR" sz="1000" b="1" dirty="0" smtClean="0"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endParaRPr lang="ko-KR" altLang="en-US" sz="10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80409" y="1415447"/>
            <a:ext cx="573565" cy="2266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수</a:t>
            </a:r>
            <a:r>
              <a:rPr lang="ko-KR" altLang="en-US" sz="900" b="1" dirty="0">
                <a:solidFill>
                  <a:schemeClr val="bg1"/>
                </a:solidFill>
              </a:rPr>
              <a:t>정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767847" y="1405244"/>
            <a:ext cx="919405" cy="2483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bg1"/>
                </a:solidFill>
              </a:rPr>
              <a:t>공지사항등</a:t>
            </a:r>
            <a:r>
              <a:rPr lang="ko-KR" altLang="en-US" sz="900" b="1" dirty="0">
                <a:solidFill>
                  <a:schemeClr val="bg1"/>
                </a:solidFill>
              </a:rPr>
              <a:t>록</a:t>
            </a:r>
          </a:p>
        </p:txBody>
      </p:sp>
      <p:sp>
        <p:nvSpPr>
          <p:cNvPr id="44" name="타원 43"/>
          <p:cNvSpPr/>
          <p:nvPr/>
        </p:nvSpPr>
        <p:spPr>
          <a:xfrm>
            <a:off x="3506124" y="1428136"/>
            <a:ext cx="2802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4708573" y="1443076"/>
            <a:ext cx="262338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687438" y="1415446"/>
            <a:ext cx="616085" cy="2381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bg1"/>
                </a:solidFill>
              </a:rPr>
              <a:t>삭제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508998" y="1428136"/>
            <a:ext cx="252630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4687252" y="3793171"/>
            <a:ext cx="2441550" cy="666855"/>
            <a:chOff x="1794083" y="3753394"/>
            <a:chExt cx="2917254" cy="966652"/>
          </a:xfrm>
        </p:grpSpPr>
        <p:sp>
          <p:nvSpPr>
            <p:cNvPr id="19" name="직사각형 18"/>
            <p:cNvSpPr/>
            <p:nvPr/>
          </p:nvSpPr>
          <p:spPr>
            <a:xfrm>
              <a:off x="1794083" y="3753394"/>
              <a:ext cx="2917254" cy="96665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</a:rPr>
                <a:t>※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주의</a:t>
              </a:r>
              <a:endParaRPr lang="en-US" altLang="ko-KR" sz="7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</a:rPr>
                <a:t>정말로 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000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상품을 삭제하시겠습니까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?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529040" y="4476205"/>
              <a:ext cx="494319" cy="1828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b="1" dirty="0" smtClean="0">
                  <a:solidFill>
                    <a:schemeClr val="tx1"/>
                  </a:solidFill>
                </a:rPr>
                <a:t>예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125578" y="4484913"/>
              <a:ext cx="507381" cy="17417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b="1" dirty="0" smtClean="0">
                  <a:solidFill>
                    <a:schemeClr val="tx1"/>
                  </a:solidFill>
                </a:rPr>
                <a:t>아니오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화살표 연결선 21"/>
          <p:cNvCxnSpPr>
            <a:stCxn id="90" idx="1"/>
            <a:endCxn id="19" idx="0"/>
          </p:cNvCxnSpPr>
          <p:nvPr/>
        </p:nvCxnSpPr>
        <p:spPr>
          <a:xfrm flipH="1">
            <a:off x="5908027" y="1995249"/>
            <a:ext cx="735592" cy="17979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5098" y="4121844"/>
            <a:ext cx="2328152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100%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821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960658774"/>
              </p:ext>
            </p:extLst>
          </p:nvPr>
        </p:nvGraphicFramePr>
        <p:xfrm>
          <a:off x="6643619" y="669234"/>
          <a:ext cx="2399925" cy="1630930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2050"/>
                <a:gridCol w="1967875"/>
              </a:tblGrid>
              <a:tr h="27453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6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sz="800" u="none" strike="noStrike" cap="none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제목과 내용을 입력 후 공지사항 등록 버튼을 클릭하면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공지사항전체 리스트에 해당 공지사항을 포함 후 공지사항전체 리스트 페이지로 이동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취소 버튼 클릭 시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공지사항 작성을 취소 하시겠습니까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?”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라는 알람창을 띄워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yes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공지사항 전체 리스트 페이지로 이동하고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no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취소버튼 클릭 이전 상태로 돌아감 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3391594468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고객센터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 넘버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7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황제선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로그인</a:t>
                      </a:r>
                      <a:r>
                        <a:rPr 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공지사항관리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공지사항 등록 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681418"/>
              </p:ext>
            </p:extLst>
          </p:nvPr>
        </p:nvGraphicFramePr>
        <p:xfrm>
          <a:off x="211835" y="1407268"/>
          <a:ext cx="6201920" cy="2226734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858208"/>
                <a:gridCol w="2068748"/>
                <a:gridCol w="745788"/>
                <a:gridCol w="2529176"/>
              </a:tblGrid>
              <a:tr h="2591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글 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자동 생성</a:t>
                      </a:r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현재 날짜로 자동 생성</a:t>
                      </a:r>
                    </a:p>
                    <a:p>
                      <a:pPr algn="ctr" latinLnBrk="1"/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</a:tr>
              <a:tr h="254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제목을 입력하세요 </a:t>
                      </a:r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4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관리자</a:t>
                      </a:r>
                      <a:r>
                        <a:rPr lang="en-US" altLang="ko-KR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로 자동 생성</a:t>
                      </a:r>
                      <a:r>
                        <a:rPr lang="en-US" altLang="ko-KR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59535"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내용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r>
                        <a:rPr lang="ko-KR" altLang="en-US" sz="10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내용을 입력하세요 </a:t>
                      </a:r>
                      <a:endParaRPr lang="en-US" altLang="ko-KR" sz="10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4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첨부파일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파일명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09430" y="1132023"/>
            <a:ext cx="6401618" cy="310275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814264" y="3763056"/>
            <a:ext cx="573565" cy="2266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취소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01702" y="3752853"/>
            <a:ext cx="919405" cy="2483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bg1"/>
                </a:solidFill>
              </a:rPr>
              <a:t>공지사항등</a:t>
            </a:r>
            <a:r>
              <a:rPr lang="ko-KR" altLang="en-US" sz="900" b="1" dirty="0">
                <a:solidFill>
                  <a:schemeClr val="bg1"/>
                </a:solidFill>
              </a:rPr>
              <a:t>록</a:t>
            </a:r>
          </a:p>
        </p:txBody>
      </p:sp>
      <p:sp>
        <p:nvSpPr>
          <p:cNvPr id="20" name="타원 19"/>
          <p:cNvSpPr/>
          <p:nvPr/>
        </p:nvSpPr>
        <p:spPr>
          <a:xfrm>
            <a:off x="4439979" y="3775745"/>
            <a:ext cx="2802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642428" y="3790685"/>
            <a:ext cx="262338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1581" y="4090532"/>
            <a:ext cx="2328152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100%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115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1665598400"/>
              </p:ext>
            </p:extLst>
          </p:nvPr>
        </p:nvGraphicFramePr>
        <p:xfrm>
          <a:off x="6643619" y="669234"/>
          <a:ext cx="2399925" cy="1509010"/>
        </p:xfrm>
        <a:graphic>
          <a:graphicData uri="http://schemas.openxmlformats.org/drawingml/2006/table">
            <a:tbl>
              <a:tblPr firstRow="1" bandRow="1">
                <a:noFill/>
                <a:tableStyleId>{003749B1-3404-4EBD-BEBC-FF6A01E7870A}</a:tableStyleId>
              </a:tblPr>
              <a:tblGrid>
                <a:gridCol w="432050"/>
                <a:gridCol w="1967875"/>
              </a:tblGrid>
              <a:tr h="27453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100" b="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160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sz="800" u="none" strike="noStrike" cap="none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제목과 내용만 수정 가능하며</a:t>
                      </a:r>
                      <a:r>
                        <a:rPr lang="en-US" altLang="ko-KR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8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수정완료 버튼 클릭 시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공지내용 수정 후 공지사항 전체 리스트 페이지로 이동 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/>
                        <a:t>2</a:t>
                      </a:r>
                      <a:endParaRPr sz="800" u="none" strike="noStrike" cap="none" dirty="0"/>
                    </a:p>
                  </a:txBody>
                  <a:tcPr marL="91450" marR="91450" marT="34300" marB="343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취소 버튼 클릭 시 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“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공지사항 작성을 취소 하시겠습니까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?” 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라는 알람창을 띄워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yes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공지사항 전체 리스트 페이지로 이동하고</a:t>
                      </a:r>
                      <a:r>
                        <a:rPr lang="en-US" altLang="ko-KR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no</a:t>
                      </a:r>
                      <a:r>
                        <a:rPr lang="ko-KR" altLang="en-US" sz="800" b="1" baseline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선택하면 취소버튼 클릭 이전 상태로 돌아감 </a:t>
                      </a:r>
                      <a:endParaRPr lang="en-US" altLang="ko-KR" sz="800" b="1" baseline="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공간(오피스) 대여 시스템</a:t>
            </a:r>
            <a:endParaRPr/>
          </a:p>
        </p:txBody>
      </p:sp>
      <p:graphicFrame>
        <p:nvGraphicFramePr>
          <p:cNvPr id="99" name="Google Shape;99;p13"/>
          <p:cNvGraphicFramePr/>
          <p:nvPr>
            <p:extLst>
              <p:ext uri="{D42A27DB-BD31-4B8C-83A1-F6EECF244321}">
                <p14:modId xmlns:p14="http://schemas.microsoft.com/office/powerpoint/2010/main" val="1052348729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{59D13676-8623-44ED-8D77-5CB202C644C2}</a:tableStyleId>
              </a:tblPr>
              <a:tblGrid>
                <a:gridCol w="552825"/>
                <a:gridCol w="745675"/>
                <a:gridCol w="748400"/>
                <a:gridCol w="2445100"/>
                <a:gridCol w="1045700"/>
                <a:gridCol w="1652100"/>
                <a:gridCol w="655700"/>
                <a:gridCol w="1298500"/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공간 대여 시스템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bg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페이지명</a:t>
                      </a:r>
                      <a:endParaRPr sz="1000" dirty="0">
                        <a:solidFill>
                          <a:schemeClr val="bg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고객센터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페이지 넘버</a:t>
                      </a:r>
                      <a:endParaRPr sz="10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8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 smtClean="0"/>
                        <a:t>황제선</a:t>
                      </a:r>
                      <a:endParaRPr sz="1000" dirty="0"/>
                    </a:p>
                  </a:txBody>
                  <a:tcPr marL="77950" marR="77950" marT="34300" marB="343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924B"/>
                    </a:solidFill>
                  </a:tcPr>
                </a:tc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경로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로그인</a:t>
                      </a:r>
                      <a:r>
                        <a:rPr 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공지사항관리 </a:t>
                      </a:r>
                      <a:r>
                        <a:rPr lang="en-US" altLang="ko-KR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공지사항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Arial"/>
                          <a:sym typeface="Arial"/>
                        </a:rPr>
                        <a:t> 수정</a:t>
                      </a:r>
                      <a:endParaRPr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7950" marR="77950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09430" y="1132023"/>
            <a:ext cx="6401618" cy="310275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476969"/>
              </p:ext>
            </p:extLst>
          </p:nvPr>
        </p:nvGraphicFramePr>
        <p:xfrm>
          <a:off x="211835" y="1407268"/>
          <a:ext cx="6201920" cy="2226734"/>
        </p:xfrm>
        <a:graphic>
          <a:graphicData uri="http://schemas.openxmlformats.org/drawingml/2006/table">
            <a:tbl>
              <a:tblPr firstRow="1" bandRow="1">
                <a:tableStyleId>{003749B1-3404-4EBD-BEBC-FF6A01E7870A}</a:tableStyleId>
              </a:tblPr>
              <a:tblGrid>
                <a:gridCol w="858208"/>
                <a:gridCol w="2068748"/>
                <a:gridCol w="745788"/>
                <a:gridCol w="2529176"/>
              </a:tblGrid>
              <a:tr h="2591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글 번호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자동 생성</a:t>
                      </a:r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등록일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현재 날짜로 자동 생성</a:t>
                      </a:r>
                    </a:p>
                    <a:p>
                      <a:pPr algn="ctr" latinLnBrk="1"/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noFill/>
                  </a:tcPr>
                </a:tc>
              </a:tr>
              <a:tr h="254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제목을 입력하세요 </a:t>
                      </a:r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4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관리자</a:t>
                      </a:r>
                      <a:r>
                        <a:rPr lang="en-US" altLang="ko-KR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로 자동 생성</a:t>
                      </a:r>
                      <a:r>
                        <a:rPr lang="en-US" altLang="ko-KR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59535">
                <a:tc>
                  <a:txBody>
                    <a:bodyPr/>
                    <a:lstStyle/>
                    <a:p>
                      <a:pPr algn="ctr" latinLnBrk="1"/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endParaRPr lang="en-US" altLang="ko-KR" sz="700" b="1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내용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r>
                        <a:rPr lang="ko-KR" altLang="en-US" sz="10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내용을 입력하세요 </a:t>
                      </a:r>
                      <a:endParaRPr lang="en-US" altLang="ko-KR" sz="10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en-US" altLang="ko-KR" sz="700" dirty="0" smtClean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endParaRPr lang="ko-KR" altLang="en-US" sz="7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4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첨부파일</a:t>
                      </a:r>
                      <a:endParaRPr lang="ko-KR" altLang="en-US" sz="700" b="1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파일명</a:t>
                      </a:r>
                      <a:r>
                        <a:rPr lang="en-US" altLang="ko-KR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&amp; </a:t>
                      </a:r>
                      <a:r>
                        <a:rPr lang="ko-KR" alt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이미지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5755899" y="3763056"/>
            <a:ext cx="573565" cy="2266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취</a:t>
            </a:r>
            <a:r>
              <a:rPr lang="ko-KR" altLang="en-US" sz="900" b="1" dirty="0">
                <a:solidFill>
                  <a:schemeClr val="bg1"/>
                </a:solidFill>
              </a:rPr>
              <a:t>소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643337" y="3752853"/>
            <a:ext cx="919405" cy="2483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bg1"/>
                </a:solidFill>
              </a:rPr>
              <a:t>수정 완료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381614" y="3775745"/>
            <a:ext cx="280252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5584063" y="3790685"/>
            <a:ext cx="262338" cy="2029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7522" y="4121844"/>
            <a:ext cx="2328152" cy="2258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Size: </a:t>
            </a:r>
            <a:r>
              <a:rPr lang="en-US" altLang="ko-KR" sz="800" dirty="0" smtClean="0">
                <a:solidFill>
                  <a:schemeClr val="tx1"/>
                </a:solidFill>
              </a:rPr>
              <a:t>width 100%, height 100%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142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1046</TotalTime>
  <Words>5841</Words>
  <Application>Microsoft Office PowerPoint</Application>
  <PresentationFormat>화면 슬라이드 쇼(16:9)</PresentationFormat>
  <Paragraphs>1969</Paragraphs>
  <Slides>27</Slides>
  <Notes>27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1750</dc:creator>
  <cp:lastModifiedBy>alfo8-12</cp:lastModifiedBy>
  <cp:revision>94</cp:revision>
  <dcterms:modified xsi:type="dcterms:W3CDTF">2019-08-23T04:02:48Z</dcterms:modified>
</cp:coreProperties>
</file>