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notesSlides/notesSlide24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ppt/notesSlides/notesSlide26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0" r:id="rId13"/>
    <p:sldId id="291" r:id="rId14"/>
    <p:sldId id="292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24B"/>
    <a:srgbClr val="10914C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885568"/>
        <c:axId val="134755392"/>
      </c:lineChart>
      <c:catAx>
        <c:axId val="219885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34755392"/>
        <c:crosses val="autoZero"/>
        <c:auto val="1"/>
        <c:lblAlgn val="ctr"/>
        <c:lblOffset val="100"/>
        <c:noMultiLvlLbl val="0"/>
      </c:catAx>
      <c:valAx>
        <c:axId val="134755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9885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475904"/>
        <c:axId val="70236928"/>
      </c:lineChart>
      <c:catAx>
        <c:axId val="236475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0236928"/>
        <c:crosses val="autoZero"/>
        <c:auto val="1"/>
        <c:lblAlgn val="ctr"/>
        <c:lblOffset val="100"/>
        <c:noMultiLvlLbl val="0"/>
      </c:catAx>
      <c:valAx>
        <c:axId val="70236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64759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867968"/>
        <c:axId val="75358784"/>
      </c:lineChart>
      <c:catAx>
        <c:axId val="238867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5358784"/>
        <c:crosses val="autoZero"/>
        <c:auto val="1"/>
        <c:lblAlgn val="ctr"/>
        <c:lblOffset val="100"/>
        <c:noMultiLvlLbl val="0"/>
      </c:catAx>
      <c:valAx>
        <c:axId val="75358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88679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04448"/>
        <c:axId val="65846016"/>
      </c:lineChart>
      <c:catAx>
        <c:axId val="158504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65846016"/>
        <c:crosses val="autoZero"/>
        <c:auto val="1"/>
        <c:lblAlgn val="ctr"/>
        <c:lblOffset val="100"/>
        <c:noMultiLvlLbl val="0"/>
      </c:catAx>
      <c:valAx>
        <c:axId val="65846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585044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남성(명)</c:v>
                </c:pt>
                <c:pt idx="1">
                  <c:v>여성(명)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650001</c:v>
                </c:pt>
                <c:pt idx="1">
                  <c:v>826440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7860672729951375"/>
          <c:y val="5.6728232681045515E-2"/>
          <c:w val="0.44278654540097251"/>
          <c:h val="7.0180342922911018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dLbl>
              <c:idx val="3"/>
              <c:layout>
                <c:manualLayout>
                  <c:x val="6.4829758695761935E-2"/>
                  <c:y val="5.1691462275266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858473493362558E-2"/>
                  <c:y val="4.11314220904452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86456</c:v>
                </c:pt>
                <c:pt idx="1">
                  <c:v>45654</c:v>
                </c:pt>
                <c:pt idx="2">
                  <c:v>26456</c:v>
                </c:pt>
                <c:pt idx="3">
                  <c:v>12314</c:v>
                </c:pt>
                <c:pt idx="4">
                  <c:v>8564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5.9282183175730647E-2"/>
          <c:y val="8.6400187910562018E-2"/>
          <c:w val="0.88143563364853872"/>
          <c:h val="6.7508516487647954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3일</c:v>
                </c:pt>
                <c:pt idx="1">
                  <c:v>일주일</c:v>
                </c:pt>
                <c:pt idx="2">
                  <c:v>한달</c:v>
                </c:pt>
                <c:pt idx="3">
                  <c:v>6개월 이상</c:v>
                </c:pt>
                <c:pt idx="4">
                  <c:v>1년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2345</c:v>
                </c:pt>
                <c:pt idx="1">
                  <c:v>8456</c:v>
                </c:pt>
                <c:pt idx="2">
                  <c:v>12344</c:v>
                </c:pt>
                <c:pt idx="3">
                  <c:v>52131</c:v>
                </c:pt>
                <c:pt idx="4">
                  <c:v>84564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38550766074525"/>
          <c:y val="9.5378931877555917E-2"/>
          <c:w val="0.61922873387657029"/>
          <c:h val="6.7426503326818571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14816"/>
        <c:axId val="134752512"/>
      </c:lineChart>
      <c:catAx>
        <c:axId val="210914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34752512"/>
        <c:crosses val="autoZero"/>
        <c:auto val="1"/>
        <c:lblAlgn val="ctr"/>
        <c:lblOffset val="100"/>
        <c:noMultiLvlLbl val="0"/>
      </c:catAx>
      <c:valAx>
        <c:axId val="134752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14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000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247488"/>
        <c:axId val="134755968"/>
      </c:lineChart>
      <c:catAx>
        <c:axId val="221247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34755968"/>
        <c:crosses val="autoZero"/>
        <c:auto val="1"/>
        <c:lblAlgn val="ctr"/>
        <c:lblOffset val="100"/>
        <c:noMultiLvlLbl val="0"/>
      </c:catAx>
      <c:valAx>
        <c:axId val="134755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12474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000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0496"/>
        <c:axId val="262262720"/>
      </c:lineChart>
      <c:catAx>
        <c:axId val="20945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2262720"/>
        <c:crosses val="autoZero"/>
        <c:auto val="1"/>
        <c:lblAlgn val="ctr"/>
        <c:lblOffset val="100"/>
        <c:noMultiLvlLbl val="0"/>
      </c:catAx>
      <c:valAx>
        <c:axId val="262262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94504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3095808"/>
        <c:axId val="70206016"/>
      </c:barChart>
      <c:catAx>
        <c:axId val="223095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0206016"/>
        <c:crosses val="autoZero"/>
        <c:auto val="1"/>
        <c:lblAlgn val="ctr"/>
        <c:lblOffset val="100"/>
        <c:noMultiLvlLbl val="0"/>
      </c:catAx>
      <c:valAx>
        <c:axId val="70206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3095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451328"/>
        <c:axId val="70211776"/>
      </c:barChart>
      <c:catAx>
        <c:axId val="220451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0211776"/>
        <c:crosses val="autoZero"/>
        <c:auto val="1"/>
        <c:lblAlgn val="ctr"/>
        <c:lblOffset val="100"/>
        <c:noMultiLvlLbl val="0"/>
      </c:catAx>
      <c:valAx>
        <c:axId val="7021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0451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4511488"/>
        <c:axId val="70212928"/>
      </c:barChart>
      <c:catAx>
        <c:axId val="224511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0212928"/>
        <c:crosses val="autoZero"/>
        <c:auto val="1"/>
        <c:lblAlgn val="ctr"/>
        <c:lblOffset val="100"/>
        <c:noMultiLvlLbl val="0"/>
      </c:catAx>
      <c:valAx>
        <c:axId val="7021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45114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9052928"/>
        <c:axId val="70207744"/>
      </c:barChart>
      <c:catAx>
        <c:axId val="229052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0207744"/>
        <c:crosses val="autoZero"/>
        <c:auto val="1"/>
        <c:lblAlgn val="ctr"/>
        <c:lblOffset val="100"/>
        <c:noMultiLvlLbl val="0"/>
      </c:catAx>
      <c:valAx>
        <c:axId val="7020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90529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936192"/>
        <c:axId val="70235776"/>
      </c:barChart>
      <c:catAx>
        <c:axId val="22893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70235776"/>
        <c:crosses val="autoZero"/>
        <c:auto val="1"/>
        <c:lblAlgn val="ctr"/>
        <c:lblOffset val="100"/>
        <c:noMultiLvlLbl val="0"/>
      </c:catAx>
      <c:valAx>
        <c:axId val="70235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89361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2963338"/>
              </p:ext>
            </p:extLst>
          </p:nvPr>
        </p:nvGraphicFramePr>
        <p:xfrm>
          <a:off x="6643077" y="615134"/>
          <a:ext cx="2399925" cy="25156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154954" y="527542"/>
            <a:ext cx="973184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31729" y="982475"/>
            <a:ext cx="1224609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Second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6086" y="3376137"/>
            <a:ext cx="3118786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페이지 전체 사이즈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width 1920px, height 1080px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Header size: width 100%, height 20%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Section size: width 100%, height  auto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Footer size: width 100%, height 10%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모든 페이지 사이즈 규정은 동일하게 적용 됨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  <p:cxnSp>
        <p:nvCxnSpPr>
          <p:cNvPr id="34" name="직선 화살표 연결선 33"/>
          <p:cNvCxnSpPr>
            <a:stCxn id="24" idx="1"/>
            <a:endCxn id="29" idx="3"/>
          </p:cNvCxnSpPr>
          <p:nvPr/>
        </p:nvCxnSpPr>
        <p:spPr>
          <a:xfrm flipH="1" flipV="1">
            <a:off x="4003204" y="612083"/>
            <a:ext cx="1128525" cy="511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" idx="1"/>
          </p:cNvCxnSpPr>
          <p:nvPr/>
        </p:nvCxnSpPr>
        <p:spPr>
          <a:xfrm flipH="1" flipV="1">
            <a:off x="4026429" y="642024"/>
            <a:ext cx="1128525" cy="269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068" y="563216"/>
            <a:ext cx="6186792" cy="7569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00382" y="47062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8068" y="1338003"/>
            <a:ext cx="6186792" cy="29810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7485" y="150464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546" y="4314731"/>
            <a:ext cx="6186792" cy="5944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3866" y="4468540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54495184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39122940"/>
              </p:ext>
            </p:extLst>
          </p:nvPr>
        </p:nvGraphicFramePr>
        <p:xfrm>
          <a:off x="6643619" y="669234"/>
          <a:ext cx="2399925" cy="39779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수정버튼 클릭 시 비밀번호를  입력하라는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비밀번호가 일치하면 내용을 수정할 수 있음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내용에 커서가 이동되면 수정버튼은 비활성화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수정완료버튼과 삭제 버튼만 활성화 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 수정이 완료 된 후에 수정완료버튼을 클릭하면 수정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26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버튼을 클릭하면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댓글을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댓글 삭제 후 상세보기 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21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26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61003692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19"/>
            <a:ext cx="6401618" cy="4377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0225"/>
              </p:ext>
            </p:extLst>
          </p:nvPr>
        </p:nvGraphicFramePr>
        <p:xfrm>
          <a:off x="241271" y="985904"/>
          <a:ext cx="6120618" cy="362727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1101303"/>
                <a:gridCol w="679934"/>
                <a:gridCol w="538208"/>
                <a:gridCol w="716351"/>
                <a:gridCol w="185079"/>
                <a:gridCol w="197542"/>
                <a:gridCol w="765243"/>
                <a:gridCol w="1078750"/>
              </a:tblGrid>
              <a:tr h="207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문의 답변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2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텐트는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인이 사용하기에 불편할 수 있어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4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텐트를 사용하시기를 권장합니다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15">
                <a:tc gridSpan="9"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자동생성</a:t>
                      </a: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입력하세요</a:t>
                      </a:r>
                      <a:endParaRPr lang="en-US" altLang="ko-KR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</a:t>
                      </a: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622270" y="685397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360546" y="708289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11624" y="362325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48" name="타원 47"/>
          <p:cNvSpPr/>
          <p:nvPr/>
        </p:nvSpPr>
        <p:spPr>
          <a:xfrm>
            <a:off x="2049900" y="36461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61545" y="3623253"/>
            <a:ext cx="985578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수정완</a:t>
            </a:r>
            <a:r>
              <a:rPr lang="ko-KR" altLang="en-US" sz="900" b="1" dirty="0">
                <a:solidFill>
                  <a:schemeClr val="bg1"/>
                </a:solidFill>
              </a:rPr>
              <a:t>료</a:t>
            </a:r>
          </a:p>
        </p:txBody>
      </p:sp>
      <p:sp>
        <p:nvSpPr>
          <p:cNvPr id="52" name="타원 51"/>
          <p:cNvSpPr/>
          <p:nvPr/>
        </p:nvSpPr>
        <p:spPr>
          <a:xfrm>
            <a:off x="3499821" y="36461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4589" y="3623464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52865" y="364635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41797" y="4676980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780073" y="4699872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33117" y="4676980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5171393" y="4699872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86763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0998462"/>
              </p:ext>
            </p:extLst>
          </p:nvPr>
        </p:nvGraphicFramePr>
        <p:xfrm>
          <a:off x="7017488" y="390688"/>
          <a:ext cx="2126512" cy="469788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26887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309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전체리스트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모든 상품의 정보를 가져온다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세트상품리스트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상품종류가 세트상품인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추가상품리스트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 종류가 추가상품인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초기값은 전체리스트 이다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3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카테고리</a:t>
                      </a:r>
                      <a:r>
                        <a:rPr lang="en-US" altLang="ko-KR" sz="800" b="0" u="none" strike="noStrike" cap="none" baseline="0" dirty="0" smtClean="0"/>
                        <a:t>(1</a:t>
                      </a:r>
                      <a:r>
                        <a:rPr lang="ko-KR" altLang="en-US" sz="800" b="0" u="none" strike="noStrike" cap="none" baseline="0" dirty="0" smtClean="0"/>
                        <a:t>번</a:t>
                      </a:r>
                      <a:r>
                        <a:rPr lang="en-US" altLang="ko-KR" sz="800" b="0" u="none" strike="noStrike" cap="none" baseline="0" dirty="0" smtClean="0"/>
                        <a:t>) </a:t>
                      </a:r>
                      <a:r>
                        <a:rPr lang="ko-KR" altLang="en-US" sz="800" b="0" u="none" strike="noStrike" cap="none" baseline="0" dirty="0" smtClean="0"/>
                        <a:t>선택에 따른 상품들을 테이블 형식으로 표시한다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버튼 클릭 시 상품 등록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  <a:r>
                        <a:rPr lang="ko-KR" altLang="en-US" sz="800" b="0" u="none" strike="noStrike" cap="none" baseline="0" dirty="0" smtClean="0"/>
                        <a:t> 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05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수정할 상품을 클릭해야만 활성화되며 활성화된 후 클릭 시 상품 수정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27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삭제할 상품을 클릭해야만 활성화되며 삭제 하기 전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확인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(CONFIRM)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창을 </a:t>
                      </a:r>
                      <a:r>
                        <a:rPr lang="ko-KR" altLang="en-US" sz="800" b="0" u="none" strike="noStrike" cap="none" baseline="0" dirty="0" smtClean="0"/>
                        <a:t>띄운다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삭제가 되며 리스트가 새로 고침      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아니오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삭제되지 않으며 리스트 또한 달라지지 않는다</a:t>
                      </a:r>
                      <a:endParaRPr lang="en-US" altLang="ko-KR" sz="800" b="1" u="none" strike="noStrike" cap="none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83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5436782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29306"/>
              </p:ext>
            </p:extLst>
          </p:nvPr>
        </p:nvGraphicFramePr>
        <p:xfrm>
          <a:off x="118546" y="1420223"/>
          <a:ext cx="6899476" cy="11887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20799"/>
                <a:gridCol w="650246"/>
                <a:gridCol w="650246"/>
                <a:gridCol w="616467"/>
                <a:gridCol w="810697"/>
                <a:gridCol w="836031"/>
                <a:gridCol w="1190710"/>
                <a:gridCol w="1524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상품번호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상품종류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상품상세설명</a:t>
                      </a:r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한강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IMG000.JPG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2019-08-21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햇빛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IMG001.JPG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2019-08-20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캠핑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IMG002.JPG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2019-08-19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추가상품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돗자리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IMG003.JPG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2019-08-17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1027611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714103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관리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19170" y="1100727"/>
            <a:ext cx="1715495" cy="209005"/>
            <a:chOff x="5005297" y="2386145"/>
            <a:chExt cx="1715495" cy="209005"/>
          </a:xfrm>
        </p:grpSpPr>
        <p:sp>
          <p:nvSpPr>
            <p:cNvPr id="15" name="직사각형 14"/>
            <p:cNvSpPr/>
            <p:nvPr/>
          </p:nvSpPr>
          <p:spPr>
            <a:xfrm>
              <a:off x="6220143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04060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05297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379268" y="1100727"/>
            <a:ext cx="691904" cy="209005"/>
            <a:chOff x="3045986" y="867991"/>
            <a:chExt cx="691904" cy="316375"/>
          </a:xfrm>
        </p:grpSpPr>
        <p:sp>
          <p:nvSpPr>
            <p:cNvPr id="26" name="직사각형 25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149168" y="106904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0" y="198435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068526" y="88569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96497" y="86799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283372" y="88569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22936" y="3736578"/>
            <a:ext cx="2441550" cy="666855"/>
            <a:chOff x="1794083" y="3753394"/>
            <a:chExt cx="2917254" cy="966652"/>
          </a:xfrm>
        </p:grpSpPr>
        <p:sp>
          <p:nvSpPr>
            <p:cNvPr id="28" name="직사각형 27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화살표 연결선 41"/>
          <p:cNvCxnSpPr>
            <a:endCxn id="28" idx="3"/>
          </p:cNvCxnSpPr>
          <p:nvPr/>
        </p:nvCxnSpPr>
        <p:spPr>
          <a:xfrm flipH="1">
            <a:off x="4664486" y="3436782"/>
            <a:ext cx="2294664" cy="633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002009" y="3035210"/>
            <a:ext cx="2938862" cy="294642"/>
            <a:chOff x="5782539" y="3635115"/>
            <a:chExt cx="2938862" cy="29464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794083" y="298972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31707" y="4615929"/>
            <a:ext cx="3299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삭제 시 해당 상품이 예약되어 있을 경우 삭제 불가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" y="603119"/>
            <a:ext cx="7010398" cy="293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335" y="34372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4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3134209"/>
              </p:ext>
            </p:extLst>
          </p:nvPr>
        </p:nvGraphicFramePr>
        <p:xfrm>
          <a:off x="4981303" y="560721"/>
          <a:ext cx="4162697" cy="455991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22885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baseline="0" dirty="0" smtClean="0"/>
                        <a:t>상품 종류 선택 </a:t>
                      </a:r>
                      <a:r>
                        <a:rPr lang="en-US" altLang="ko-KR" sz="800" b="0" baseline="0" dirty="0" smtClean="0"/>
                        <a:t>CHECK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baseline="0" dirty="0" smtClean="0"/>
                        <a:t>-</a:t>
                      </a:r>
                      <a:r>
                        <a:rPr lang="ko-KR" altLang="en-US" sz="800" b="0" baseline="0" dirty="0" smtClean="0"/>
                        <a:t>세트상품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추가상품 중 </a:t>
                      </a:r>
                      <a:r>
                        <a:rPr lang="ko-KR" altLang="en-US" sz="800" b="0" baseline="0" dirty="0" smtClean="0"/>
                        <a:t>알 맞는 </a:t>
                      </a:r>
                      <a:r>
                        <a:rPr lang="ko-KR" altLang="en-US" sz="800" b="0" baseline="0" dirty="0" smtClean="0"/>
                        <a:t>카테고리 를 선택한다</a:t>
                      </a:r>
                      <a:r>
                        <a:rPr lang="en-US" altLang="ko-KR" sz="800" b="0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39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상품명을 입력한다</a:t>
                      </a:r>
                      <a:r>
                        <a:rPr lang="en-US" altLang="ko-KR" sz="800" b="0" u="none" strike="noStrike" cap="none" baseline="0" dirty="0" smtClean="0"/>
                        <a:t>.(</a:t>
                      </a:r>
                      <a:r>
                        <a:rPr lang="ko-KR" altLang="en-US" sz="800" b="0" u="none" strike="noStrike" cap="none" baseline="0" dirty="0" smtClean="0"/>
                        <a:t>세트 상품일 구성요소 또한 전부 기재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32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상품이미지</a:t>
                      </a:r>
                      <a:r>
                        <a:rPr lang="en-US" altLang="ko-KR" sz="800" b="0" u="none" strike="noStrike" cap="none" baseline="0" dirty="0" smtClean="0"/>
                        <a:t>(</a:t>
                      </a:r>
                      <a:r>
                        <a:rPr lang="en-US" altLang="ko-KR" sz="1050" b="0" u="none" strike="noStrike" cap="none" baseline="0" dirty="0" smtClean="0"/>
                        <a:t>Image Size:</a:t>
                      </a:r>
                      <a:r>
                        <a:rPr lang="en-US" altLang="ko-KR" sz="800" b="0" u="none" strike="noStrike" cap="none" baseline="0" dirty="0" smtClean="0"/>
                        <a:t> width 300px, height 300px, 400m)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파일선택 버튼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파일은 </a:t>
                      </a:r>
                      <a:r>
                        <a:rPr lang="ko-KR" altLang="en-US" sz="800" b="1" u="none" strike="noStrike" cap="none" baseline="0" dirty="0" smtClean="0"/>
                        <a:t>총 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err="1" smtClean="0"/>
                        <a:t>썸</a:t>
                      </a:r>
                      <a:r>
                        <a:rPr lang="ko-KR" altLang="en-US" sz="800" b="1" u="none" strike="noStrike" cap="none" baseline="0" dirty="0" smtClean="0"/>
                        <a:t> 네일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이미지 </a:t>
                      </a:r>
                      <a:r>
                        <a:rPr lang="en-US" altLang="ko-KR" sz="800" b="1" u="none" strike="noStrike" cap="none" baseline="0" dirty="0" smtClean="0"/>
                        <a:t>1</a:t>
                      </a:r>
                      <a:r>
                        <a:rPr lang="ko-KR" altLang="en-US" sz="800" b="1" u="none" strike="noStrike" cap="none" baseline="0" dirty="0" smtClean="0"/>
                        <a:t>개  기본 이미지 </a:t>
                      </a:r>
                      <a:r>
                        <a:rPr lang="en-US" altLang="ko-KR" sz="800" b="1" u="none" strike="noStrike" cap="none" baseline="0" dirty="0" smtClean="0"/>
                        <a:t>3</a:t>
                      </a:r>
                      <a:r>
                        <a:rPr lang="ko-KR" altLang="en-US" sz="800" b="1" u="none" strike="noStrike" cap="none" baseline="0" dirty="0" smtClean="0"/>
                        <a:t>개 </a:t>
                      </a:r>
                      <a:r>
                        <a:rPr lang="en-US" altLang="ko-KR" sz="800" b="1" u="none" strike="noStrike" cap="none" baseline="0" dirty="0" smtClean="0"/>
                        <a:t>) 4</a:t>
                      </a:r>
                      <a:r>
                        <a:rPr lang="ko-KR" altLang="en-US" sz="800" b="1" u="none" strike="noStrike" cap="none" baseline="0" dirty="0" smtClean="0"/>
                        <a:t>개의</a:t>
                      </a:r>
                      <a:r>
                        <a:rPr lang="ko-KR" altLang="en-US" sz="800" b="0" u="none" strike="noStrike" cap="none" baseline="0" dirty="0" smtClean="0"/>
                        <a:t> 이미지가  무조건적으로 필요하다</a:t>
                      </a:r>
                      <a:r>
                        <a:rPr lang="en-US" altLang="ko-KR" sz="800" b="0" u="none" strike="noStrike" cap="none" baseline="0" dirty="0" smtClean="0"/>
                        <a:t>. </a:t>
                      </a:r>
                      <a:r>
                        <a:rPr lang="ko-KR" altLang="en-US" sz="800" b="0" u="none" strike="noStrike" cap="none" baseline="0" dirty="0" smtClean="0"/>
                        <a:t>파일을 선택하면 파일명이 표시된다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추가 버튼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추가 버튼은 첫 번째 파일을 선택해야지만 활성화 되며 첫 번째 파일 선택 후 추가버튼을 눌러 파일을 또 선택할 수  있게 파일 선택 버튼을 늘려준다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r>
                        <a:rPr lang="ko-KR" altLang="en-US" sz="800" b="1" u="none" strike="noStrike" cap="none" baseline="0" dirty="0" smtClean="0"/>
                        <a:t>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837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 상세 설명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세트 상품일 경우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구성 요소를 전부 적어놓고  모든 상품의 정보를 기입한다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,….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 사이즈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200   ,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 길이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 100CM  …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추가상품일 경우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사이즈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등록 버튼 클릭 시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 됐을 경우엔 가 저장되며 상품목록이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저장되지 않았을 경우엔  오류사항에 대해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보여주고 페이지이동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 변화 또한 변하지 않는다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취소 버튼 클릭 시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51486803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등</a:t>
            </a:r>
            <a:r>
              <a:rPr lang="ko-KR" alt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록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3801"/>
              </p:ext>
            </p:extLst>
          </p:nvPr>
        </p:nvGraphicFramePr>
        <p:xfrm>
          <a:off x="679269" y="827312"/>
          <a:ext cx="3892732" cy="420805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60649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한강 세트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IMAGE000.JPG</a:t>
                      </a:r>
                      <a:endPara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18933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돗자리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물병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텐트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</a:t>
                      </a:r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10,000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064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88103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7600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8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88231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99819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4228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12382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4" y="1881035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335" y="487699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26411333"/>
              </p:ext>
            </p:extLst>
          </p:nvPr>
        </p:nvGraphicFramePr>
        <p:xfrm>
          <a:off x="4981303" y="560721"/>
          <a:ext cx="4162697" cy="356252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~5 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1" baseline="0" dirty="0" smtClean="0"/>
                        <a:t>상품번호를 제외한 상품종류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상품이미지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상품상세설명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상품가격은 수정가능</a:t>
                      </a:r>
                      <a:endParaRPr lang="en-US" altLang="ko-KR" sz="800" b="1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6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수정에서 상품등록 일은  수정 불가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대여가능 여부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 </a:t>
                      </a:r>
                      <a:r>
                        <a:rPr lang="ko-KR" altLang="en-US" sz="800" b="1" u="none" strike="noStrike" cap="none" baseline="0" dirty="0" smtClean="0"/>
                        <a:t>상품 예약과 대여에서 발생하는 변동사항과 관련하여 재고수량이 부족하거나 파손의 경우  대여가능</a:t>
                      </a:r>
                      <a:r>
                        <a:rPr lang="en-US" altLang="ko-KR" sz="800" b="1" u="none" strike="noStrike" cap="none" baseline="0" dirty="0" smtClean="0"/>
                        <a:t>, </a:t>
                      </a:r>
                      <a:r>
                        <a:rPr lang="ko-KR" altLang="en-US" sz="800" b="1" u="none" strike="noStrike" cap="none" baseline="0" dirty="0" smtClean="0"/>
                        <a:t>불가능으로 수정할 수 있음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smtClean="0"/>
                        <a:t>상품리스트에서 대여불가능인 상품은 보여주지 않는 방법은 어떨까요</a:t>
                      </a:r>
                      <a:r>
                        <a:rPr lang="en-US" altLang="ko-KR" sz="800" b="1" u="none" strike="noStrike" cap="none" baseline="0" dirty="0" smtClean="0"/>
                        <a:t>?)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529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수정완료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정상적으로 수정 하였을 경우  상품목록이  보이는 상품 관리 리스트 페이지로 이동하며  수정한 상품은 데이터가 업데이트 되어 수정되어있다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비정상적으로 수정 하였을 경우 오류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띄워  잘못된 부분을 안내하고  수정 또한 되지 않으며  아무런 변화가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090825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관리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수정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3589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2441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64440" y="447066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5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27654769"/>
              </p:ext>
            </p:extLst>
          </p:nvPr>
        </p:nvGraphicFramePr>
        <p:xfrm>
          <a:off x="6349524" y="615134"/>
          <a:ext cx="2790753" cy="441361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757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91357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9430" y="583660"/>
            <a:ext cx="5993055" cy="4435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4910" y="486383"/>
            <a:ext cx="5827575" cy="28793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4616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2495" y="3495472"/>
            <a:ext cx="4607667" cy="13164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80425" y="465900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05796648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(SELECT</a:t>
                      </a:r>
                      <a:r>
                        <a:rPr lang="en-US" altLang="ko-KR" sz="800" baseline="0" dirty="0" smtClean="0"/>
                        <a:t> BOX)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2586197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lang="ko-KR" altLang="en-US"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8" y="441994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203594942"/>
              </p:ext>
            </p:extLst>
          </p:nvPr>
        </p:nvGraphicFramePr>
        <p:xfrm>
          <a:off x="807252" y="1239676"/>
          <a:ext cx="5306646" cy="276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2703"/>
              </p:ext>
            </p:extLst>
          </p:nvPr>
        </p:nvGraphicFramePr>
        <p:xfrm>
          <a:off x="538347" y="3950888"/>
          <a:ext cx="5740360" cy="93811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87018"/>
                <a:gridCol w="39611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</a:tblGrid>
              <a:tr h="20659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4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7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8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12</a:t>
                      </a:r>
                      <a:endParaRPr lang="ko-KR" altLang="en-US" sz="500" dirty="0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매출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환불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이익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430" y="531780"/>
            <a:ext cx="6330281" cy="44876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9933" y="916087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00527" y="912274"/>
            <a:ext cx="691904" cy="209005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772248" y="84140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12466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08024" y="914606"/>
            <a:ext cx="691904" cy="209005"/>
            <a:chOff x="3045986" y="867991"/>
            <a:chExt cx="691904" cy="316375"/>
          </a:xfrm>
        </p:grpSpPr>
        <p:sp>
          <p:nvSpPr>
            <p:cNvPr id="42" name="직사각형 4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1779804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871882693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30272976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45" name="직사각형 4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0" name="직사각형 4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순서도: 병합 5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4" name="직사각형 5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순서도: 병합 5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4910" y="656202"/>
            <a:ext cx="6186792" cy="33775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54327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445" y="4137497"/>
            <a:ext cx="8672002" cy="9597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92957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30" name="직사각형 2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9" name="직사각형 5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4910" y="486383"/>
            <a:ext cx="6404750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7445" y="3819729"/>
            <a:ext cx="657082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5035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9227376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일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538269" y="977973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90802" y="91312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60" name="직사각형 5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순서도: 병합 6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64" name="직사각형 6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5616" y="969190"/>
            <a:ext cx="601991" cy="209005"/>
            <a:chOff x="3045986" y="867991"/>
            <a:chExt cx="691904" cy="316375"/>
          </a:xfrm>
        </p:grpSpPr>
        <p:sp>
          <p:nvSpPr>
            <p:cNvPr id="68" name="직사각형 67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일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4417396" y="90582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789465164"/>
              </p:ext>
            </p:extLst>
          </p:nvPr>
        </p:nvGraphicFramePr>
        <p:xfrm>
          <a:off x="6504563" y="615134"/>
          <a:ext cx="2538440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56986"/>
                <a:gridCol w="2081454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9121472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6708" y="23032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40%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6708" y="343091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708" y="433558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436239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992375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816293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8567662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73783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984668669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1024242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1428123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37815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66929"/>
            <a:ext cx="6186792" cy="330740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50655" y="425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94" y="4059677"/>
            <a:ext cx="6407285" cy="81110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43298" y="466753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881731378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3604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2402774" y="6408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87607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79899"/>
            <a:ext cx="6186792" cy="32814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1493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0675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35128" y="485781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41122046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02517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63512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87015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538717"/>
            <a:ext cx="6186792" cy="32356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50655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445" y="381972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5128" y="4870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 smtClean="0">
                <a:solidFill>
                  <a:schemeClr val="tx1"/>
                </a:solidFill>
              </a:rPr>
              <a:t>60</a:t>
            </a:r>
            <a:r>
              <a:rPr lang="en-US" altLang="ko-KR" sz="800" dirty="0" smtClean="0">
                <a:solidFill>
                  <a:schemeClr val="tx1"/>
                </a:solidFill>
              </a:rPr>
              <a:t>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78196001"/>
              </p:ext>
            </p:extLst>
          </p:nvPr>
        </p:nvGraphicFramePr>
        <p:xfrm>
          <a:off x="35987" y="1502735"/>
          <a:ext cx="2572533" cy="268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42619194"/>
              </p:ext>
            </p:extLst>
          </p:nvPr>
        </p:nvGraphicFramePr>
        <p:xfrm>
          <a:off x="7017488" y="390686"/>
          <a:ext cx="2126512" cy="30228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4188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45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분류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585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 </a:t>
                      </a:r>
                      <a:r>
                        <a:rPr lang="ko-KR" altLang="en-US" sz="800" b="1" u="none" strike="noStrike" cap="none" baseline="0" dirty="0" smtClean="0"/>
                        <a:t>에 따른  데이터 차트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752475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수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0" y="279616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7926" y="1280343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성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43283396"/>
              </p:ext>
            </p:extLst>
          </p:nvPr>
        </p:nvGraphicFramePr>
        <p:xfrm>
          <a:off x="2292086" y="1438940"/>
          <a:ext cx="2471299" cy="279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723547435"/>
              </p:ext>
            </p:extLst>
          </p:nvPr>
        </p:nvGraphicFramePr>
        <p:xfrm>
          <a:off x="3965943" y="1424763"/>
          <a:ext cx="3987210" cy="279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0102" y="1254641"/>
            <a:ext cx="5883349" cy="28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7183" y="12438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919" y="1651592"/>
            <a:ext cx="6736216" cy="243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3030" y="1286831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연령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53023" y="1280343"/>
            <a:ext cx="105218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가입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일자별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642" y="39699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441630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3361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09" y="1497354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206149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73308075"/>
              </p:ext>
            </p:extLst>
          </p:nvPr>
        </p:nvGraphicFramePr>
        <p:xfrm>
          <a:off x="6643619" y="669234"/>
          <a:ext cx="2399925" cy="446565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지점별 카테고리 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뚝섬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잠원으로 지점을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97144"/>
              </p:ext>
            </p:extLst>
          </p:nvPr>
        </p:nvGraphicFramePr>
        <p:xfrm>
          <a:off x="211835" y="1718559"/>
          <a:ext cx="6273274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450715"/>
                <a:gridCol w="466928"/>
                <a:gridCol w="447472"/>
                <a:gridCol w="771728"/>
                <a:gridCol w="642025"/>
                <a:gridCol w="505838"/>
                <a:gridCol w="719847"/>
                <a:gridCol w="363166"/>
                <a:gridCol w="745790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422" y="593714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1962683" y="912701"/>
            <a:ext cx="1692596" cy="577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90314" y="1237144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421" y="37727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65796" y="1401917"/>
            <a:ext cx="691904" cy="209754"/>
            <a:chOff x="3045986" y="867991"/>
            <a:chExt cx="691904" cy="316375"/>
          </a:xfrm>
        </p:grpSpPr>
        <p:sp>
          <p:nvSpPr>
            <p:cNvPr id="34" name="직사각형 3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별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2696764" y="1404708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77081" y="468574"/>
            <a:ext cx="599871" cy="863339"/>
            <a:chOff x="7632567" y="2996920"/>
            <a:chExt cx="599871" cy="863339"/>
          </a:xfrm>
        </p:grpSpPr>
        <p:sp>
          <p:nvSpPr>
            <p:cNvPr id="41" name="직사각형 40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잠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여의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뚝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섬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672216" y="470220"/>
            <a:ext cx="596627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체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0" name="직선 화살표 연결선 49"/>
          <p:cNvCxnSpPr>
            <a:stCxn id="34" idx="3"/>
            <a:endCxn id="48" idx="3"/>
          </p:cNvCxnSpPr>
          <p:nvPr/>
        </p:nvCxnSpPr>
        <p:spPr>
          <a:xfrm flipH="1" flipV="1">
            <a:off x="3276952" y="1001567"/>
            <a:ext cx="280748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9403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80744857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7849"/>
              </p:ext>
            </p:extLst>
          </p:nvPr>
        </p:nvGraphicFramePr>
        <p:xfrm>
          <a:off x="211835" y="1718559"/>
          <a:ext cx="6287756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65339"/>
                <a:gridCol w="389107"/>
                <a:gridCol w="479898"/>
                <a:gridCol w="551234"/>
                <a:gridCol w="499353"/>
                <a:gridCol w="778213"/>
                <a:gridCol w="674451"/>
                <a:gridCol w="590144"/>
                <a:gridCol w="726332"/>
                <a:gridCol w="492868"/>
                <a:gridCol w="740817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환불신청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136558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15536943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지점선택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563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49646"/>
                <a:gridCol w="428017"/>
                <a:gridCol w="376136"/>
                <a:gridCol w="551234"/>
                <a:gridCol w="616085"/>
                <a:gridCol w="661481"/>
                <a:gridCol w="836579"/>
                <a:gridCol w="849549"/>
                <a:gridCol w="752272"/>
                <a:gridCol w="752274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89331" y="596508"/>
            <a:ext cx="859832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지점별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098" y="409321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57523620"/>
              </p:ext>
            </p:extLst>
          </p:nvPr>
        </p:nvGraphicFramePr>
        <p:xfrm>
          <a:off x="6643619" y="669234"/>
          <a:ext cx="2399925" cy="26520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아니오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89284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휴일공지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87252" y="3793171"/>
            <a:ext cx="2441550" cy="666855"/>
            <a:chOff x="1794083" y="3753394"/>
            <a:chExt cx="2917254" cy="966652"/>
          </a:xfrm>
        </p:grpSpPr>
        <p:sp>
          <p:nvSpPr>
            <p:cNvPr id="19" name="직사각형 18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stCxn id="90" idx="1"/>
            <a:endCxn id="19" idx="0"/>
          </p:cNvCxnSpPr>
          <p:nvPr/>
        </p:nvCxnSpPr>
        <p:spPr>
          <a:xfrm flipH="1">
            <a:off x="5908027" y="1995249"/>
            <a:ext cx="735592" cy="179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581" y="4090532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522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5859</Words>
  <Application>Microsoft Office PowerPoint</Application>
  <PresentationFormat>화면 슬라이드 쇼(16:9)</PresentationFormat>
  <Paragraphs>1951</Paragraphs>
  <Slides>26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87</cp:revision>
  <dcterms:modified xsi:type="dcterms:W3CDTF">2019-08-23T01:22:28Z</dcterms:modified>
</cp:coreProperties>
</file>