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9.xml" ContentType="application/vnd.openxmlformats-officedocument.presentationml.notesSlide+xml"/>
  <Override PartName="/ppt/charts/chart3.xml" ContentType="application/vnd.openxmlformats-officedocument.drawingml.chart+xml"/>
  <Override PartName="/ppt/notesSlides/notesSlide20.xml" ContentType="application/vnd.openxmlformats-officedocument.presentationml.notesSlide+xml"/>
  <Override PartName="/ppt/charts/chart4.xml" ContentType="application/vnd.openxmlformats-officedocument.drawingml.chart+xml"/>
  <Override PartName="/ppt/notesSlides/notesSlide21.xml" ContentType="application/vnd.openxmlformats-officedocument.presentationml.notesSlide+xml"/>
  <Override PartName="/ppt/charts/chart5.xml" ContentType="application/vnd.openxmlformats-officedocument.drawingml.chart+xml"/>
  <Override PartName="/ppt/theme/themeOverride1.xml" ContentType="application/vnd.openxmlformats-officedocument.themeOverride+xml"/>
  <Override PartName="/ppt/notesSlides/notesSlide22.xml" ContentType="application/vnd.openxmlformats-officedocument.presentationml.notesSlide+xml"/>
  <Override PartName="/ppt/charts/chart6.xml" ContentType="application/vnd.openxmlformats-officedocument.drawingml.chart+xml"/>
  <Override PartName="/ppt/notesSlides/notesSlide23.xml" ContentType="application/vnd.openxmlformats-officedocument.presentationml.notesSlide+xml"/>
  <Override PartName="/ppt/charts/chart7.xml" ContentType="application/vnd.openxmlformats-officedocument.drawingml.chart+xml"/>
  <Override PartName="/ppt/notesSlides/notesSlide24.xml" ContentType="application/vnd.openxmlformats-officedocument.presentationml.notesSlide+xml"/>
  <Override PartName="/ppt/charts/chart8.xml" ContentType="application/vnd.openxmlformats-officedocument.drawingml.chart+xml"/>
  <Override PartName="/ppt/notesSlides/notesSlide25.xml" ContentType="application/vnd.openxmlformats-officedocument.presentationml.notesSlide+xml"/>
  <Override PartName="/ppt/charts/chart9.xml" ContentType="application/vnd.openxmlformats-officedocument.drawingml.chart+xml"/>
  <Override PartName="/ppt/notesSlides/notesSlide26.xml" ContentType="application/vnd.openxmlformats-officedocument.presentationml.notesSlide+xml"/>
  <Override PartName="/ppt/charts/chart10.xml" ContentType="application/vnd.openxmlformats-officedocument.drawingml.chart+xml"/>
  <Override PartName="/ppt/notesSlides/notesSlide27.xml" ContentType="application/vnd.openxmlformats-officedocument.presentationml.notesSlide+xml"/>
  <Override PartName="/ppt/charts/chart11.xml" ContentType="application/vnd.openxmlformats-officedocument.drawingml.chart+xml"/>
  <Override PartName="/ppt/theme/themeOverride2.xml" ContentType="application/vnd.openxmlformats-officedocument.themeOverride+xml"/>
  <Override PartName="/ppt/notesSlides/notesSlide28.xml" ContentType="application/vnd.openxmlformats-officedocument.presentationml.notesSlide+xml"/>
  <Override PartName="/ppt/charts/chart12.xml" ContentType="application/vnd.openxmlformats-officedocument.drawingml.chart+xml"/>
  <Override PartName="/ppt/theme/themeOverride3.xml" ContentType="application/vnd.openxmlformats-officedocument.themeOverride+xml"/>
  <Override PartName="/ppt/notesSlides/notesSlide29.xml" ContentType="application/vnd.openxmlformats-officedocument.presentationml.notesSl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57" r:id="rId2"/>
    <p:sldId id="27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94" r:id="rId13"/>
    <p:sldId id="296" r:id="rId14"/>
    <p:sldId id="290" r:id="rId15"/>
    <p:sldId id="291" r:id="rId16"/>
    <p:sldId id="292" r:id="rId17"/>
    <p:sldId id="29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3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924B"/>
    <a:srgbClr val="10914C"/>
    <a:srgbClr val="387D11"/>
    <a:srgbClr val="AAE1BF"/>
    <a:srgbClr val="57D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03749B1-3404-4EBD-BEBC-FF6A01E7870A}">
  <a:tblStyle styleId="{003749B1-3404-4EBD-BEBC-FF6A01E787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D13676-8623-44ED-8D77-5CB202C644C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-108" y="-396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2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3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1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여의도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pPr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40</c:v>
                </c:pt>
                <c:pt idx="2">
                  <c:v>20</c:v>
                </c:pt>
                <c:pt idx="3">
                  <c:v>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뚝섬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15</c:v>
                </c:pt>
                <c:pt idx="2">
                  <c:v>60</c:v>
                </c:pt>
                <c:pt idx="3">
                  <c:v>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잠원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201344"/>
        <c:axId val="222189184"/>
      </c:lineChart>
      <c:catAx>
        <c:axId val="190201344"/>
        <c:scaling>
          <c:orientation val="minMax"/>
        </c:scaling>
        <c:delete val="0"/>
        <c:axPos val="b"/>
        <c:majorTickMark val="out"/>
        <c:minorTickMark val="none"/>
        <c:tickLblPos val="nextTo"/>
        <c:crossAx val="222189184"/>
        <c:crosses val="autoZero"/>
        <c:auto val="1"/>
        <c:lblAlgn val="ctr"/>
        <c:lblOffset val="100"/>
        <c:noMultiLvlLbl val="0"/>
      </c:catAx>
      <c:valAx>
        <c:axId val="222189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02013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/>
      </a:pPr>
      <a:endParaRPr lang="ko-KR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45000</c:v>
                </c:pt>
                <c:pt idx="1">
                  <c:v>54000</c:v>
                </c:pt>
                <c:pt idx="2">
                  <c:v>48000</c:v>
                </c:pt>
                <c:pt idx="3">
                  <c:v>49000</c:v>
                </c:pt>
                <c:pt idx="4">
                  <c:v>46000</c:v>
                </c:pt>
                <c:pt idx="5">
                  <c:v>26000</c:v>
                </c:pt>
                <c:pt idx="6">
                  <c:v>64000</c:v>
                </c:pt>
                <c:pt idx="7">
                  <c:v>61000</c:v>
                </c:pt>
                <c:pt idx="8">
                  <c:v>28000</c:v>
                </c:pt>
                <c:pt idx="9">
                  <c:v>36000</c:v>
                </c:pt>
                <c:pt idx="10">
                  <c:v>15000</c:v>
                </c:pt>
                <c:pt idx="11">
                  <c:v>74000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87000</c:v>
                </c:pt>
                <c:pt idx="1">
                  <c:v>65400</c:v>
                </c:pt>
                <c:pt idx="2">
                  <c:v>79000</c:v>
                </c:pt>
                <c:pt idx="3">
                  <c:v>87700</c:v>
                </c:pt>
                <c:pt idx="4">
                  <c:v>90100</c:v>
                </c:pt>
                <c:pt idx="5">
                  <c:v>95400</c:v>
                </c:pt>
                <c:pt idx="6">
                  <c:v>87000</c:v>
                </c:pt>
                <c:pt idx="7">
                  <c:v>88000</c:v>
                </c:pt>
                <c:pt idx="8">
                  <c:v>49000</c:v>
                </c:pt>
                <c:pt idx="9">
                  <c:v>87000</c:v>
                </c:pt>
                <c:pt idx="10">
                  <c:v>86000</c:v>
                </c:pt>
                <c:pt idx="11">
                  <c:v>91000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991808"/>
        <c:axId val="231865664"/>
      </c:lineChart>
      <c:catAx>
        <c:axId val="2239918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1865664"/>
        <c:crosses val="autoZero"/>
        <c:auto val="1"/>
        <c:lblAlgn val="ctr"/>
        <c:lblOffset val="100"/>
        <c:noMultiLvlLbl val="0"/>
      </c:catAx>
      <c:valAx>
        <c:axId val="231865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2399180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98546</c:v>
                </c:pt>
                <c:pt idx="1">
                  <c:v>95123</c:v>
                </c:pt>
                <c:pt idx="2">
                  <c:v>92131</c:v>
                </c:pt>
                <c:pt idx="3">
                  <c:v>91111</c:v>
                </c:pt>
                <c:pt idx="4">
                  <c:v>98132</c:v>
                </c:pt>
                <c:pt idx="5">
                  <c:v>95461</c:v>
                </c:pt>
                <c:pt idx="6">
                  <c:v>93213</c:v>
                </c:pt>
                <c:pt idx="7">
                  <c:v>95466</c:v>
                </c:pt>
                <c:pt idx="8">
                  <c:v>97411</c:v>
                </c:pt>
                <c:pt idx="9">
                  <c:v>96363</c:v>
                </c:pt>
                <c:pt idx="10">
                  <c:v>94561</c:v>
                </c:pt>
                <c:pt idx="11">
                  <c:v>96631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68546</c:v>
                </c:pt>
                <c:pt idx="1">
                  <c:v>65123</c:v>
                </c:pt>
                <c:pt idx="2">
                  <c:v>62131</c:v>
                </c:pt>
                <c:pt idx="3">
                  <c:v>61111</c:v>
                </c:pt>
                <c:pt idx="4">
                  <c:v>68132</c:v>
                </c:pt>
                <c:pt idx="5">
                  <c:v>65461</c:v>
                </c:pt>
                <c:pt idx="6">
                  <c:v>63213</c:v>
                </c:pt>
                <c:pt idx="7">
                  <c:v>65466</c:v>
                </c:pt>
                <c:pt idx="8">
                  <c:v>67411</c:v>
                </c:pt>
                <c:pt idx="9">
                  <c:v>66363</c:v>
                </c:pt>
                <c:pt idx="10">
                  <c:v>64561</c:v>
                </c:pt>
                <c:pt idx="11">
                  <c:v>66631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48546</c:v>
                </c:pt>
                <c:pt idx="1">
                  <c:v>45123</c:v>
                </c:pt>
                <c:pt idx="2">
                  <c:v>42131</c:v>
                </c:pt>
                <c:pt idx="3">
                  <c:v>41111</c:v>
                </c:pt>
                <c:pt idx="4">
                  <c:v>48132</c:v>
                </c:pt>
                <c:pt idx="5">
                  <c:v>45461</c:v>
                </c:pt>
                <c:pt idx="6">
                  <c:v>43213</c:v>
                </c:pt>
                <c:pt idx="7">
                  <c:v>45466</c:v>
                </c:pt>
                <c:pt idx="8">
                  <c:v>47411</c:v>
                </c:pt>
                <c:pt idx="9">
                  <c:v>46363</c:v>
                </c:pt>
                <c:pt idx="10">
                  <c:v>44561</c:v>
                </c:pt>
                <c:pt idx="11">
                  <c:v>46631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28546</c:v>
                </c:pt>
                <c:pt idx="1">
                  <c:v>25123</c:v>
                </c:pt>
                <c:pt idx="2">
                  <c:v>22131</c:v>
                </c:pt>
                <c:pt idx="3">
                  <c:v>21111</c:v>
                </c:pt>
                <c:pt idx="4">
                  <c:v>28132</c:v>
                </c:pt>
                <c:pt idx="5">
                  <c:v>25461</c:v>
                </c:pt>
                <c:pt idx="6">
                  <c:v>23213</c:v>
                </c:pt>
                <c:pt idx="7">
                  <c:v>25466</c:v>
                </c:pt>
                <c:pt idx="8">
                  <c:v>27411</c:v>
                </c:pt>
                <c:pt idx="9">
                  <c:v>26363</c:v>
                </c:pt>
                <c:pt idx="10">
                  <c:v>24561</c:v>
                </c:pt>
                <c:pt idx="11">
                  <c:v>26631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60대 이상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18546</c:v>
                </c:pt>
                <c:pt idx="1">
                  <c:v>15123</c:v>
                </c:pt>
                <c:pt idx="2">
                  <c:v>12131</c:v>
                </c:pt>
                <c:pt idx="3">
                  <c:v>11111</c:v>
                </c:pt>
                <c:pt idx="4">
                  <c:v>18132</c:v>
                </c:pt>
                <c:pt idx="5">
                  <c:v>15461</c:v>
                </c:pt>
                <c:pt idx="6">
                  <c:v>13213</c:v>
                </c:pt>
                <c:pt idx="7">
                  <c:v>15466</c:v>
                </c:pt>
                <c:pt idx="8">
                  <c:v>17411</c:v>
                </c:pt>
                <c:pt idx="9">
                  <c:v>16363</c:v>
                </c:pt>
                <c:pt idx="10">
                  <c:v>14561</c:v>
                </c:pt>
                <c:pt idx="11">
                  <c:v>16631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8930560"/>
        <c:axId val="231926592"/>
      </c:lineChart>
      <c:catAx>
        <c:axId val="2289305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1926592"/>
        <c:crosses val="autoZero"/>
        <c:auto val="1"/>
        <c:lblAlgn val="ctr"/>
        <c:lblOffset val="100"/>
        <c:noMultiLvlLbl val="0"/>
      </c:catAx>
      <c:valAx>
        <c:axId val="231926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2893056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3일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18546</c:v>
                </c:pt>
                <c:pt idx="1">
                  <c:v>15123</c:v>
                </c:pt>
                <c:pt idx="2">
                  <c:v>12131</c:v>
                </c:pt>
                <c:pt idx="3">
                  <c:v>11111</c:v>
                </c:pt>
                <c:pt idx="4">
                  <c:v>18132</c:v>
                </c:pt>
                <c:pt idx="5">
                  <c:v>15461</c:v>
                </c:pt>
                <c:pt idx="6">
                  <c:v>13213</c:v>
                </c:pt>
                <c:pt idx="7">
                  <c:v>15466</c:v>
                </c:pt>
                <c:pt idx="8">
                  <c:v>17411</c:v>
                </c:pt>
                <c:pt idx="9">
                  <c:v>16363</c:v>
                </c:pt>
                <c:pt idx="10">
                  <c:v>14561</c:v>
                </c:pt>
                <c:pt idx="11">
                  <c:v>16631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일주일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28546</c:v>
                </c:pt>
                <c:pt idx="1">
                  <c:v>25123</c:v>
                </c:pt>
                <c:pt idx="2">
                  <c:v>22131</c:v>
                </c:pt>
                <c:pt idx="3">
                  <c:v>21111</c:v>
                </c:pt>
                <c:pt idx="4">
                  <c:v>28132</c:v>
                </c:pt>
                <c:pt idx="5">
                  <c:v>25461</c:v>
                </c:pt>
                <c:pt idx="6">
                  <c:v>23213</c:v>
                </c:pt>
                <c:pt idx="7">
                  <c:v>25466</c:v>
                </c:pt>
                <c:pt idx="8">
                  <c:v>27411</c:v>
                </c:pt>
                <c:pt idx="9">
                  <c:v>26363</c:v>
                </c:pt>
                <c:pt idx="10">
                  <c:v>24561</c:v>
                </c:pt>
                <c:pt idx="11">
                  <c:v>26631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한달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48546</c:v>
                </c:pt>
                <c:pt idx="1">
                  <c:v>45123</c:v>
                </c:pt>
                <c:pt idx="2">
                  <c:v>42131</c:v>
                </c:pt>
                <c:pt idx="3">
                  <c:v>41111</c:v>
                </c:pt>
                <c:pt idx="4">
                  <c:v>48132</c:v>
                </c:pt>
                <c:pt idx="5">
                  <c:v>45461</c:v>
                </c:pt>
                <c:pt idx="6">
                  <c:v>43213</c:v>
                </c:pt>
                <c:pt idx="7">
                  <c:v>45466</c:v>
                </c:pt>
                <c:pt idx="8">
                  <c:v>47411</c:v>
                </c:pt>
                <c:pt idx="9">
                  <c:v>46363</c:v>
                </c:pt>
                <c:pt idx="10">
                  <c:v>44561</c:v>
                </c:pt>
                <c:pt idx="11">
                  <c:v>46631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6개월 이상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68546</c:v>
                </c:pt>
                <c:pt idx="1">
                  <c:v>65123</c:v>
                </c:pt>
                <c:pt idx="2">
                  <c:v>62131</c:v>
                </c:pt>
                <c:pt idx="3">
                  <c:v>61111</c:v>
                </c:pt>
                <c:pt idx="4">
                  <c:v>68132</c:v>
                </c:pt>
                <c:pt idx="5">
                  <c:v>65461</c:v>
                </c:pt>
                <c:pt idx="6">
                  <c:v>63213</c:v>
                </c:pt>
                <c:pt idx="7">
                  <c:v>65466</c:v>
                </c:pt>
                <c:pt idx="8">
                  <c:v>67411</c:v>
                </c:pt>
                <c:pt idx="9">
                  <c:v>66363</c:v>
                </c:pt>
                <c:pt idx="10">
                  <c:v>64561</c:v>
                </c:pt>
                <c:pt idx="11">
                  <c:v>66631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1년 이상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98546</c:v>
                </c:pt>
                <c:pt idx="1">
                  <c:v>95123</c:v>
                </c:pt>
                <c:pt idx="2">
                  <c:v>92131</c:v>
                </c:pt>
                <c:pt idx="3">
                  <c:v>91111</c:v>
                </c:pt>
                <c:pt idx="4">
                  <c:v>98132</c:v>
                </c:pt>
                <c:pt idx="5">
                  <c:v>95461</c:v>
                </c:pt>
                <c:pt idx="6">
                  <c:v>93213</c:v>
                </c:pt>
                <c:pt idx="7">
                  <c:v>95466</c:v>
                </c:pt>
                <c:pt idx="8">
                  <c:v>97411</c:v>
                </c:pt>
                <c:pt idx="9">
                  <c:v>96363</c:v>
                </c:pt>
                <c:pt idx="10">
                  <c:v>94561</c:v>
                </c:pt>
                <c:pt idx="11">
                  <c:v>96631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9488128"/>
        <c:axId val="268666560"/>
      </c:lineChart>
      <c:catAx>
        <c:axId val="2294881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68666560"/>
        <c:crosses val="autoZero"/>
        <c:auto val="1"/>
        <c:lblAlgn val="ctr"/>
        <c:lblOffset val="100"/>
        <c:noMultiLvlLbl val="0"/>
      </c:catAx>
      <c:valAx>
        <c:axId val="268666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2948812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회원수</c:v>
                </c:pt>
              </c:strCache>
            </c:strRef>
          </c:tx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남성(명)</c:v>
                </c:pt>
                <c:pt idx="1">
                  <c:v>여성(명)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650001</c:v>
                </c:pt>
                <c:pt idx="1">
                  <c:v>826440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27860672729951375"/>
          <c:y val="5.6728232681045515E-2"/>
          <c:w val="0.44278654540097251"/>
          <c:h val="7.0180342922911018E-2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Lbls>
            <c:dLbl>
              <c:idx val="3"/>
              <c:layout>
                <c:manualLayout>
                  <c:x val="6.4829758695761935E-2"/>
                  <c:y val="5.16914622752668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2.858473493362558E-2"/>
                  <c:y val="4.11314220904452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86456</c:v>
                </c:pt>
                <c:pt idx="1">
                  <c:v>45654</c:v>
                </c:pt>
                <c:pt idx="2">
                  <c:v>26456</c:v>
                </c:pt>
                <c:pt idx="3">
                  <c:v>12314</c:v>
                </c:pt>
                <c:pt idx="4">
                  <c:v>8564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5.9282183175730647E-2"/>
          <c:y val="8.6400187910562018E-2"/>
          <c:w val="0.88143563364853872"/>
          <c:h val="6.7508516487647954E-2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3일</c:v>
                </c:pt>
                <c:pt idx="1">
                  <c:v>일주일</c:v>
                </c:pt>
                <c:pt idx="2">
                  <c:v>한달</c:v>
                </c:pt>
                <c:pt idx="3">
                  <c:v>6개월 이상</c:v>
                </c:pt>
                <c:pt idx="4">
                  <c:v>1년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2345</c:v>
                </c:pt>
                <c:pt idx="1">
                  <c:v>8456</c:v>
                </c:pt>
                <c:pt idx="2">
                  <c:v>12344</c:v>
                </c:pt>
                <c:pt idx="3">
                  <c:v>52131</c:v>
                </c:pt>
                <c:pt idx="4">
                  <c:v>84564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19038550766074525"/>
          <c:y val="9.5378931877555917E-2"/>
          <c:w val="0.61922873387657029"/>
          <c:h val="6.7426503326818571E-2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여의도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pPr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40</c:v>
                </c:pt>
                <c:pt idx="2">
                  <c:v>20</c:v>
                </c:pt>
                <c:pt idx="3">
                  <c:v>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뚝섬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15</c:v>
                </c:pt>
                <c:pt idx="2">
                  <c:v>60</c:v>
                </c:pt>
                <c:pt idx="3">
                  <c:v>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잠원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374912"/>
        <c:axId val="231858752"/>
      </c:lineChart>
      <c:catAx>
        <c:axId val="190374912"/>
        <c:scaling>
          <c:orientation val="minMax"/>
        </c:scaling>
        <c:delete val="0"/>
        <c:axPos val="b"/>
        <c:majorTickMark val="out"/>
        <c:minorTickMark val="none"/>
        <c:tickLblPos val="nextTo"/>
        <c:crossAx val="231858752"/>
        <c:crosses val="autoZero"/>
        <c:auto val="1"/>
        <c:lblAlgn val="ctr"/>
        <c:lblOffset val="100"/>
        <c:noMultiLvlLbl val="0"/>
      </c:catAx>
      <c:valAx>
        <c:axId val="2318587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03749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/>
      </a:pPr>
      <a:endParaRPr lang="ko-KR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월별 매출</c:v>
                </c:pt>
              </c:strCache>
            </c:strRef>
          </c:tx>
          <c:dLbls>
            <c:dLbl>
              <c:idx val="7"/>
              <c:layout>
                <c:manualLayout>
                  <c:x val="-5.504418421730034E-2"/>
                  <c:y val="-1.74566367521308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4.068483181278721E-2"/>
                  <c:y val="2.61849551281963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125000</c:v>
                </c:pt>
                <c:pt idx="1">
                  <c:v>168000</c:v>
                </c:pt>
                <c:pt idx="2">
                  <c:v>226000</c:v>
                </c:pt>
                <c:pt idx="3">
                  <c:v>428000</c:v>
                </c:pt>
                <c:pt idx="4">
                  <c:v>195000</c:v>
                </c:pt>
                <c:pt idx="5">
                  <c:v>683213</c:v>
                </c:pt>
                <c:pt idx="6">
                  <c:v>123165</c:v>
                </c:pt>
                <c:pt idx="7">
                  <c:v>456421</c:v>
                </c:pt>
                <c:pt idx="8">
                  <c:v>456421</c:v>
                </c:pt>
                <c:pt idx="9">
                  <c:v>679971</c:v>
                </c:pt>
                <c:pt idx="10">
                  <c:v>123135</c:v>
                </c:pt>
                <c:pt idx="11">
                  <c:v>778541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환불 금액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45644</c:v>
                </c:pt>
                <c:pt idx="1">
                  <c:v>23416</c:v>
                </c:pt>
                <c:pt idx="2">
                  <c:v>12314</c:v>
                </c:pt>
                <c:pt idx="3">
                  <c:v>87494</c:v>
                </c:pt>
                <c:pt idx="4">
                  <c:v>45646</c:v>
                </c:pt>
                <c:pt idx="5">
                  <c:v>45611</c:v>
                </c:pt>
                <c:pt idx="6">
                  <c:v>23137</c:v>
                </c:pt>
                <c:pt idx="7">
                  <c:v>89456</c:v>
                </c:pt>
                <c:pt idx="8">
                  <c:v>12314</c:v>
                </c:pt>
                <c:pt idx="9">
                  <c:v>56467</c:v>
                </c:pt>
                <c:pt idx="10">
                  <c:v>45641</c:v>
                </c:pt>
                <c:pt idx="11">
                  <c:v>41631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이익 금액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100000</c:v>
                </c:pt>
                <c:pt idx="1">
                  <c:v>140000</c:v>
                </c:pt>
                <c:pt idx="2">
                  <c:v>130000</c:v>
                </c:pt>
                <c:pt idx="3">
                  <c:v>350000</c:v>
                </c:pt>
                <c:pt idx="4">
                  <c:v>130000</c:v>
                </c:pt>
                <c:pt idx="5">
                  <c:v>640000</c:v>
                </c:pt>
                <c:pt idx="6">
                  <c:v>100000</c:v>
                </c:pt>
                <c:pt idx="7">
                  <c:v>320000</c:v>
                </c:pt>
                <c:pt idx="8">
                  <c:v>410000</c:v>
                </c:pt>
                <c:pt idx="9">
                  <c:v>620000</c:v>
                </c:pt>
                <c:pt idx="10">
                  <c:v>100000</c:v>
                </c:pt>
                <c:pt idx="11">
                  <c:v>600000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287360"/>
        <c:axId val="231862208"/>
      </c:lineChart>
      <c:catAx>
        <c:axId val="198287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1862208"/>
        <c:crosses val="autoZero"/>
        <c:auto val="1"/>
        <c:lblAlgn val="ctr"/>
        <c:lblOffset val="100"/>
        <c:noMultiLvlLbl val="0"/>
      </c:catAx>
      <c:valAx>
        <c:axId val="231862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9828736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일별 매출</c:v>
                </c:pt>
              </c:strCache>
            </c:strRef>
          </c:tx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84156</c:v>
                </c:pt>
                <c:pt idx="1">
                  <c:v>12314</c:v>
                </c:pt>
                <c:pt idx="2">
                  <c:v>87923</c:v>
                </c:pt>
                <c:pt idx="3">
                  <c:v>12314</c:v>
                </c:pt>
                <c:pt idx="4">
                  <c:v>12314</c:v>
                </c:pt>
                <c:pt idx="5">
                  <c:v>75646</c:v>
                </c:pt>
                <c:pt idx="6">
                  <c:v>95411</c:v>
                </c:pt>
                <c:pt idx="7">
                  <c:v>84313</c:v>
                </c:pt>
                <c:pt idx="8">
                  <c:v>45641</c:v>
                </c:pt>
                <c:pt idx="9">
                  <c:v>23145</c:v>
                </c:pt>
                <c:pt idx="10">
                  <c:v>78415</c:v>
                </c:pt>
                <c:pt idx="11">
                  <c:v>12346</c:v>
                </c:pt>
                <c:pt idx="12">
                  <c:v>41111</c:v>
                </c:pt>
                <c:pt idx="13">
                  <c:v>12314</c:v>
                </c:pt>
                <c:pt idx="14">
                  <c:v>44856</c:v>
                </c:pt>
                <c:pt idx="15">
                  <c:v>87514</c:v>
                </c:pt>
                <c:pt idx="16">
                  <c:v>78451</c:v>
                </c:pt>
                <c:pt idx="17">
                  <c:v>62134</c:v>
                </c:pt>
                <c:pt idx="18">
                  <c:v>50152</c:v>
                </c:pt>
                <c:pt idx="19">
                  <c:v>12310</c:v>
                </c:pt>
                <c:pt idx="20">
                  <c:v>84156</c:v>
                </c:pt>
                <c:pt idx="21">
                  <c:v>12314</c:v>
                </c:pt>
                <c:pt idx="22">
                  <c:v>87923</c:v>
                </c:pt>
                <c:pt idx="23">
                  <c:v>12314</c:v>
                </c:pt>
                <c:pt idx="24">
                  <c:v>12314</c:v>
                </c:pt>
                <c:pt idx="25">
                  <c:v>75646</c:v>
                </c:pt>
                <c:pt idx="26">
                  <c:v>95411</c:v>
                </c:pt>
                <c:pt idx="27">
                  <c:v>84313</c:v>
                </c:pt>
                <c:pt idx="28">
                  <c:v>45641</c:v>
                </c:pt>
                <c:pt idx="29">
                  <c:v>23145</c:v>
                </c:pt>
                <c:pt idx="30">
                  <c:v>78415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환불 금액</c:v>
                </c:pt>
              </c:strCache>
            </c:strRef>
          </c:tx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Sheet1!$C$2:$C$32</c:f>
              <c:numCache>
                <c:formatCode>General</c:formatCode>
                <c:ptCount val="31"/>
                <c:pt idx="0">
                  <c:v>10000</c:v>
                </c:pt>
                <c:pt idx="1">
                  <c:v>11000</c:v>
                </c:pt>
                <c:pt idx="2">
                  <c:v>12000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5000</c:v>
                </c:pt>
                <c:pt idx="9">
                  <c:v>3000</c:v>
                </c:pt>
                <c:pt idx="10">
                  <c:v>2000</c:v>
                </c:pt>
                <c:pt idx="11">
                  <c:v>6000</c:v>
                </c:pt>
                <c:pt idx="12">
                  <c:v>8000</c:v>
                </c:pt>
                <c:pt idx="13">
                  <c:v>9000</c:v>
                </c:pt>
                <c:pt idx="14">
                  <c:v>1000</c:v>
                </c:pt>
                <c:pt idx="15">
                  <c:v>2000</c:v>
                </c:pt>
                <c:pt idx="16">
                  <c:v>3000</c:v>
                </c:pt>
                <c:pt idx="17">
                  <c:v>4000</c:v>
                </c:pt>
                <c:pt idx="18">
                  <c:v>9000</c:v>
                </c:pt>
                <c:pt idx="19">
                  <c:v>4000</c:v>
                </c:pt>
                <c:pt idx="20">
                  <c:v>6000</c:v>
                </c:pt>
                <c:pt idx="21">
                  <c:v>1000</c:v>
                </c:pt>
                <c:pt idx="22">
                  <c:v>2000</c:v>
                </c:pt>
                <c:pt idx="23">
                  <c:v>3000</c:v>
                </c:pt>
                <c:pt idx="24">
                  <c:v>4000</c:v>
                </c:pt>
                <c:pt idx="25">
                  <c:v>9000</c:v>
                </c:pt>
                <c:pt idx="26">
                  <c:v>4000</c:v>
                </c:pt>
                <c:pt idx="27">
                  <c:v>6000</c:v>
                </c:pt>
                <c:pt idx="28">
                  <c:v>1000</c:v>
                </c:pt>
                <c:pt idx="29">
                  <c:v>2000</c:v>
                </c:pt>
                <c:pt idx="30">
                  <c:v>3000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이익 금액</c:v>
                </c:pt>
              </c:strCache>
            </c:strRef>
          </c:tx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Sheet1!$D$2:$D$32</c:f>
              <c:numCache>
                <c:formatCode>General</c:formatCode>
                <c:ptCount val="31"/>
                <c:pt idx="0">
                  <c:v>70000</c:v>
                </c:pt>
                <c:pt idx="1">
                  <c:v>1000</c:v>
                </c:pt>
                <c:pt idx="2">
                  <c:v>72000</c:v>
                </c:pt>
                <c:pt idx="3">
                  <c:v>1000</c:v>
                </c:pt>
                <c:pt idx="4">
                  <c:v>1000</c:v>
                </c:pt>
                <c:pt idx="5">
                  <c:v>71000</c:v>
                </c:pt>
                <c:pt idx="6">
                  <c:v>72000</c:v>
                </c:pt>
                <c:pt idx="7">
                  <c:v>73000</c:v>
                </c:pt>
                <c:pt idx="8">
                  <c:v>1000</c:v>
                </c:pt>
                <c:pt idx="9">
                  <c:v>1000</c:v>
                </c:pt>
                <c:pt idx="10">
                  <c:v>72000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71000</c:v>
                </c:pt>
                <c:pt idx="16">
                  <c:v>72000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71000</c:v>
                </c:pt>
                <c:pt idx="21">
                  <c:v>1000</c:v>
                </c:pt>
                <c:pt idx="22">
                  <c:v>72000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72000</c:v>
                </c:pt>
                <c:pt idx="27">
                  <c:v>72000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436672"/>
        <c:axId val="231865088"/>
      </c:lineChart>
      <c:catAx>
        <c:axId val="201436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1865088"/>
        <c:crosses val="autoZero"/>
        <c:auto val="1"/>
        <c:lblAlgn val="ctr"/>
        <c:lblOffset val="100"/>
        <c:noMultiLvlLbl val="0"/>
      </c:catAx>
      <c:valAx>
        <c:axId val="2318650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0143667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한강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32122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햇빛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45612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캠핑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67512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돗자리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12348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밤도깨비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78944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보드게임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99912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미니빔 + 스크린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12344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끌차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54644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배드민턴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57944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블루투스 스피커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12346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테이블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74896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의자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12346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보조배터리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68946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휴대용 선풍기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41165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무드등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14530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조명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12346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엠보싱 매트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13124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돗자리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Sheet1!$S$2</c:f>
              <c:numCache>
                <c:formatCode>General</c:formatCode>
                <c:ptCount val="1"/>
                <c:pt idx="0">
                  <c:v>30000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담요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Sheet1!$T$2</c:f>
              <c:numCache>
                <c:formatCode>General</c:formatCode>
                <c:ptCount val="1"/>
                <c:pt idx="0">
                  <c:v>84541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220352"/>
        <c:axId val="239409920"/>
      </c:barChart>
      <c:catAx>
        <c:axId val="213220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9409920"/>
        <c:crosses val="autoZero"/>
        <c:auto val="1"/>
        <c:lblAlgn val="ctr"/>
        <c:lblOffset val="100"/>
        <c:noMultiLvlLbl val="0"/>
      </c:catAx>
      <c:valAx>
        <c:axId val="239409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132203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694471784776903"/>
          <c:y val="3.2089655395712124E-2"/>
          <c:w val="0.15055528215223096"/>
          <c:h val="0.94768202807444013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한강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햇빛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캠핑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돗자리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60000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밤도깨비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80000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보드게임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미니빔 + 스크린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50000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끌차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60000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배드민턴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블루투스 스피커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테이블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의자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40000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보조배터리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휴대용 선풍기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무드등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조명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엠보싱 매트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8000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돗자리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Sheet1!$S$2</c:f>
              <c:numCache>
                <c:formatCode>General</c:formatCode>
                <c:ptCount val="1"/>
                <c:pt idx="0">
                  <c:v>60000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담요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Sheet1!$T$2</c:f>
              <c:numCache>
                <c:formatCode>General</c:formatCode>
                <c:ptCount val="1"/>
                <c:pt idx="0">
                  <c:v>5000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9793408"/>
        <c:axId val="231864512"/>
      </c:barChart>
      <c:catAx>
        <c:axId val="219793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1864512"/>
        <c:crosses val="autoZero"/>
        <c:auto val="1"/>
        <c:lblAlgn val="ctr"/>
        <c:lblOffset val="100"/>
        <c:noMultiLvlLbl val="0"/>
      </c:catAx>
      <c:valAx>
        <c:axId val="231864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197934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694471784776903"/>
          <c:y val="3.2089655395712124E-2"/>
          <c:w val="0.15055528215223096"/>
          <c:h val="0.94768202807444013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1231564</c:v>
                </c:pt>
                <c:pt idx="1">
                  <c:v>4769464</c:v>
                </c:pt>
                <c:pt idx="2">
                  <c:v>3125314</c:v>
                </c:pt>
                <c:pt idx="3">
                  <c:v>1231016</c:v>
                </c:pt>
                <c:pt idx="4">
                  <c:v>4654641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8545644</c:v>
                </c:pt>
                <c:pt idx="1">
                  <c:v>4564612</c:v>
                </c:pt>
                <c:pt idx="2">
                  <c:v>7456465</c:v>
                </c:pt>
                <c:pt idx="3">
                  <c:v>6123132</c:v>
                </c:pt>
                <c:pt idx="4">
                  <c:v>3456466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478912"/>
        <c:axId val="255345792"/>
      </c:barChart>
      <c:catAx>
        <c:axId val="213478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55345792"/>
        <c:crosses val="autoZero"/>
        <c:auto val="1"/>
        <c:lblAlgn val="ctr"/>
        <c:lblOffset val="100"/>
        <c:noMultiLvlLbl val="0"/>
      </c:catAx>
      <c:valAx>
        <c:axId val="255345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1347891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684566</c:v>
                </c:pt>
                <c:pt idx="1">
                  <c:v>654611</c:v>
                </c:pt>
                <c:pt idx="2">
                  <c:v>695455</c:v>
                </c:pt>
                <c:pt idx="3">
                  <c:v>612314</c:v>
                </c:pt>
                <c:pt idx="4">
                  <c:v>613214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456152</c:v>
                </c:pt>
                <c:pt idx="1">
                  <c:v>489645</c:v>
                </c:pt>
                <c:pt idx="2">
                  <c:v>421334</c:v>
                </c:pt>
                <c:pt idx="3">
                  <c:v>879454</c:v>
                </c:pt>
                <c:pt idx="4">
                  <c:v>123134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241234</c:v>
                </c:pt>
                <c:pt idx="1">
                  <c:v>216514</c:v>
                </c:pt>
                <c:pt idx="2">
                  <c:v>295444</c:v>
                </c:pt>
                <c:pt idx="3">
                  <c:v>315644</c:v>
                </c:pt>
                <c:pt idx="4">
                  <c:v>378999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105613</c:v>
                </c:pt>
                <c:pt idx="1">
                  <c:v>106544</c:v>
                </c:pt>
                <c:pt idx="2">
                  <c:v>106467</c:v>
                </c:pt>
                <c:pt idx="3">
                  <c:v>201644</c:v>
                </c:pt>
                <c:pt idx="4">
                  <c:v>264555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60대 이상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100000</c:v>
                </c:pt>
                <c:pt idx="1">
                  <c:v>100000</c:v>
                </c:pt>
                <c:pt idx="2">
                  <c:v>100000</c:v>
                </c:pt>
                <c:pt idx="3">
                  <c:v>100000</c:v>
                </c:pt>
                <c:pt idx="4">
                  <c:v>100000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291136"/>
        <c:axId val="255349824"/>
      </c:barChart>
      <c:catAx>
        <c:axId val="211291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55349824"/>
        <c:crosses val="autoZero"/>
        <c:auto val="1"/>
        <c:lblAlgn val="ctr"/>
        <c:lblOffset val="100"/>
        <c:noMultiLvlLbl val="0"/>
      </c:catAx>
      <c:valAx>
        <c:axId val="2553498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1129113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3일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4500</c:v>
                </c:pt>
                <c:pt idx="1">
                  <c:v>3215</c:v>
                </c:pt>
                <c:pt idx="2">
                  <c:v>4589</c:v>
                </c:pt>
                <c:pt idx="3">
                  <c:v>3745</c:v>
                </c:pt>
                <c:pt idx="4">
                  <c:v>8754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일주일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16544</c:v>
                </c:pt>
                <c:pt idx="1">
                  <c:v>17000</c:v>
                </c:pt>
                <c:pt idx="2">
                  <c:v>18000</c:v>
                </c:pt>
                <c:pt idx="3">
                  <c:v>19000</c:v>
                </c:pt>
                <c:pt idx="4">
                  <c:v>17000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한달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70000</c:v>
                </c:pt>
                <c:pt idx="1">
                  <c:v>78540</c:v>
                </c:pt>
                <c:pt idx="2">
                  <c:v>87540</c:v>
                </c:pt>
                <c:pt idx="3">
                  <c:v>76541</c:v>
                </c:pt>
                <c:pt idx="4">
                  <c:v>91455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 6개월 이상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301005</c:v>
                </c:pt>
                <c:pt idx="1">
                  <c:v>204567</c:v>
                </c:pt>
                <c:pt idx="2">
                  <c:v>245678</c:v>
                </c:pt>
                <c:pt idx="3">
                  <c:v>246547</c:v>
                </c:pt>
                <c:pt idx="4">
                  <c:v>246878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1년 이상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601233</c:v>
                </c:pt>
                <c:pt idx="1">
                  <c:v>615421</c:v>
                </c:pt>
                <c:pt idx="2">
                  <c:v>750123</c:v>
                </c:pt>
                <c:pt idx="3">
                  <c:v>841213</c:v>
                </c:pt>
                <c:pt idx="4">
                  <c:v>758641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1796864"/>
        <c:axId val="239410496"/>
      </c:barChart>
      <c:catAx>
        <c:axId val="221796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9410496"/>
        <c:crosses val="autoZero"/>
        <c:auto val="1"/>
        <c:lblAlgn val="ctr"/>
        <c:lblOffset val="100"/>
        <c:noMultiLvlLbl val="0"/>
      </c:catAx>
      <c:valAx>
        <c:axId val="239410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217968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0.74451</cdr:x>
      <cdr:y>0.07723</cdr:y>
    </cdr:from>
    <cdr:to>
      <cdr:x>1</cdr:x>
      <cdr:y>0.2668</cdr:y>
    </cdr:to>
    <cdr:sp macro="" textlink="">
      <cdr:nvSpPr>
        <cdr:cNvPr id="2" name="직사각형 1"/>
        <cdr:cNvSpPr/>
      </cdr:nvSpPr>
      <cdr:spPr>
        <a:xfrm xmlns:a="http://schemas.openxmlformats.org/drawingml/2006/main">
          <a:off x="2418945" y="117194"/>
          <a:ext cx="830093" cy="28768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altLang="ko-KR" sz="800" dirty="0" smtClean="0">
              <a:solidFill>
                <a:schemeClr val="tx1"/>
              </a:solidFill>
            </a:rPr>
            <a:t>    1:100 </a:t>
          </a:r>
          <a:r>
            <a:rPr lang="ko-KR" altLang="en-US" sz="800" dirty="0" smtClean="0">
              <a:solidFill>
                <a:schemeClr val="tx1"/>
              </a:solidFill>
            </a:rPr>
            <a:t>백만</a:t>
          </a:r>
          <a:endParaRPr lang="ko-KR" sz="800" dirty="0">
            <a:solidFill>
              <a:schemeClr val="tx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0.74451</cdr:x>
      <cdr:y>0.07723</cdr:y>
    </cdr:from>
    <cdr:to>
      <cdr:x>1</cdr:x>
      <cdr:y>0.2668</cdr:y>
    </cdr:to>
    <cdr:sp macro="" textlink="">
      <cdr:nvSpPr>
        <cdr:cNvPr id="2" name="직사각형 1"/>
        <cdr:cNvSpPr/>
      </cdr:nvSpPr>
      <cdr:spPr>
        <a:xfrm xmlns:a="http://schemas.openxmlformats.org/drawingml/2006/main">
          <a:off x="2418945" y="117194"/>
          <a:ext cx="830093" cy="28768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altLang="ko-KR" sz="800" dirty="0" smtClean="0">
              <a:solidFill>
                <a:schemeClr val="tx1"/>
              </a:solidFill>
            </a:rPr>
            <a:t>    1:100 </a:t>
          </a:r>
          <a:r>
            <a:rPr lang="ko-KR" altLang="en-US" sz="800" dirty="0" smtClean="0">
              <a:solidFill>
                <a:schemeClr val="tx1"/>
              </a:solidFill>
            </a:rPr>
            <a:t>백만</a:t>
          </a:r>
          <a:endParaRPr lang="ko-KR" sz="800" dirty="0">
            <a:solidFill>
              <a:schemeClr val="tx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11582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7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chart/?hl=ko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342963338"/>
              </p:ext>
            </p:extLst>
          </p:nvPr>
        </p:nvGraphicFramePr>
        <p:xfrm>
          <a:off x="6643077" y="615134"/>
          <a:ext cx="2399925" cy="251560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10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는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저장된 고정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만 사용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ID: ADMIN</a:t>
                      </a:r>
                      <a:endParaRPr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2</a:t>
                      </a:r>
                      <a:endParaRPr sz="10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는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저장된 고정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만 사용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PW: 1234</a:t>
                      </a:r>
                      <a:endParaRPr lang="ko-KR" altLang="en-US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-1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와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정확히 입력 시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MAIN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3 - 2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와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 일치 하지 않을 시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알림 창을 띄워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ID 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혹은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 일치하지 않음을 알려줌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127667128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 로그인 페이지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페이지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188068" y="642024"/>
            <a:ext cx="6186792" cy="4267200"/>
            <a:chOff x="265889" y="577174"/>
            <a:chExt cx="4987047" cy="4267200"/>
          </a:xfrm>
        </p:grpSpPr>
        <p:grpSp>
          <p:nvGrpSpPr>
            <p:cNvPr id="4" name="그룹 3"/>
            <p:cNvGrpSpPr/>
            <p:nvPr/>
          </p:nvGrpSpPr>
          <p:grpSpPr>
            <a:xfrm>
              <a:off x="322731" y="1313603"/>
              <a:ext cx="4852384" cy="2940627"/>
              <a:chOff x="278863" y="843064"/>
              <a:chExt cx="6190635" cy="3635155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278863" y="843064"/>
                <a:ext cx="6190635" cy="3635155"/>
                <a:chOff x="830088" y="890957"/>
                <a:chExt cx="6190635" cy="3587262"/>
              </a:xfrm>
            </p:grpSpPr>
            <p:pic>
              <p:nvPicPr>
                <p:cNvPr id="13" name="Picture 2" descr="C:\Users\alfo112\Desktop\텐트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7138" y="1230927"/>
                  <a:ext cx="2920952" cy="29046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직사각형 13"/>
                <p:cNvSpPr/>
                <p:nvPr/>
              </p:nvSpPr>
              <p:spPr>
                <a:xfrm>
                  <a:off x="830088" y="890957"/>
                  <a:ext cx="6190635" cy="358726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4268211" y="1266098"/>
                  <a:ext cx="2402220" cy="4923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800" b="1" dirty="0" smtClean="0">
                      <a:solidFill>
                        <a:schemeClr val="tx1"/>
                      </a:solidFill>
                      <a:latin typeface="돋움" panose="020B0600000101010101" pitchFamily="50" charset="-127"/>
                      <a:ea typeface="돋움" panose="020B0600000101010101" pitchFamily="50" charset="-127"/>
                    </a:rPr>
                    <a:t>관리자 로그인</a:t>
                  </a:r>
                  <a:endParaRPr lang="ko-KR" altLang="en-US" sz="1800" b="1" dirty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4268211" y="2028101"/>
                  <a:ext cx="2402220" cy="49237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2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아이디</a:t>
                  </a:r>
                  <a:endParaRPr lang="ko-KR" altLang="en-US" sz="20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4268211" y="2800476"/>
                  <a:ext cx="2402220" cy="49237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8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비밀번호</a:t>
                  </a:r>
                  <a:endParaRPr lang="ko-KR" altLang="en-US" sz="18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4268211" y="3481761"/>
                  <a:ext cx="2402220" cy="653803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b="1" dirty="0" smtClean="0">
                      <a:solidFill>
                        <a:schemeClr val="bg1"/>
                      </a:solidFill>
                    </a:rPr>
                    <a:t>LOGIN</a:t>
                  </a:r>
                  <a:endParaRPr lang="ko-KR" altLang="en-US" sz="28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" name="타원 2"/>
              <p:cNvSpPr/>
              <p:nvPr/>
            </p:nvSpPr>
            <p:spPr>
              <a:xfrm>
                <a:off x="5791201" y="2159540"/>
                <a:ext cx="257690" cy="2509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5814648" y="2944982"/>
                <a:ext cx="257690" cy="2509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5808163" y="3683195"/>
                <a:ext cx="257690" cy="2509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322731" y="624764"/>
              <a:ext cx="786222" cy="62907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로고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) OAB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텐트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2730" y="4325566"/>
              <a:ext cx="4852385" cy="439161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하단 로고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회사 소개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이용 약관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지점 안내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79103" y="941383"/>
              <a:ext cx="3996012" cy="31389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상품관리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회원관리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통계정보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고객센터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79104" y="639822"/>
              <a:ext cx="3996012" cy="220263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                                                  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5889" y="577174"/>
              <a:ext cx="4987047" cy="426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154954" y="527542"/>
            <a:ext cx="973184" cy="282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First </a:t>
            </a:r>
            <a:r>
              <a:rPr lang="en-US" altLang="ko-KR" dirty="0" err="1" smtClean="0"/>
              <a:t>nav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131729" y="982475"/>
            <a:ext cx="1224609" cy="282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Second </a:t>
            </a:r>
            <a:r>
              <a:rPr lang="en-US" altLang="ko-KR" dirty="0" err="1" smtClean="0"/>
              <a:t>nav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66086" y="3376137"/>
            <a:ext cx="3118786" cy="1092404"/>
          </a:xfrm>
          <a:prstGeom prst="rect">
            <a:avLst/>
          </a:prstGeom>
          <a:noFill/>
          <a:ln>
            <a:solidFill>
              <a:srgbClr val="109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★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페이지 전체 사이즈</a:t>
            </a:r>
            <a:r>
              <a:rPr lang="en-US" altLang="ko-KR" sz="900" b="1" dirty="0" smtClean="0">
                <a:solidFill>
                  <a:schemeClr val="tx1"/>
                </a:solidFill>
              </a:rPr>
              <a:t>: width 1920px, height 1080px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Header size: width 100%, height 20%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Section size: width 100%, height  auto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Footer size: width 100%, height 10%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모든 페이지 사이즈 규정은 동일하게 적용 됨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00" b="1" dirty="0" smtClean="0"/>
              <a:t>l</a:t>
            </a:r>
            <a:endParaRPr lang="ko-KR" altLang="en-US" sz="900" b="1" dirty="0"/>
          </a:p>
        </p:txBody>
      </p:sp>
      <p:cxnSp>
        <p:nvCxnSpPr>
          <p:cNvPr id="34" name="직선 화살표 연결선 33"/>
          <p:cNvCxnSpPr>
            <a:stCxn id="24" idx="1"/>
            <a:endCxn id="29" idx="3"/>
          </p:cNvCxnSpPr>
          <p:nvPr/>
        </p:nvCxnSpPr>
        <p:spPr>
          <a:xfrm flipH="1" flipV="1">
            <a:off x="4003204" y="612083"/>
            <a:ext cx="1128525" cy="5118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" idx="1"/>
          </p:cNvCxnSpPr>
          <p:nvPr/>
        </p:nvCxnSpPr>
        <p:spPr>
          <a:xfrm flipH="1" flipV="1">
            <a:off x="4026429" y="642024"/>
            <a:ext cx="1128525" cy="269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88068" y="563216"/>
            <a:ext cx="6186792" cy="75690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200382" y="470627"/>
            <a:ext cx="802822" cy="282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8068" y="1338003"/>
            <a:ext cx="6186792" cy="298107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17485" y="1504647"/>
            <a:ext cx="802822" cy="282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9546" y="4314731"/>
            <a:ext cx="6186792" cy="59449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13866" y="4468540"/>
            <a:ext cx="802822" cy="282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3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354495184"/>
              </p:ext>
            </p:extLst>
          </p:nvPr>
        </p:nvGraphicFramePr>
        <p:xfrm>
          <a:off x="6643619" y="669234"/>
          <a:ext cx="2399925" cy="3345503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전체리스트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예약관련문의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환불관련 문의 등으로 설정할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카테고리를 설정 후 검색버튼을 클릭하면 카테고리에서 선택된 조건에 따른 결과를 리스트 형식으로 불러옴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글 제목을 클릭하면 상세보기 버튼이 활성화 되면서 글 상세보기 페이지로 이동한다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66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334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글에 대한 답변이 완료 되었으면 답변유무 컬럼 값이 답변 완료로 나타남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66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글에 대한 답변이 완료 되지 않았으면  답변 유무 컬럼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값이 대기로 나타남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92832260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9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1:1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문의 게시판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37593"/>
              </p:ext>
            </p:extLst>
          </p:nvPr>
        </p:nvGraphicFramePr>
        <p:xfrm>
          <a:off x="285346" y="1718559"/>
          <a:ext cx="6031148" cy="121849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708415"/>
                <a:gridCol w="740490"/>
                <a:gridCol w="807911"/>
                <a:gridCol w="1329447"/>
                <a:gridCol w="810638"/>
                <a:gridCol w="843064"/>
                <a:gridCol w="791183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en-US" altLang="ko-KR" sz="7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7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글 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 유무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1234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사이즈 관련 문의입니다</a:t>
                      </a: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답변완료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469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대기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25135" y="699461"/>
            <a:ext cx="920787" cy="645868"/>
            <a:chOff x="3023274" y="524891"/>
            <a:chExt cx="920787" cy="645868"/>
          </a:xfrm>
        </p:grpSpPr>
        <p:sp>
          <p:nvSpPr>
            <p:cNvPr id="23" name="직사각형 22"/>
            <p:cNvSpPr/>
            <p:nvPr/>
          </p:nvSpPr>
          <p:spPr>
            <a:xfrm>
              <a:off x="3023274" y="524891"/>
              <a:ext cx="92078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답변완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료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리스트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23275" y="735656"/>
              <a:ext cx="920786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예약문의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23279" y="954316"/>
              <a:ext cx="92078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환불문의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cxnSp>
        <p:nvCxnSpPr>
          <p:cNvPr id="27" name="직선 화살표 연결선 26"/>
          <p:cNvCxnSpPr>
            <a:stCxn id="53" idx="2"/>
            <a:endCxn id="24" idx="3"/>
          </p:cNvCxnSpPr>
          <p:nvPr/>
        </p:nvCxnSpPr>
        <p:spPr>
          <a:xfrm flipH="1" flipV="1">
            <a:off x="2645922" y="1018448"/>
            <a:ext cx="827777" cy="4716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792160" y="4443506"/>
            <a:ext cx="60805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1:1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문의 글에 대한 답 글 달기는 상세페이지에서 가능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리스트에서는 글의 내용이 답 글 가능한 것인지</a:t>
            </a:r>
            <a:r>
              <a: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또는 삭제해야 할 글인지를 판별할 수 없기 때문에 상세보기 페이지에서 선택해야 한다고 생각 함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★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 ★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관리자는 문제시 되는 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1:1 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문의 글을 삭제 할 수는 있지만 등록이나 수정은 불가 함 </a:t>
            </a:r>
            <a:endParaRPr lang="ko-KR" altLang="en-US" sz="1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1896" y="488701"/>
            <a:ext cx="924026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전체리스트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130500" y="1967803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104272" y="2164857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36702" y="1392246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3642731" y="1385789"/>
            <a:ext cx="691904" cy="209754"/>
            <a:chOff x="3045986" y="867991"/>
            <a:chExt cx="691904" cy="316375"/>
          </a:xfrm>
        </p:grpSpPr>
        <p:sp>
          <p:nvSpPr>
            <p:cNvPr id="49" name="직사각형 48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52" name="순서도: 병합 51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3" name="타원 52"/>
          <p:cNvSpPr/>
          <p:nvPr/>
        </p:nvSpPr>
        <p:spPr>
          <a:xfrm>
            <a:off x="3473699" y="1388580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348569" y="1400614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279246" y="1395991"/>
            <a:ext cx="998340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상세보기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068303" y="1408681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5098" y="412184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89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64074532"/>
              </p:ext>
            </p:extLst>
          </p:nvPr>
        </p:nvGraphicFramePr>
        <p:xfrm>
          <a:off x="6643619" y="669234"/>
          <a:ext cx="2399925" cy="261263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422027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0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문의삭제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문의 글을 정말 삭제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알림 창이 뜨고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현재페이지로 돌아가고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 하면 해당 문의 글을 삭제 후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게시판 리스트페이지로 돌아 감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8030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답변등록 버튼을 클릭하면 답변등록 폼을 불러 옴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8030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게시판 리스트 목록으로 돌아 감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16690733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10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문의 게시판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상세보기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답변 미완료 문의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)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603120"/>
            <a:ext cx="6401618" cy="41634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382671"/>
              </p:ext>
            </p:extLst>
          </p:nvPr>
        </p:nvGraphicFramePr>
        <p:xfrm>
          <a:off x="241271" y="985904"/>
          <a:ext cx="6120618" cy="3346146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319445"/>
                <a:gridCol w="901430"/>
                <a:gridCol w="2041535"/>
              </a:tblGrid>
              <a:tr h="551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45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작성자명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3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en-US" altLang="ko-KR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lang="ko-KR" altLang="en-US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14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1483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 </a:t>
                      </a:r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2862956" y="4497011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113654" y="4497011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9946" y="4653625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24680" y="4474119"/>
            <a:ext cx="3080176" cy="248352"/>
            <a:chOff x="3124680" y="4474119"/>
            <a:chExt cx="3080176" cy="248352"/>
          </a:xfrm>
        </p:grpSpPr>
        <p:sp>
          <p:nvSpPr>
            <p:cNvPr id="45" name="직사각형 44"/>
            <p:cNvSpPr/>
            <p:nvPr/>
          </p:nvSpPr>
          <p:spPr>
            <a:xfrm>
              <a:off x="3124680" y="4474119"/>
              <a:ext cx="720162" cy="2483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문의 삭제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75378" y="4474119"/>
              <a:ext cx="720162" cy="2483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답변등록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450341" y="4474119"/>
              <a:ext cx="754515" cy="2483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취</a:t>
              </a:r>
              <a:r>
                <a:rPr lang="ko-KR" altLang="en-US" sz="900" b="1" dirty="0">
                  <a:solidFill>
                    <a:schemeClr val="bg1"/>
                  </a:solidFill>
                </a:rPr>
                <a:t>소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타원 13"/>
          <p:cNvSpPr/>
          <p:nvPr/>
        </p:nvSpPr>
        <p:spPr>
          <a:xfrm>
            <a:off x="5188618" y="4497011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15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945274526"/>
              </p:ext>
            </p:extLst>
          </p:nvPr>
        </p:nvGraphicFramePr>
        <p:xfrm>
          <a:off x="6643619" y="669234"/>
          <a:ext cx="2399925" cy="2084952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7034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 제목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비밀번호를 입력 후 등록 버튼을 누르면 해당 문의 글에 댓글을 등록 후 상세보기페이지가 새로 고침 됨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10696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 작성을 취소하시겠습니까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알림 창이 뜨고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작성 중이던 상태로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상세보기페이지를 새로 고침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76951624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10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문의 게시판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상세보기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745792"/>
            <a:ext cx="6401618" cy="343711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490325"/>
              </p:ext>
            </p:extLst>
          </p:nvPr>
        </p:nvGraphicFramePr>
        <p:xfrm>
          <a:off x="194786" y="843229"/>
          <a:ext cx="6120618" cy="2905162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319445"/>
                <a:gridCol w="901430"/>
                <a:gridCol w="2041535"/>
              </a:tblGrid>
              <a:tr h="408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 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 글 번호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3405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05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62525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1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1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1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r>
                        <a:rPr lang="ko-KR" altLang="en-US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</a:t>
                      </a:r>
                      <a:endParaRPr lang="en-US" altLang="ko-KR" sz="1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입력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4203922" y="3879325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등록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942198" y="3902217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95242" y="3879325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취</a:t>
            </a:r>
            <a:r>
              <a:rPr lang="ko-KR" altLang="en-US" sz="900" b="1" dirty="0">
                <a:solidFill>
                  <a:schemeClr val="bg1"/>
                </a:solidFill>
              </a:rPr>
              <a:t>소</a:t>
            </a:r>
          </a:p>
        </p:txBody>
      </p:sp>
      <p:sp>
        <p:nvSpPr>
          <p:cNvPr id="58" name="타원 57"/>
          <p:cNvSpPr/>
          <p:nvPr/>
        </p:nvSpPr>
        <p:spPr>
          <a:xfrm>
            <a:off x="5333518" y="3902217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2071" y="4069975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46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478222974"/>
              </p:ext>
            </p:extLst>
          </p:nvPr>
        </p:nvGraphicFramePr>
        <p:xfrm>
          <a:off x="6643619" y="669234"/>
          <a:ext cx="2399925" cy="220830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422027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0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문의삭제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문의 글을 정말 삭제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알림 창이 뜨고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현재페이지로 돌아가고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 하면 해당 문의 글을 삭제 후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게시판 리스트페이지로 돌아 감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8030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 버튼 클릭 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게시 글의 답변을 삭제하시겠습니까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알림 창을 띄워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’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선택하면 해당 답변 삭제 후 문의게시판 리스트로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502188043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10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문의 게시판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상세보기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답변이 완료된 문의 게시 글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)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603120"/>
            <a:ext cx="6401618" cy="41634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97008"/>
              </p:ext>
            </p:extLst>
          </p:nvPr>
        </p:nvGraphicFramePr>
        <p:xfrm>
          <a:off x="239946" y="720981"/>
          <a:ext cx="6120618" cy="2025021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319445"/>
                <a:gridCol w="901430"/>
                <a:gridCol w="2041535"/>
              </a:tblGrid>
              <a:tr h="234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200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6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작성자명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17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en-US" altLang="ko-KR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lang="ko-KR" altLang="en-US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14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228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 </a:t>
                      </a:r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4388280" y="4412073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수</a:t>
            </a:r>
            <a:r>
              <a:rPr lang="ko-KR" altLang="en-US" sz="900" b="1" dirty="0">
                <a:solidFill>
                  <a:schemeClr val="bg1"/>
                </a:solidFill>
              </a:rPr>
              <a:t>정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126556" y="443496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630814" y="4412073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삭</a:t>
            </a:r>
            <a:r>
              <a:rPr lang="ko-KR" altLang="en-US" sz="900" b="1" dirty="0">
                <a:solidFill>
                  <a:schemeClr val="bg1"/>
                </a:solidFill>
              </a:rPr>
              <a:t>제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377254" y="443496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9946" y="4653625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298237"/>
              </p:ext>
            </p:extLst>
          </p:nvPr>
        </p:nvGraphicFramePr>
        <p:xfrm>
          <a:off x="239946" y="3282043"/>
          <a:ext cx="6120618" cy="994697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319445"/>
                <a:gridCol w="901430"/>
                <a:gridCol w="2041535"/>
              </a:tblGrid>
              <a:tr h="381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 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185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5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7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3124680" y="2857591"/>
            <a:ext cx="3080176" cy="248352"/>
            <a:chOff x="3124680" y="4474119"/>
            <a:chExt cx="3080176" cy="248352"/>
          </a:xfrm>
        </p:grpSpPr>
        <p:sp>
          <p:nvSpPr>
            <p:cNvPr id="20" name="직사각형 19"/>
            <p:cNvSpPr/>
            <p:nvPr/>
          </p:nvSpPr>
          <p:spPr>
            <a:xfrm>
              <a:off x="3124680" y="4474119"/>
              <a:ext cx="720162" cy="2483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문의 삭제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375378" y="4474119"/>
              <a:ext cx="720162" cy="2483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답변등록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450341" y="4474119"/>
              <a:ext cx="754515" cy="2483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취</a:t>
              </a:r>
              <a:r>
                <a:rPr lang="ko-KR" altLang="en-US" sz="900" b="1" dirty="0">
                  <a:solidFill>
                    <a:schemeClr val="bg1"/>
                  </a:solidFill>
                </a:rPr>
                <a:t>소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25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912796133"/>
              </p:ext>
            </p:extLst>
          </p:nvPr>
        </p:nvGraphicFramePr>
        <p:xfrm>
          <a:off x="7017488" y="390688"/>
          <a:ext cx="2126512" cy="3573924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297712"/>
                <a:gridCol w="1828800"/>
              </a:tblGrid>
              <a:tr h="26887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30966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전체리스트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모든 상품의 정보를 가져온다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세트상품리스트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상품종류가 세트상품인 상품의 정보를 가져온다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추가상품리스트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상품 종류가 추가상품인 상품의 정보를 가져온다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초기값은 전체리스트 이다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38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카테고리</a:t>
                      </a:r>
                      <a:r>
                        <a:rPr lang="en-US" altLang="ko-KR" sz="800" b="0" u="none" strike="noStrike" cap="none" baseline="0" dirty="0" smtClean="0"/>
                        <a:t>(1</a:t>
                      </a:r>
                      <a:r>
                        <a:rPr lang="ko-KR" altLang="en-US" sz="800" b="0" u="none" strike="noStrike" cap="none" baseline="0" dirty="0" smtClean="0"/>
                        <a:t>번</a:t>
                      </a:r>
                      <a:r>
                        <a:rPr lang="en-US" altLang="ko-KR" sz="800" b="0" u="none" strike="noStrike" cap="none" baseline="0" dirty="0" smtClean="0"/>
                        <a:t>) </a:t>
                      </a:r>
                      <a:r>
                        <a:rPr lang="ko-KR" altLang="en-US" sz="800" b="0" u="none" strike="noStrike" cap="none" baseline="0" dirty="0" smtClean="0"/>
                        <a:t>선택에 따른 상품들을 테이블 형식으로 표시한다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baseline="0" dirty="0" smtClean="0"/>
                        <a:t>-</a:t>
                      </a:r>
                      <a:r>
                        <a:rPr lang="ko-KR" altLang="en-US" sz="800" b="0" u="none" strike="noStrike" cap="none" baseline="0" dirty="0" smtClean="0"/>
                        <a:t>상품명 클릭 시 상품 상세보기 페이지로 이동</a:t>
                      </a:r>
                      <a:endParaRPr lang="en-US" altLang="ko-KR" sz="800" b="0" u="none" strike="noStrike" cap="none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5598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버튼 클릭 시 상품 등록 페이지로 이동한다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  <a:r>
                        <a:rPr lang="ko-KR" altLang="en-US" sz="800" b="0" u="none" strike="noStrike" cap="none" baseline="0" dirty="0" smtClean="0"/>
                        <a:t> </a:t>
                      </a:r>
                      <a:endParaRPr lang="en-US" altLang="ko-KR" sz="800" b="0" u="none" strike="noStrike" cap="none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0831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543678242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상품 관리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상품관리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729306"/>
              </p:ext>
            </p:extLst>
          </p:nvPr>
        </p:nvGraphicFramePr>
        <p:xfrm>
          <a:off x="118546" y="1420223"/>
          <a:ext cx="6899476" cy="118872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620799"/>
                <a:gridCol w="650246"/>
                <a:gridCol w="650246"/>
                <a:gridCol w="616467"/>
                <a:gridCol w="810697"/>
                <a:gridCol w="836031"/>
                <a:gridCol w="1190710"/>
                <a:gridCol w="15242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상품번호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상품종류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상품가격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상품상세설명</a:t>
                      </a:r>
                      <a:endParaRPr lang="en-US" altLang="ko-KR" sz="800" dirty="0" smtClean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상품이미지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대여가능유무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6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세트상품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한강 세트</a:t>
                      </a:r>
                      <a:r>
                        <a:rPr lang="en-US" altLang="ko-KR" sz="800" dirty="0" smtClean="0"/>
                        <a:t>..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 상품은</a:t>
                      </a:r>
                      <a:r>
                        <a:rPr lang="en-US" altLang="ko-KR" sz="800" dirty="0" smtClean="0"/>
                        <a:t>….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IMG000.JPG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2019-08-21</a:t>
                      </a:r>
                      <a:endParaRPr lang="ko-KR" altLang="en-US" sz="800" dirty="0"/>
                    </a:p>
                  </a:txBody>
                  <a:tcPr/>
                </a:tc>
              </a:tr>
              <a:tr h="16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세트상품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햇빛 세트</a:t>
                      </a:r>
                      <a:r>
                        <a:rPr lang="en-US" altLang="ko-KR" sz="800" dirty="0" smtClean="0"/>
                        <a:t>..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 상품은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IMG001.JPG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2019-08-20</a:t>
                      </a:r>
                      <a:endParaRPr lang="ko-KR" altLang="en-US" sz="800" dirty="0"/>
                    </a:p>
                  </a:txBody>
                  <a:tcPr/>
                </a:tc>
              </a:tr>
              <a:tr h="16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세트상품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캠핑 세트</a:t>
                      </a:r>
                      <a:r>
                        <a:rPr lang="en-US" altLang="ko-KR" sz="800" dirty="0" smtClean="0"/>
                        <a:t>..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 상품은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IMG002.JPG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2019-08-19</a:t>
                      </a:r>
                      <a:endParaRPr lang="ko-KR" altLang="en-US" sz="800" dirty="0"/>
                    </a:p>
                  </a:txBody>
                  <a:tcPr/>
                </a:tc>
              </a:tr>
              <a:tr h="16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추가상품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돗자리 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 상품은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IMG003.JPG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2019-08-17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165463" y="1027611"/>
            <a:ext cx="276061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5463" y="714103"/>
            <a:ext cx="202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상품 관리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58921" y="1108862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등록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4379268" y="1100727"/>
            <a:ext cx="691904" cy="209005"/>
            <a:chOff x="3045986" y="867991"/>
            <a:chExt cx="691904" cy="316375"/>
          </a:xfrm>
        </p:grpSpPr>
        <p:sp>
          <p:nvSpPr>
            <p:cNvPr id="26" name="직사각형 25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37" name="순서도: 병합 36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4149168" y="106904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0" y="198435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120661" y="107038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002009" y="3035210"/>
            <a:ext cx="2938862" cy="294642"/>
            <a:chOff x="5782539" y="3635115"/>
            <a:chExt cx="2938862" cy="294642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1794083" y="2989727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" y="603119"/>
            <a:ext cx="7010398" cy="29377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335" y="3437225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843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527377375"/>
              </p:ext>
            </p:extLst>
          </p:nvPr>
        </p:nvGraphicFramePr>
        <p:xfrm>
          <a:off x="4981303" y="560721"/>
          <a:ext cx="4162697" cy="4803756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539931"/>
                <a:gridCol w="3622766"/>
              </a:tblGrid>
              <a:tr h="22885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453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baseline="0" dirty="0" smtClean="0"/>
                        <a:t>상품 종류 선택 </a:t>
                      </a:r>
                      <a:r>
                        <a:rPr lang="en-US" altLang="ko-KR" sz="800" b="0" baseline="0" dirty="0" smtClean="0"/>
                        <a:t>CHECK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baseline="0" dirty="0" smtClean="0"/>
                        <a:t>-</a:t>
                      </a:r>
                      <a:r>
                        <a:rPr lang="ko-KR" altLang="en-US" sz="800" b="0" baseline="0" dirty="0" smtClean="0"/>
                        <a:t>세트상품</a:t>
                      </a:r>
                      <a:r>
                        <a:rPr lang="en-US" altLang="ko-KR" sz="800" b="0" baseline="0" dirty="0" smtClean="0"/>
                        <a:t>,</a:t>
                      </a:r>
                      <a:r>
                        <a:rPr lang="ko-KR" altLang="en-US" sz="800" b="0" baseline="0" dirty="0" smtClean="0"/>
                        <a:t>추가상품 중 알 맞는 카테고리 를 선택한다</a:t>
                      </a:r>
                      <a:r>
                        <a:rPr lang="en-US" altLang="ko-KR" sz="800" b="0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398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상품명을 입력한다</a:t>
                      </a:r>
                      <a:r>
                        <a:rPr lang="en-US" altLang="ko-KR" sz="800" b="0" u="none" strike="noStrike" cap="none" baseline="0" dirty="0" smtClean="0"/>
                        <a:t>.(</a:t>
                      </a:r>
                      <a:r>
                        <a:rPr lang="ko-KR" altLang="en-US" sz="800" b="0" u="none" strike="noStrike" cap="none" baseline="0" dirty="0" smtClean="0"/>
                        <a:t>세트 상품일 구성요소 또한 전부 기재</a:t>
                      </a:r>
                      <a:r>
                        <a:rPr lang="en-US" altLang="ko-KR" sz="800" b="0" u="none" strike="noStrike" cap="none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932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상품이미지</a:t>
                      </a:r>
                      <a:r>
                        <a:rPr lang="en-US" altLang="ko-KR" sz="800" b="0" u="none" strike="noStrike" cap="none" baseline="0" dirty="0" smtClean="0"/>
                        <a:t>(</a:t>
                      </a:r>
                      <a:r>
                        <a:rPr lang="en-US" altLang="ko-KR" sz="1050" b="0" u="none" strike="noStrike" cap="none" baseline="0" dirty="0" smtClean="0"/>
                        <a:t>Image Size:</a:t>
                      </a:r>
                      <a:r>
                        <a:rPr lang="en-US" altLang="ko-KR" sz="800" b="0" u="none" strike="noStrike" cap="none" baseline="0" dirty="0" smtClean="0"/>
                        <a:t> width 300px, height 300px, </a:t>
                      </a:r>
                      <a:r>
                        <a:rPr lang="ko-KR" altLang="en-US" sz="800" b="0" u="none" strike="noStrike" cap="none" baseline="0" dirty="0" smtClean="0"/>
                        <a:t>이미지 파일 </a:t>
                      </a:r>
                      <a:r>
                        <a:rPr lang="en-US" altLang="ko-KR" sz="800" b="0" u="none" strike="noStrike" cap="none" baseline="0" dirty="0" smtClean="0"/>
                        <a:t>1 5MB, </a:t>
                      </a:r>
                      <a:r>
                        <a:rPr lang="ko-KR" altLang="en-US" sz="800" b="0" u="none" strike="noStrike" cap="none" baseline="0" dirty="0" smtClean="0"/>
                        <a:t>총 </a:t>
                      </a:r>
                      <a:r>
                        <a:rPr lang="en-US" altLang="ko-KR" sz="800" b="0" u="none" strike="noStrike" cap="none" baseline="0" dirty="0" smtClean="0"/>
                        <a:t>20MB </a:t>
                      </a:r>
                      <a:r>
                        <a:rPr lang="ko-KR" altLang="en-US" sz="800" b="0" u="none" strike="noStrike" cap="none" baseline="0" dirty="0" smtClean="0"/>
                        <a:t>이하</a:t>
                      </a:r>
                      <a:r>
                        <a:rPr lang="en-US" altLang="ko-KR" sz="800" b="0" u="none" strike="noStrike" cap="none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baseline="0" dirty="0" smtClean="0"/>
                        <a:t>-</a:t>
                      </a:r>
                      <a:r>
                        <a:rPr lang="ko-KR" altLang="en-US" sz="800" b="0" u="none" strike="noStrike" cap="none" baseline="0" dirty="0" smtClean="0"/>
                        <a:t>파일선택 버튼</a:t>
                      </a: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파일은 </a:t>
                      </a:r>
                      <a:r>
                        <a:rPr lang="ko-KR" altLang="en-US" sz="800" b="1" u="none" strike="noStrike" cap="none" baseline="0" dirty="0" smtClean="0"/>
                        <a:t>총 </a:t>
                      </a:r>
                      <a:r>
                        <a:rPr lang="en-US" altLang="ko-KR" sz="800" b="1" u="none" strike="noStrike" cap="none" baseline="0" dirty="0" smtClean="0"/>
                        <a:t>(</a:t>
                      </a:r>
                      <a:r>
                        <a:rPr lang="ko-KR" altLang="en-US" sz="800" b="1" u="none" strike="noStrike" cap="none" baseline="0" dirty="0" err="1" smtClean="0"/>
                        <a:t>썸</a:t>
                      </a:r>
                      <a:r>
                        <a:rPr lang="ko-KR" altLang="en-US" sz="800" b="1" u="none" strike="noStrike" cap="none" baseline="0" dirty="0" smtClean="0"/>
                        <a:t> 네일</a:t>
                      </a:r>
                      <a:r>
                        <a:rPr lang="en-US" altLang="ko-KR" sz="800" b="1" u="none" strike="noStrike" cap="none" baseline="0" dirty="0" smtClean="0"/>
                        <a:t> </a:t>
                      </a:r>
                      <a:r>
                        <a:rPr lang="ko-KR" altLang="en-US" sz="800" b="1" u="none" strike="noStrike" cap="none" baseline="0" dirty="0" smtClean="0"/>
                        <a:t>이미지 </a:t>
                      </a:r>
                      <a:r>
                        <a:rPr lang="en-US" altLang="ko-KR" sz="800" b="1" u="none" strike="noStrike" cap="none" baseline="0" dirty="0" smtClean="0"/>
                        <a:t>1</a:t>
                      </a:r>
                      <a:r>
                        <a:rPr lang="ko-KR" altLang="en-US" sz="800" b="1" u="none" strike="noStrike" cap="none" baseline="0" dirty="0" smtClean="0"/>
                        <a:t>개  기본 이미지 </a:t>
                      </a:r>
                      <a:r>
                        <a:rPr lang="en-US" altLang="ko-KR" sz="800" b="1" u="none" strike="noStrike" cap="none" baseline="0" dirty="0" smtClean="0"/>
                        <a:t>3</a:t>
                      </a:r>
                      <a:r>
                        <a:rPr lang="ko-KR" altLang="en-US" sz="800" b="1" u="none" strike="noStrike" cap="none" baseline="0" dirty="0" smtClean="0"/>
                        <a:t>개 </a:t>
                      </a:r>
                      <a:r>
                        <a:rPr lang="en-US" altLang="ko-KR" sz="800" b="1" u="none" strike="noStrike" cap="none" baseline="0" dirty="0" smtClean="0"/>
                        <a:t>) 4</a:t>
                      </a:r>
                      <a:r>
                        <a:rPr lang="ko-KR" altLang="en-US" sz="800" b="1" u="none" strike="noStrike" cap="none" baseline="0" dirty="0" smtClean="0"/>
                        <a:t>개의</a:t>
                      </a:r>
                      <a:r>
                        <a:rPr lang="ko-KR" altLang="en-US" sz="800" b="0" u="none" strike="noStrike" cap="none" baseline="0" dirty="0" smtClean="0"/>
                        <a:t> 이미지가  무조건적으로 필요하다</a:t>
                      </a:r>
                      <a:r>
                        <a:rPr lang="en-US" altLang="ko-KR" sz="800" b="0" u="none" strike="noStrike" cap="none" baseline="0" dirty="0" smtClean="0"/>
                        <a:t>. </a:t>
                      </a:r>
                      <a:r>
                        <a:rPr lang="ko-KR" altLang="en-US" sz="800" b="0" u="none" strike="noStrike" cap="none" baseline="0" dirty="0" smtClean="0"/>
                        <a:t>파일을 선택하면 파일명이 표시된다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baseline="0" dirty="0" smtClean="0"/>
                        <a:t>-</a:t>
                      </a:r>
                      <a:r>
                        <a:rPr lang="ko-KR" altLang="en-US" sz="800" b="1" u="none" strike="noStrike" cap="none" baseline="0" dirty="0" smtClean="0"/>
                        <a:t>추가 버튼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추가 버튼은 첫 번째 파일을 선택해야지만 활성화 되며 첫 번째 파일 선택 후 추가버튼을 눌러 파일을 또 선택할 수  있게 파일 선택 버튼을 늘려준다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  <a:r>
                        <a:rPr lang="ko-KR" altLang="en-US" sz="800" b="1" u="none" strike="noStrike" cap="none" baseline="0" dirty="0" smtClean="0"/>
                        <a:t> </a:t>
                      </a:r>
                      <a:endParaRPr lang="en-US" altLang="ko-KR" sz="800" b="1" u="none" strike="noStrike" cap="none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4837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상품 상세 설명</a:t>
                      </a: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baseline="0" dirty="0" smtClean="0"/>
                        <a:t>-</a:t>
                      </a:r>
                      <a:r>
                        <a:rPr lang="ko-KR" altLang="en-US" sz="800" b="0" u="none" strike="noStrike" cap="none" baseline="0" dirty="0" smtClean="0"/>
                        <a:t>세트 상품일 경우</a:t>
                      </a: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구성 요소를 전부 적어놓고  모든 상품의 정보를 기입한다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 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돗자리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전구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텐트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,….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돗자리  사이즈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가로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200   ,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세로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전구 길이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:  100CM  …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u="none" strike="noStrike" cap="none" baseline="0" dirty="0" smtClean="0">
                          <a:solidFill>
                            <a:schemeClr val="tx1"/>
                          </a:solidFill>
                        </a:rPr>
                        <a:t>추가상품일 경우</a:t>
                      </a:r>
                      <a:endParaRPr lang="en-US" altLang="ko-KR" sz="800" b="0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돗자리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돗자리 사이즈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가로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200,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세로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200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상품상세설명에는 텍스트만 입력 가능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5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>
                          <a:solidFill>
                            <a:schemeClr val="tx1"/>
                          </a:solidFill>
                        </a:rPr>
                        <a:t>등록 버튼 클릭 시</a:t>
                      </a:r>
                      <a:endParaRPr lang="en-US" altLang="ko-KR" sz="800" b="0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데이터가 올바르게 저장 됐을 경우엔 가 저장되며 상품목록이 보이는 상품관리 리스트 페이지로 이동한다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데이터가 올바르게 저장되지 않았을 경우엔  오류사항에 대해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창을 보여주고 페이지이동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데이터 변화 또한 변하지 않는다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취소 버튼 클릭 시</a:t>
                      </a: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/>
                        <a:t>-</a:t>
                      </a:r>
                      <a:r>
                        <a:rPr lang="ko-KR" altLang="en-US" sz="800" b="1" u="none" strike="noStrike" cap="none" baseline="0" dirty="0" smtClean="0"/>
                        <a:t>작성 중 이던 모든 정보는 사라지며 데이터는 저장되지 않고 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상품 목록이 보이는 상품관리 리스트 페이지로 이동한다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828716819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상품 관리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r>
                        <a:rPr lang="en-US" altLang="ko-KR" sz="1000" u="none" strike="noStrike" cap="none" dirty="0" smtClean="0"/>
                        <a:t>,</a:t>
                      </a: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상품관리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  등록 페이지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165463" y="801177"/>
            <a:ext cx="276061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5463" y="496378"/>
            <a:ext cx="202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상품 등</a:t>
            </a:r>
            <a:r>
              <a:rPr lang="ko-KR" altLang="en-US" b="1">
                <a:solidFill>
                  <a:schemeClr val="accent3">
                    <a:lumMod val="60000"/>
                    <a:lumOff val="40000"/>
                  </a:schemeClr>
                </a:solidFill>
              </a:rPr>
              <a:t>록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93801"/>
              </p:ext>
            </p:extLst>
          </p:nvPr>
        </p:nvGraphicFramePr>
        <p:xfrm>
          <a:off x="679269" y="827312"/>
          <a:ext cx="3892732" cy="420805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059835"/>
                <a:gridCol w="2832897"/>
              </a:tblGrid>
              <a:tr h="460649"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/>
                        <a:t>상품 종류 선택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</a:tr>
              <a:tr h="460649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한강 세트</a:t>
                      </a:r>
                      <a:endParaRPr lang="en-US" altLang="ko-KR" sz="9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72076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이미지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IMAGE000.JPG</a:t>
                      </a:r>
                      <a:endParaRPr lang="en-US" altLang="ko-KR" sz="8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/>
                    </a:p>
                  </a:txBody>
                  <a:tcPr/>
                </a:tc>
              </a:tr>
              <a:tr h="189338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상세 설명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돗자리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물병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전구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텐트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매트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….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등</a:t>
                      </a:r>
                      <a:endParaRPr lang="en-US" altLang="ko-KR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</a:tr>
              <a:tr h="460649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가격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10,000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064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2290432" y="975328"/>
            <a:ext cx="1053854" cy="182880"/>
            <a:chOff x="740230" y="1611085"/>
            <a:chExt cx="1053854" cy="182880"/>
          </a:xfrm>
        </p:grpSpPr>
        <p:sp>
          <p:nvSpPr>
            <p:cNvPr id="14" name="직사각형 13"/>
            <p:cNvSpPr/>
            <p:nvPr/>
          </p:nvSpPr>
          <p:spPr>
            <a:xfrm>
              <a:off x="740230" y="1611085"/>
              <a:ext cx="105385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  세트상품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83774" y="1637213"/>
              <a:ext cx="156813" cy="1328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479127" y="970973"/>
            <a:ext cx="1040674" cy="182880"/>
            <a:chOff x="2442756" y="1606730"/>
            <a:chExt cx="1040674" cy="182880"/>
          </a:xfrm>
        </p:grpSpPr>
        <p:sp>
          <p:nvSpPr>
            <p:cNvPr id="47" name="직사각형 46"/>
            <p:cNvSpPr/>
            <p:nvPr/>
          </p:nvSpPr>
          <p:spPr>
            <a:xfrm>
              <a:off x="2442756" y="1606730"/>
              <a:ext cx="104067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추가상품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2486376" y="1624142"/>
              <a:ext cx="156813" cy="132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83109" y="1881036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647600" y="4724386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등</a:t>
            </a:r>
            <a:r>
              <a:rPr lang="ko-KR" altLang="en-US" sz="800" b="1" dirty="0">
                <a:solidFill>
                  <a:schemeClr val="tx1"/>
                </a:solidFill>
              </a:rPr>
              <a:t>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788231" y="4724386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취</a:t>
            </a:r>
            <a:r>
              <a:rPr lang="ko-KR" altLang="en-US" sz="800" b="1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52" name="타원 51"/>
          <p:cNvSpPr/>
          <p:nvPr/>
        </p:nvSpPr>
        <p:spPr>
          <a:xfrm>
            <a:off x="411414" y="92622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11413" y="137875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11412" y="182758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11414" y="2998195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564228" y="467093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412382" y="467093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040774" y="1881035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1335" y="4876997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91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595065312"/>
              </p:ext>
            </p:extLst>
          </p:nvPr>
        </p:nvGraphicFramePr>
        <p:xfrm>
          <a:off x="4981303" y="560721"/>
          <a:ext cx="4162697" cy="325458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539931"/>
                <a:gridCol w="3622766"/>
              </a:tblGrid>
              <a:tr h="594669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8059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1</a:t>
                      </a:r>
                      <a:r>
                        <a:rPr lang="en-US" altLang="ko-KR" sz="800" b="1" u="none" strike="noStrike" cap="none" dirty="0" smtClean="0"/>
                        <a:t>~7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-</a:t>
                      </a:r>
                      <a:r>
                        <a:rPr lang="ko-KR" altLang="en-US" sz="800" b="1" baseline="0" dirty="0" smtClean="0"/>
                        <a:t>상품에 대한 정보를 볼 수 있다</a:t>
                      </a:r>
                      <a:r>
                        <a:rPr lang="en-US" altLang="ko-KR" sz="800" b="1" baseline="0" dirty="0" smtClean="0"/>
                        <a:t>.</a:t>
                      </a:r>
                      <a:endParaRPr lang="en-US" altLang="ko-KR" sz="800" b="1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561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8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수정 버튼 클릭 시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수정 폼 페이지로 이동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8493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9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삭제 버튼 클릭 시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-’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해당 상품을 삭제하시겠습니까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?’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COMFIRM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창이 뜨며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누를 시 상품이 삭제되며 상품전체리스트 페이지로 이동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아니오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누를 시 상품이 삭제 되지 않으며 페이지 이동은 없다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382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10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취소 버튼 클릭 시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/>
                        <a:t>-</a:t>
                      </a:r>
                      <a:r>
                        <a:rPr lang="ko-KR" altLang="en-US" sz="800" b="1" u="none" strike="noStrike" cap="none" baseline="0" dirty="0" smtClean="0"/>
                        <a:t>작성 중 이던 모든 정보는 사라지며 데이터는 저장되지 않고 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상품 목록이 보이는 상품관리 리스트 페이지로 이동한다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637543803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상품 관리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r>
                        <a:rPr lang="en-US" altLang="ko-KR" sz="1000" u="none" strike="noStrike" cap="none" dirty="0" smtClean="0"/>
                        <a:t>,</a:t>
                      </a: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  상세보기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165463" y="801177"/>
            <a:ext cx="276061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5463" y="496378"/>
            <a:ext cx="202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상품 </a:t>
            </a:r>
            <a:r>
              <a:rPr lang="ko-KR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상세보기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743589"/>
              </p:ext>
            </p:extLst>
          </p:nvPr>
        </p:nvGraphicFramePr>
        <p:xfrm>
          <a:off x="679269" y="879566"/>
          <a:ext cx="3892732" cy="412236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059835"/>
                <a:gridCol w="2832897"/>
              </a:tblGrid>
              <a:tr h="414911"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/>
                        <a:t>상품 종류 선택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</a:tr>
              <a:tr h="205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한강 세트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텐트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돗자리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851062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이미지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IMAGE000.JPG</a:t>
                      </a: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IMAGE001.JPG</a:t>
                      </a: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IMAGE002.JPG</a:t>
                      </a: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IMAGE003.JPG</a:t>
                      </a:r>
                    </a:p>
                    <a:p>
                      <a:pPr algn="ctr" latinLnBrk="1"/>
                      <a:endParaRPr lang="en-US" altLang="ko-KR" sz="800" dirty="0" smtClean="0"/>
                    </a:p>
                  </a:txBody>
                  <a:tcPr/>
                </a:tc>
              </a:tr>
              <a:tr h="426349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상세 설명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텐트 사이즈 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가로</a:t>
                      </a:r>
                      <a:r>
                        <a:rPr lang="en-US" altLang="ko-KR" sz="800" dirty="0" smtClean="0"/>
                        <a:t>200CM,</a:t>
                      </a:r>
                      <a:r>
                        <a:rPr lang="ko-KR" altLang="en-US" sz="800" dirty="0" smtClean="0"/>
                        <a:t>세로</a:t>
                      </a:r>
                      <a:r>
                        <a:rPr lang="en-US" altLang="ko-KR" sz="800" dirty="0" smtClean="0"/>
                        <a:t>300CM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돗자리</a:t>
                      </a:r>
                      <a:r>
                        <a:rPr lang="ko-KR" altLang="en-US" sz="800" baseline="0" dirty="0" smtClean="0"/>
                        <a:t> 사이즈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가로</a:t>
                      </a:r>
                      <a:r>
                        <a:rPr lang="en-US" altLang="ko-KR" sz="800" baseline="0" dirty="0" smtClean="0"/>
                        <a:t>100CM,</a:t>
                      </a:r>
                      <a:r>
                        <a:rPr lang="ko-KR" altLang="en-US" sz="800" baseline="0" dirty="0" smtClean="0"/>
                        <a:t>세로</a:t>
                      </a:r>
                      <a:r>
                        <a:rPr lang="en-US" altLang="ko-KR" sz="800" baseline="0" dirty="0" smtClean="0"/>
                        <a:t>200CM</a:t>
                      </a:r>
                    </a:p>
                    <a:p>
                      <a:pPr algn="ctr" latinLnBrk="1"/>
                      <a:r>
                        <a:rPr lang="ko-KR" altLang="en-US" sz="800" baseline="0" dirty="0" smtClean="0"/>
                        <a:t>테이블 사이즈 </a:t>
                      </a:r>
                      <a:r>
                        <a:rPr lang="en-US" altLang="ko-KR" sz="800" baseline="0" dirty="0" smtClean="0"/>
                        <a:t>:</a:t>
                      </a:r>
                      <a:r>
                        <a:rPr lang="ko-KR" altLang="en-US" sz="800" baseline="0" dirty="0" smtClean="0"/>
                        <a:t>가로</a:t>
                      </a:r>
                      <a:r>
                        <a:rPr lang="en-US" altLang="ko-KR" sz="800" baseline="0" dirty="0" smtClean="0"/>
                        <a:t>300CM,</a:t>
                      </a:r>
                      <a:r>
                        <a:rPr lang="ko-KR" altLang="en-US" sz="800" baseline="0" dirty="0" smtClean="0"/>
                        <a:t>세로</a:t>
                      </a:r>
                      <a:r>
                        <a:rPr lang="en-US" altLang="ko-KR" sz="800" baseline="0" dirty="0" smtClean="0"/>
                        <a:t>200CM,</a:t>
                      </a:r>
                      <a:r>
                        <a:rPr lang="ko-KR" altLang="en-US" sz="800" baseline="0" dirty="0" smtClean="0"/>
                        <a:t>높이</a:t>
                      </a:r>
                      <a:r>
                        <a:rPr lang="en-US" altLang="ko-KR" sz="800" baseline="0" dirty="0" smtClean="0"/>
                        <a:t>100CM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471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 가격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 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2019 - 08 - 21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4136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대여가능유무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6085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2290432" y="975328"/>
            <a:ext cx="1053854" cy="182880"/>
            <a:chOff x="740230" y="1611085"/>
            <a:chExt cx="1053854" cy="182880"/>
          </a:xfrm>
        </p:grpSpPr>
        <p:sp>
          <p:nvSpPr>
            <p:cNvPr id="14" name="직사각형 13"/>
            <p:cNvSpPr/>
            <p:nvPr/>
          </p:nvSpPr>
          <p:spPr>
            <a:xfrm>
              <a:off x="740230" y="1611085"/>
              <a:ext cx="105385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  세트상품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83774" y="1637213"/>
              <a:ext cx="156813" cy="1328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479127" y="970973"/>
            <a:ext cx="1040674" cy="182880"/>
            <a:chOff x="2442756" y="1606730"/>
            <a:chExt cx="1040674" cy="182880"/>
          </a:xfrm>
        </p:grpSpPr>
        <p:sp>
          <p:nvSpPr>
            <p:cNvPr id="47" name="직사각형 46"/>
            <p:cNvSpPr/>
            <p:nvPr/>
          </p:nvSpPr>
          <p:spPr>
            <a:xfrm>
              <a:off x="2442756" y="1606730"/>
              <a:ext cx="104067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추가상품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2486376" y="1624142"/>
              <a:ext cx="156813" cy="132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83109" y="1593640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2441" y="45241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800" b="1" dirty="0">
                <a:solidFill>
                  <a:schemeClr val="tx1"/>
                </a:solidFill>
              </a:rPr>
              <a:t>제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36404" y="45241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취</a:t>
            </a:r>
            <a:r>
              <a:rPr lang="ko-KR" altLang="en-US" sz="800" b="1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52" name="타원 51"/>
          <p:cNvSpPr/>
          <p:nvPr/>
        </p:nvSpPr>
        <p:spPr>
          <a:xfrm>
            <a:off x="411414" y="92622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11413" y="137875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11412" y="182758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11414" y="2571475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504992" y="446509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1</a:t>
            </a:r>
            <a:r>
              <a:rPr lang="en-US" altLang="ko-KR" sz="700" dirty="0" smtClean="0">
                <a:solidFill>
                  <a:schemeClr val="tx1"/>
                </a:solidFill>
              </a:rPr>
              <a:t>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564440" y="4470665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040775" y="1606696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287456" y="18244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45122" y="1837477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287456" y="2033437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45122" y="2046493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287456" y="2233744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45122" y="2246800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31" name="타원 30"/>
          <p:cNvSpPr/>
          <p:nvPr/>
        </p:nvSpPr>
        <p:spPr>
          <a:xfrm>
            <a:off x="411411" y="306716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09405" y="3467754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11414" y="389953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233816" y="3932026"/>
            <a:ext cx="1053854" cy="182880"/>
            <a:chOff x="740230" y="1611085"/>
            <a:chExt cx="1053854" cy="182880"/>
          </a:xfrm>
        </p:grpSpPr>
        <p:sp>
          <p:nvSpPr>
            <p:cNvPr id="35" name="직사각형 34"/>
            <p:cNvSpPr/>
            <p:nvPr/>
          </p:nvSpPr>
          <p:spPr>
            <a:xfrm>
              <a:off x="740230" y="1611085"/>
              <a:ext cx="105385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  대여가능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783774" y="1637213"/>
              <a:ext cx="156813" cy="1328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422511" y="3927671"/>
            <a:ext cx="1040674" cy="182880"/>
            <a:chOff x="2442756" y="1606730"/>
            <a:chExt cx="1040674" cy="182880"/>
          </a:xfrm>
        </p:grpSpPr>
        <p:sp>
          <p:nvSpPr>
            <p:cNvPr id="38" name="직사각형 37"/>
            <p:cNvSpPr/>
            <p:nvPr/>
          </p:nvSpPr>
          <p:spPr>
            <a:xfrm>
              <a:off x="2442756" y="1606730"/>
              <a:ext cx="104067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대여불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가</a:t>
              </a:r>
            </a:p>
          </p:txBody>
        </p:sp>
        <p:sp>
          <p:nvSpPr>
            <p:cNvPr id="39" name="타원 38"/>
            <p:cNvSpPr/>
            <p:nvPr/>
          </p:nvSpPr>
          <p:spPr>
            <a:xfrm>
              <a:off x="2486376" y="1624142"/>
              <a:ext cx="156813" cy="132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65463" y="485746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46217" y="45241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수정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593298" y="4450843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81259" y="4401010"/>
            <a:ext cx="32991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삭제 시 해당 상품이 예약되어 있을 경우 삭제 불가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!</a:t>
            </a:r>
            <a:endParaRPr lang="ko-KR" altLang="en-US" sz="1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256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879608837"/>
              </p:ext>
            </p:extLst>
          </p:nvPr>
        </p:nvGraphicFramePr>
        <p:xfrm>
          <a:off x="4981303" y="560721"/>
          <a:ext cx="4162697" cy="3365721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539931"/>
                <a:gridCol w="3622766"/>
              </a:tblGrid>
              <a:tr h="594669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8059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1</a:t>
                      </a:r>
                      <a:r>
                        <a:rPr lang="en-US" altLang="ko-KR" sz="800" b="1" u="none" strike="noStrike" cap="none" dirty="0" smtClean="0"/>
                        <a:t>~5 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- </a:t>
                      </a:r>
                      <a:r>
                        <a:rPr lang="ko-KR" altLang="en-US" sz="800" b="1" baseline="0" dirty="0" smtClean="0"/>
                        <a:t>상품번호를 제외한 상품종류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상품명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상품이미지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상품상세설명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상품가격은 수정가능</a:t>
                      </a:r>
                      <a:endParaRPr lang="en-US" altLang="ko-KR" sz="800" b="1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397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6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상품 수정에서 상품등록 일은  수정 불가 </a:t>
                      </a:r>
                      <a:endParaRPr lang="en-US" altLang="ko-KR" sz="800" b="1" u="none" strike="noStrike" cap="none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397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7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대여가능 여부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/>
                        <a:t>- </a:t>
                      </a:r>
                      <a:r>
                        <a:rPr lang="ko-KR" altLang="en-US" sz="800" b="1" u="none" strike="noStrike" cap="none" baseline="0" dirty="0" smtClean="0"/>
                        <a:t>상품 예약과 대여에서 발생하는 변동사항과 관련하여 재고수량이 부족하거나 파손의 경우  대여가능</a:t>
                      </a:r>
                      <a:r>
                        <a:rPr lang="en-US" altLang="ko-KR" sz="800" b="1" u="none" strike="noStrike" cap="none" baseline="0" dirty="0" smtClean="0"/>
                        <a:t>, </a:t>
                      </a:r>
                      <a:r>
                        <a:rPr lang="ko-KR" altLang="en-US" sz="800" b="1" u="none" strike="noStrike" cap="none" baseline="0" dirty="0" smtClean="0"/>
                        <a:t>불가능으로 수정할 수 있음</a:t>
                      </a:r>
                      <a:r>
                        <a:rPr lang="en-US" altLang="ko-KR" sz="800" b="1" u="none" strike="noStrike" cap="none" baseline="0" dirty="0" smtClean="0"/>
                        <a:t>(</a:t>
                      </a:r>
                      <a:r>
                        <a:rPr lang="ko-KR" altLang="en-US" sz="800" b="1" u="none" strike="noStrike" cap="none" baseline="0" dirty="0" smtClean="0"/>
                        <a:t>상품리스트에서 대여불가능인 상품은 보여주지 않는 방법은 어떨까요</a:t>
                      </a:r>
                      <a:r>
                        <a:rPr lang="en-US" altLang="ko-KR" sz="800" b="1" u="none" strike="noStrike" cap="none" baseline="0" dirty="0" smtClean="0"/>
                        <a:t>?)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561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8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수정완료 버튼 클릭 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정상적으로 수정 하였을 경우  상품목록이  보이는 상품 관리 리스트 페이지로 이동하며  수정한 상품은 데이터가 업데이트 되어 수정되어있다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비정상적으로 수정 하였을 경우 오류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창을 띄워  잘못된 부분을 안내하고  수정 또한 되지 않으며  아무런 변화가 없다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382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9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취소 버튼 클릭 시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/>
                        <a:t>-</a:t>
                      </a:r>
                      <a:r>
                        <a:rPr lang="ko-KR" altLang="en-US" sz="800" b="1" u="none" strike="noStrike" cap="none" baseline="0" dirty="0" smtClean="0"/>
                        <a:t>작성 중 이던 모든 정보는 사라지며 데이터는 저장되지 않고 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상품 목록이 보이는 상품관리 리스트 페이지로 이동한다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824597157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상품 관리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r>
                        <a:rPr lang="en-US" altLang="ko-KR" sz="1000" u="none" strike="noStrike" cap="none" dirty="0" smtClean="0"/>
                        <a:t>,</a:t>
                      </a: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 관리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  상세보기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 수정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165463" y="801177"/>
            <a:ext cx="276061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5463" y="496378"/>
            <a:ext cx="202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상품 수정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56307"/>
              </p:ext>
            </p:extLst>
          </p:nvPr>
        </p:nvGraphicFramePr>
        <p:xfrm>
          <a:off x="679269" y="879566"/>
          <a:ext cx="3892732" cy="412236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059835"/>
                <a:gridCol w="2832897"/>
              </a:tblGrid>
              <a:tr h="414911"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/>
                        <a:t>상품 종류 선택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</a:tr>
              <a:tr h="205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한강 세트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텐트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돗자리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851062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이미지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IMAGE000.JPG</a:t>
                      </a: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IMAGE001.JPG</a:t>
                      </a: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IMAGE002.JPG</a:t>
                      </a: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IMAGE003.JPG</a:t>
                      </a:r>
                    </a:p>
                    <a:p>
                      <a:pPr algn="ctr" latinLnBrk="1"/>
                      <a:endParaRPr lang="en-US" altLang="ko-KR" sz="800" dirty="0" smtClean="0"/>
                    </a:p>
                  </a:txBody>
                  <a:tcPr/>
                </a:tc>
              </a:tr>
              <a:tr h="426349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상세 설명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텐트 사이즈 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가로</a:t>
                      </a:r>
                      <a:r>
                        <a:rPr lang="en-US" altLang="ko-KR" sz="800" dirty="0" smtClean="0"/>
                        <a:t>200CM,</a:t>
                      </a:r>
                      <a:r>
                        <a:rPr lang="ko-KR" altLang="en-US" sz="800" dirty="0" smtClean="0"/>
                        <a:t>세로</a:t>
                      </a:r>
                      <a:r>
                        <a:rPr lang="en-US" altLang="ko-KR" sz="800" dirty="0" smtClean="0"/>
                        <a:t>300CM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돗자리</a:t>
                      </a:r>
                      <a:r>
                        <a:rPr lang="ko-KR" altLang="en-US" sz="800" baseline="0" dirty="0" smtClean="0"/>
                        <a:t> 사이즈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가로</a:t>
                      </a:r>
                      <a:r>
                        <a:rPr lang="en-US" altLang="ko-KR" sz="800" baseline="0" dirty="0" smtClean="0"/>
                        <a:t>100CM,</a:t>
                      </a:r>
                      <a:r>
                        <a:rPr lang="ko-KR" altLang="en-US" sz="800" baseline="0" dirty="0" smtClean="0"/>
                        <a:t>세로</a:t>
                      </a:r>
                      <a:r>
                        <a:rPr lang="en-US" altLang="ko-KR" sz="800" baseline="0" dirty="0" smtClean="0"/>
                        <a:t>200CM</a:t>
                      </a:r>
                    </a:p>
                    <a:p>
                      <a:pPr algn="ctr" latinLnBrk="1"/>
                      <a:r>
                        <a:rPr lang="ko-KR" altLang="en-US" sz="800" baseline="0" dirty="0" smtClean="0"/>
                        <a:t>테이블 사이즈 </a:t>
                      </a:r>
                      <a:r>
                        <a:rPr lang="en-US" altLang="ko-KR" sz="800" baseline="0" dirty="0" smtClean="0"/>
                        <a:t>:</a:t>
                      </a:r>
                      <a:r>
                        <a:rPr lang="ko-KR" altLang="en-US" sz="800" baseline="0" dirty="0" smtClean="0"/>
                        <a:t>가로</a:t>
                      </a:r>
                      <a:r>
                        <a:rPr lang="en-US" altLang="ko-KR" sz="800" baseline="0" dirty="0" smtClean="0"/>
                        <a:t>300CM,</a:t>
                      </a:r>
                      <a:r>
                        <a:rPr lang="ko-KR" altLang="en-US" sz="800" baseline="0" dirty="0" smtClean="0"/>
                        <a:t>세로</a:t>
                      </a:r>
                      <a:r>
                        <a:rPr lang="en-US" altLang="ko-KR" sz="800" baseline="0" dirty="0" smtClean="0"/>
                        <a:t>200CM,</a:t>
                      </a:r>
                      <a:r>
                        <a:rPr lang="ko-KR" altLang="en-US" sz="800" baseline="0" dirty="0" smtClean="0"/>
                        <a:t>높이</a:t>
                      </a:r>
                      <a:r>
                        <a:rPr lang="en-US" altLang="ko-KR" sz="800" baseline="0" dirty="0" smtClean="0"/>
                        <a:t>100CM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471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 가격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 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2019 - 08 - 21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4136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대여가능유무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6085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2290432" y="975328"/>
            <a:ext cx="1053854" cy="182880"/>
            <a:chOff x="740230" y="1611085"/>
            <a:chExt cx="1053854" cy="182880"/>
          </a:xfrm>
        </p:grpSpPr>
        <p:sp>
          <p:nvSpPr>
            <p:cNvPr id="14" name="직사각형 13"/>
            <p:cNvSpPr/>
            <p:nvPr/>
          </p:nvSpPr>
          <p:spPr>
            <a:xfrm>
              <a:off x="740230" y="1611085"/>
              <a:ext cx="105385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  세트상품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83774" y="1637213"/>
              <a:ext cx="156813" cy="1328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479127" y="970973"/>
            <a:ext cx="1040674" cy="182880"/>
            <a:chOff x="2442756" y="1606730"/>
            <a:chExt cx="1040674" cy="182880"/>
          </a:xfrm>
        </p:grpSpPr>
        <p:sp>
          <p:nvSpPr>
            <p:cNvPr id="47" name="직사각형 46"/>
            <p:cNvSpPr/>
            <p:nvPr/>
          </p:nvSpPr>
          <p:spPr>
            <a:xfrm>
              <a:off x="2442756" y="1606730"/>
              <a:ext cx="104067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추가상품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2486376" y="1624142"/>
              <a:ext cx="156813" cy="132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83109" y="1593640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36404" y="45241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취</a:t>
            </a:r>
            <a:r>
              <a:rPr lang="ko-KR" altLang="en-US" sz="800" b="1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52" name="타원 51"/>
          <p:cNvSpPr/>
          <p:nvPr/>
        </p:nvSpPr>
        <p:spPr>
          <a:xfrm>
            <a:off x="411414" y="92622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11413" y="137875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11412" y="182758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11414" y="2571475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504992" y="446509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040775" y="1606696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287456" y="18244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45122" y="1837477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287456" y="2033437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45122" y="2046493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287456" y="2233744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45122" y="2246800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31" name="타원 30"/>
          <p:cNvSpPr/>
          <p:nvPr/>
        </p:nvSpPr>
        <p:spPr>
          <a:xfrm>
            <a:off x="411411" y="306716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09405" y="3467754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11414" y="389953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233816" y="3932026"/>
            <a:ext cx="1053854" cy="182880"/>
            <a:chOff x="740230" y="1611085"/>
            <a:chExt cx="1053854" cy="182880"/>
          </a:xfrm>
        </p:grpSpPr>
        <p:sp>
          <p:nvSpPr>
            <p:cNvPr id="35" name="직사각형 34"/>
            <p:cNvSpPr/>
            <p:nvPr/>
          </p:nvSpPr>
          <p:spPr>
            <a:xfrm>
              <a:off x="740230" y="1611085"/>
              <a:ext cx="105385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  대여가능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783774" y="1637213"/>
              <a:ext cx="156813" cy="1328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422511" y="3927671"/>
            <a:ext cx="1040674" cy="182880"/>
            <a:chOff x="2442756" y="1606730"/>
            <a:chExt cx="1040674" cy="182880"/>
          </a:xfrm>
        </p:grpSpPr>
        <p:sp>
          <p:nvSpPr>
            <p:cNvPr id="38" name="직사각형 37"/>
            <p:cNvSpPr/>
            <p:nvPr/>
          </p:nvSpPr>
          <p:spPr>
            <a:xfrm>
              <a:off x="2442756" y="1606730"/>
              <a:ext cx="104067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대여불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가</a:t>
              </a:r>
            </a:p>
          </p:txBody>
        </p:sp>
        <p:sp>
          <p:nvSpPr>
            <p:cNvPr id="39" name="타원 38"/>
            <p:cNvSpPr/>
            <p:nvPr/>
          </p:nvSpPr>
          <p:spPr>
            <a:xfrm>
              <a:off x="2486376" y="1624142"/>
              <a:ext cx="156813" cy="132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65463" y="485746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87109" y="45241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수정 완료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434190" y="4450843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67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499399683"/>
              </p:ext>
            </p:extLst>
          </p:nvPr>
        </p:nvGraphicFramePr>
        <p:xfrm>
          <a:off x="6353247" y="430338"/>
          <a:ext cx="2790753" cy="4387577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502411"/>
                <a:gridCol w="2288342"/>
              </a:tblGrid>
              <a:tr h="478848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4197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API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GOOGLE CHART: </a:t>
                      </a:r>
                      <a:r>
                        <a:rPr lang="en-US" sz="800" dirty="0" smtClean="0">
                          <a:hlinkClick r:id="rId3"/>
                        </a:rPr>
                        <a:t>https://developers.google.com/chart/?hl=ko</a:t>
                      </a:r>
                      <a:r>
                        <a:rPr lang="en-US" sz="800" dirty="0" smtClean="0"/>
                        <a:t> </a:t>
                      </a:r>
                      <a:endParaRPr sz="800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823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분기별</a:t>
                      </a:r>
                      <a:r>
                        <a:rPr lang="ko-KR" altLang="en-US" sz="800" baseline="0" dirty="0" smtClean="0"/>
                        <a:t> 매출 통계 차트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aseline="0" dirty="0" smtClean="0"/>
                        <a:t>-</a:t>
                      </a:r>
                      <a:r>
                        <a:rPr lang="ko-KR" altLang="en-US" sz="800" b="1" baseline="0" dirty="0" smtClean="0"/>
                        <a:t>수치 </a:t>
                      </a:r>
                      <a:r>
                        <a:rPr lang="en-US" sz="800" b="1" baseline="0" dirty="0" smtClean="0"/>
                        <a:t>1</a:t>
                      </a:r>
                      <a:r>
                        <a:rPr lang="ko-KR" altLang="en-US" sz="800" b="1" baseline="0" dirty="0" smtClean="0"/>
                        <a:t>당 </a:t>
                      </a:r>
                      <a:r>
                        <a:rPr lang="en-US" altLang="ko-KR" sz="800" b="1" baseline="0" dirty="0" smtClean="0"/>
                        <a:t>100</a:t>
                      </a:r>
                      <a:r>
                        <a:rPr lang="ko-KR" altLang="en-US" sz="800" b="1" baseline="0" dirty="0" smtClean="0"/>
                        <a:t>백만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분기별로</a:t>
                      </a:r>
                      <a:r>
                        <a:rPr lang="ko-KR" altLang="en-US" sz="800" baseline="0" dirty="0" smtClean="0"/>
                        <a:t> 매출의 통계 확인가능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각 분기마다 지점별 금액 정확히 표시</a:t>
                      </a:r>
                      <a:r>
                        <a:rPr lang="en-US" altLang="ko-KR" sz="800" baseline="0" dirty="0" smtClean="0"/>
                        <a:t>.</a:t>
                      </a:r>
                      <a:endParaRPr sz="800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3722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분기별 환불 금액 통계 차트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b="1" dirty="0" smtClean="0"/>
                        <a:t>수치 </a:t>
                      </a:r>
                      <a:r>
                        <a:rPr lang="en-US" altLang="ko-KR" sz="800" b="1" dirty="0" smtClean="0"/>
                        <a:t>1</a:t>
                      </a:r>
                      <a:r>
                        <a:rPr lang="ko-KR" altLang="en-US" sz="800" b="1" dirty="0" smtClean="0"/>
                        <a:t>당 </a:t>
                      </a:r>
                      <a:r>
                        <a:rPr lang="en-US" altLang="ko-KR" sz="800" b="1" dirty="0" smtClean="0"/>
                        <a:t>100</a:t>
                      </a:r>
                      <a:r>
                        <a:rPr lang="ko-KR" altLang="en-US" sz="800" b="1" dirty="0" smtClean="0"/>
                        <a:t>백만</a:t>
                      </a:r>
                      <a:endParaRPr lang="en-US" altLang="ko-KR" sz="800" b="1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분기별로 환불의 통계 확인가능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각 분기마다 지점별 환불 금액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dirty="0" smtClean="0"/>
                        <a:t>정확히 표시</a:t>
                      </a:r>
                      <a:r>
                        <a:rPr lang="en-US" altLang="ko-KR" sz="800" dirty="0" smtClean="0"/>
                        <a:t>.</a:t>
                      </a:r>
                      <a:endParaRPr sz="800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823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 smtClean="0"/>
                        <a:t>지점별 통계 </a:t>
                      </a:r>
                      <a:r>
                        <a:rPr lang="en-US" altLang="ko-KR" sz="800" b="0" u="none" strike="noStrike" cap="none" dirty="0" smtClean="0"/>
                        <a:t>(</a:t>
                      </a:r>
                      <a:r>
                        <a:rPr lang="ko-KR" altLang="en-US" sz="800" b="0" u="none" strike="noStrike" cap="none" dirty="0" smtClean="0"/>
                        <a:t>여의도</a:t>
                      </a:r>
                      <a:r>
                        <a:rPr lang="en-US" altLang="ko-KR" sz="800" b="0" u="none" strike="noStrike" cap="none" baseline="0" dirty="0" smtClean="0"/>
                        <a:t> , </a:t>
                      </a:r>
                      <a:r>
                        <a:rPr lang="ko-KR" altLang="en-US" sz="800" b="0" u="none" strike="noStrike" cap="none" baseline="0" dirty="0" smtClean="0"/>
                        <a:t>뚝섬 </a:t>
                      </a:r>
                      <a:r>
                        <a:rPr lang="en-US" altLang="ko-KR" sz="800" b="0" u="none" strike="noStrike" cap="none" baseline="0" dirty="0" smtClean="0"/>
                        <a:t>, </a:t>
                      </a:r>
                      <a:r>
                        <a:rPr lang="ko-KR" altLang="en-US" sz="800" b="0" u="none" strike="noStrike" cap="none" baseline="0" dirty="0" smtClean="0"/>
                        <a:t>잠원</a:t>
                      </a:r>
                      <a:r>
                        <a:rPr lang="en-US" altLang="ko-KR" sz="800" b="0" u="none" strike="noStrike" cap="none" dirty="0" smtClean="0"/>
                        <a:t>) : </a:t>
                      </a:r>
                      <a:r>
                        <a:rPr lang="ko-KR" altLang="en-US" sz="800" b="0" u="none" strike="noStrike" cap="none" dirty="0" smtClean="0"/>
                        <a:t>총 매출에 따른 분기</a:t>
                      </a:r>
                      <a:r>
                        <a:rPr lang="en-US" altLang="ko-KR" sz="800" b="0" u="none" strike="noStrike" cap="none" dirty="0" smtClean="0"/>
                        <a:t>(4</a:t>
                      </a:r>
                      <a:r>
                        <a:rPr lang="ko-KR" altLang="en-US" sz="800" b="0" u="none" strike="noStrike" cap="none" dirty="0" smtClean="0"/>
                        <a:t>분기</a:t>
                      </a:r>
                      <a:r>
                        <a:rPr lang="en-US" altLang="ko-KR" sz="800" b="0" u="none" strike="noStrike" cap="none" dirty="0" smtClean="0"/>
                        <a:t>)</a:t>
                      </a:r>
                      <a:r>
                        <a:rPr lang="ko-KR" altLang="en-US" sz="800" b="0" u="none" strike="noStrike" cap="none" dirty="0" smtClean="0"/>
                        <a:t>별 오름차순으로 </a:t>
                      </a:r>
                      <a:r>
                        <a:rPr lang="ko-KR" altLang="en-US" sz="800" b="1" u="none" strike="noStrike" cap="none" dirty="0" smtClean="0"/>
                        <a:t>지점 순위</a:t>
                      </a:r>
                      <a:r>
                        <a:rPr lang="ko-KR" altLang="en-US" sz="800" b="0" u="none" strike="noStrike" cap="none" dirty="0" smtClean="0"/>
                        <a:t> 및 </a:t>
                      </a:r>
                      <a:r>
                        <a:rPr lang="ko-KR" altLang="en-US" sz="800" b="1" u="none" strike="noStrike" cap="none" dirty="0" smtClean="0"/>
                        <a:t>판매금액</a:t>
                      </a:r>
                      <a:r>
                        <a:rPr lang="en-US" altLang="ko-KR" sz="800" b="0" u="none" strike="noStrike" cap="none" dirty="0" smtClean="0"/>
                        <a:t>, </a:t>
                      </a:r>
                      <a:r>
                        <a:rPr lang="ko-KR" altLang="en-US" sz="800" b="1" u="none" strike="noStrike" cap="none" dirty="0" smtClean="0"/>
                        <a:t>환불금액</a:t>
                      </a:r>
                      <a:r>
                        <a:rPr lang="ko-KR" altLang="en-US" sz="800" b="0" u="none" strike="noStrike" cap="none" dirty="0" smtClean="0"/>
                        <a:t> 정보 표기</a:t>
                      </a:r>
                      <a:endParaRPr lang="en-US" altLang="ko-KR" sz="8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/>
                        <a:t>-</a:t>
                      </a:r>
                      <a:r>
                        <a:rPr lang="ko-KR" altLang="en-US" sz="800" b="0" u="none" strike="noStrike" cap="none" dirty="0" smtClean="0"/>
                        <a:t>분기별 모든 정보를 보여주는 테이블</a:t>
                      </a:r>
                      <a:endParaRPr lang="en-US" altLang="ko-KR" sz="8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5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accent5"/>
                          </a:solidFill>
                        </a:rPr>
                        <a:t>분기 매출 총 금액 은 분기 선택 시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 분기매출액에서 환불금액을 뺀 금액이다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(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분기 매출 금액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–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환불 금액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)</a:t>
                      </a:r>
                      <a:endParaRPr lang="en-US" altLang="ko-KR" sz="800" b="1" u="none" strike="noStrike" cap="none" dirty="0" smtClean="0">
                        <a:solidFill>
                          <a:schemeClr val="accent5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/>
                        <a:t>-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총 매출 금액은 분기를 선택해도 변하지 않는다</a:t>
                      </a:r>
                      <a:endParaRPr lang="en-US" altLang="ko-KR" sz="800" b="1" u="none" strike="noStrike" cap="none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총 매출 금액 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분기 매출 총 금액을 현재 분기까지 모두 </a:t>
                      </a:r>
                      <a:r>
                        <a:rPr lang="ko-KR" altLang="en-US" sz="800" b="1" u="none" strike="noStrike" cap="none" dirty="0" err="1" smtClean="0">
                          <a:solidFill>
                            <a:srgbClr val="FF0000"/>
                          </a:solidFill>
                        </a:rPr>
                        <a:t>더한것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sz="8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889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 smtClean="0"/>
                        <a:t>분기 선택 </a:t>
                      </a:r>
                      <a:r>
                        <a:rPr lang="en-US" altLang="ko-KR" sz="800" b="1" u="none" strike="noStrike" cap="none" dirty="0" smtClean="0"/>
                        <a:t>SELECT</a:t>
                      </a:r>
                      <a:r>
                        <a:rPr lang="en-US" altLang="ko-KR" sz="800" b="1" u="none" strike="noStrike" cap="none" baseline="0" dirty="0" smtClean="0"/>
                        <a:t> </a:t>
                      </a:r>
                      <a:r>
                        <a:rPr lang="ko-KR" altLang="en-US" sz="800" b="1" u="none" strike="noStrike" cap="none" baseline="0" dirty="0" smtClean="0"/>
                        <a:t>박스 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,2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,3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,4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baseline="0" dirty="0" smtClean="0"/>
                        <a:t>-</a:t>
                      </a:r>
                      <a:r>
                        <a:rPr lang="ko-KR" altLang="en-US" sz="800" b="0" u="none" strike="noStrike" cap="none" baseline="0" dirty="0" smtClean="0"/>
                        <a:t>분기 선택 시 테이블 안에 값이 자동으로 계산되어</a:t>
                      </a:r>
                      <a:r>
                        <a:rPr lang="en-US" altLang="ko-KR" sz="800" b="0" u="none" strike="noStrike" cap="none" baseline="0" dirty="0" smtClean="0"/>
                        <a:t> </a:t>
                      </a:r>
                      <a:r>
                        <a:rPr lang="ko-KR" altLang="en-US" sz="800" b="0" u="none" strike="noStrike" cap="none" dirty="0" smtClean="0"/>
                        <a:t>달라진다</a:t>
                      </a:r>
                      <a:r>
                        <a:rPr lang="en-US" altLang="ko-KR" sz="800" b="0" u="none" strike="noStrike" cap="none" dirty="0" smtClean="0"/>
                        <a:t>.</a:t>
                      </a:r>
                      <a:endParaRPr sz="800" b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10924B"/>
                </a:solidFill>
                <a:latin typeface="돋움" pitchFamily="50" charset="-127"/>
                <a:ea typeface="돋움" pitchFamily="50" charset="-127"/>
                <a:sym typeface="Arial"/>
              </a:rPr>
              <a:t>공간(오피스) 대여 시스템</a:t>
            </a:r>
            <a:endParaRPr sz="800">
              <a:solidFill>
                <a:srgbClr val="10924B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309135742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OAB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텐트 대여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3203064779"/>
              </p:ext>
            </p:extLst>
          </p:nvPr>
        </p:nvGraphicFramePr>
        <p:xfrm>
          <a:off x="1880680" y="2101175"/>
          <a:ext cx="3597173" cy="1316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48146"/>
              </p:ext>
            </p:extLst>
          </p:nvPr>
        </p:nvGraphicFramePr>
        <p:xfrm>
          <a:off x="1228927" y="3644632"/>
          <a:ext cx="4257472" cy="1118484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064368"/>
                <a:gridCol w="1064368"/>
                <a:gridCol w="1064368"/>
                <a:gridCol w="1064368"/>
              </a:tblGrid>
              <a:tr h="1864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smtClean="0"/>
                        <a:t>            분기선택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여의도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뚝섬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잠원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분기 매출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매출 순위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환불 금액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rgbClr val="00B0F0"/>
                          </a:solidFill>
                        </a:rPr>
                        <a:t>분기 매출 총 금액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B0F0"/>
                          </a:solidFill>
                        </a:rPr>
                        <a:t>000,000,000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B0F0"/>
                          </a:solidFill>
                        </a:rPr>
                        <a:t>000,000,000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B0F0"/>
                          </a:solidFill>
                        </a:rPr>
                        <a:t>000,000,000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rgbClr val="FF0000"/>
                          </a:solidFill>
                        </a:rPr>
                        <a:t>총 매출 금액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FF0000"/>
                          </a:solidFill>
                        </a:rPr>
                        <a:t>000,000,000,000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FF0000"/>
                          </a:solidFill>
                        </a:rPr>
                        <a:t>000,000,000,000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FF0000"/>
                          </a:solidFill>
                        </a:rPr>
                        <a:t>000,000,000,000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1584214428"/>
              </p:ext>
            </p:extLst>
          </p:nvPr>
        </p:nvGraphicFramePr>
        <p:xfrm>
          <a:off x="1913106" y="583660"/>
          <a:ext cx="3487836" cy="1316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순서도: 병합 17"/>
          <p:cNvSpPr/>
          <p:nvPr/>
        </p:nvSpPr>
        <p:spPr>
          <a:xfrm>
            <a:off x="2052773" y="3706234"/>
            <a:ext cx="181583" cy="84307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976009" y="962558"/>
            <a:ext cx="1047342" cy="415047"/>
            <a:chOff x="976008" y="505838"/>
            <a:chExt cx="1047342" cy="415047"/>
          </a:xfrm>
        </p:grpSpPr>
        <p:sp>
          <p:nvSpPr>
            <p:cNvPr id="16" name="직사각형 15"/>
            <p:cNvSpPr/>
            <p:nvPr/>
          </p:nvSpPr>
          <p:spPr>
            <a:xfrm>
              <a:off x="1102468" y="505838"/>
              <a:ext cx="920882" cy="415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분기별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매출 통계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976008" y="577174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76008" y="2472704"/>
            <a:ext cx="1057069" cy="389107"/>
            <a:chOff x="976007" y="1900136"/>
            <a:chExt cx="1057069" cy="389107"/>
          </a:xfrm>
        </p:grpSpPr>
        <p:sp>
          <p:nvSpPr>
            <p:cNvPr id="17" name="직사각형 16"/>
            <p:cNvSpPr/>
            <p:nvPr/>
          </p:nvSpPr>
          <p:spPr>
            <a:xfrm>
              <a:off x="1193259" y="1900136"/>
              <a:ext cx="839817" cy="389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분기별 환불금액 통계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76007" y="1958502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982495" y="402500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303505" y="3628413"/>
            <a:ext cx="259405" cy="239945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23351" y="713361"/>
            <a:ext cx="9727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solidFill>
                  <a:srgbClr val="FF0000"/>
                </a:solidFill>
              </a:rPr>
              <a:t>예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잠원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: 80,328,000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33078" y="962558"/>
            <a:ext cx="953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solidFill>
                  <a:srgbClr val="FF0000"/>
                </a:solidFill>
              </a:rPr>
              <a:t>예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뚝섬  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: 40,201,000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39044" y="1243598"/>
            <a:ext cx="11413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solidFill>
                  <a:srgbClr val="FF0000"/>
                </a:solidFill>
              </a:rPr>
              <a:t>예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여의도  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: 9,828,000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9430" y="583660"/>
            <a:ext cx="5993055" cy="44358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74910" y="486383"/>
            <a:ext cx="5827575" cy="287938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614616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82495" y="3495472"/>
            <a:ext cx="4607667" cy="131647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80425" y="4659007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581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005796648"/>
              </p:ext>
            </p:extLst>
          </p:nvPr>
        </p:nvGraphicFramePr>
        <p:xfrm>
          <a:off x="6719778" y="615134"/>
          <a:ext cx="2420500" cy="341106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37894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45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(SELECT</a:t>
                      </a:r>
                      <a:r>
                        <a:rPr lang="en-US" altLang="ko-KR" sz="800" baseline="0" dirty="0" smtClean="0"/>
                        <a:t> BOX)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982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5127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endParaRPr lang="en-US" altLang="ko-KR" sz="800" b="1" i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5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월별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258619726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lang="ko-KR" altLang="en-US"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월별 매출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타원 26"/>
          <p:cNvSpPr/>
          <p:nvPr/>
        </p:nvSpPr>
        <p:spPr>
          <a:xfrm>
            <a:off x="538348" y="248820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85428" y="441994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2501027699"/>
              </p:ext>
            </p:extLst>
          </p:nvPr>
        </p:nvGraphicFramePr>
        <p:xfrm>
          <a:off x="732562" y="1055891"/>
          <a:ext cx="5084015" cy="271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02703"/>
              </p:ext>
            </p:extLst>
          </p:nvPr>
        </p:nvGraphicFramePr>
        <p:xfrm>
          <a:off x="538347" y="3950888"/>
          <a:ext cx="5740360" cy="93811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487018"/>
                <a:gridCol w="39611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</a:tblGrid>
              <a:tr h="206595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1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2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3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4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5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6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7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8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9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10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11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12</a:t>
                      </a:r>
                      <a:endParaRPr lang="ko-KR" altLang="en-US" sz="500" dirty="0"/>
                    </a:p>
                  </a:txBody>
                  <a:tcPr/>
                </a:tc>
              </a:tr>
              <a:tr h="2343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매출 금액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</a:tr>
              <a:tr h="2065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환불 금액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</a:tr>
              <a:tr h="2065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이익 금액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227748" y="2637370"/>
            <a:ext cx="8316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예</a:t>
            </a:r>
            <a:r>
              <a:rPr lang="en-US" altLang="ko-KR" sz="700" dirty="0" smtClean="0">
                <a:solidFill>
                  <a:srgbClr val="FF0000"/>
                </a:solidFill>
              </a:rPr>
              <a:t>)000,000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9430" y="531780"/>
            <a:ext cx="6330281" cy="44876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859933" y="916087"/>
            <a:ext cx="597852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검</a:t>
            </a:r>
            <a:r>
              <a:rPr lang="ko-KR" altLang="en-US" sz="900" b="1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000527" y="912274"/>
            <a:ext cx="691904" cy="209005"/>
            <a:chOff x="3045986" y="867991"/>
            <a:chExt cx="691904" cy="316375"/>
          </a:xfrm>
        </p:grpSpPr>
        <p:sp>
          <p:nvSpPr>
            <p:cNvPr id="35" name="직사각형 3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택</a:t>
              </a:r>
            </a:p>
          </p:txBody>
        </p:sp>
        <p:sp>
          <p:nvSpPr>
            <p:cNvPr id="36" name="순서도: 병합 3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772248" y="84140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12466" y="851237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008024" y="914606"/>
            <a:ext cx="691904" cy="209005"/>
            <a:chOff x="3045986" y="867991"/>
            <a:chExt cx="691904" cy="316375"/>
          </a:xfrm>
        </p:grpSpPr>
        <p:sp>
          <p:nvSpPr>
            <p:cNvPr id="42" name="직사각형 41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년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순서도: 병합 42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4" name="타원 43"/>
          <p:cNvSpPr/>
          <p:nvPr/>
        </p:nvSpPr>
        <p:spPr>
          <a:xfrm>
            <a:off x="1779804" y="851237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4910" y="486383"/>
            <a:ext cx="6186792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7445" y="3819729"/>
            <a:ext cx="618425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3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789465164"/>
              </p:ext>
            </p:extLst>
          </p:nvPr>
        </p:nvGraphicFramePr>
        <p:xfrm>
          <a:off x="6504563" y="615134"/>
          <a:ext cx="2538440" cy="187930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56986"/>
                <a:gridCol w="2081454"/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10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예약리스트 목록에서 예약대기 중인 예약정보를 등록 일 순으로 </a:t>
                      </a:r>
                      <a:r>
                        <a:rPr lang="en-US" altLang="ko-KR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 의 정보를 보여 줌</a:t>
                      </a:r>
                      <a:endParaRPr lang="en-US" altLang="ko-KR" sz="10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2</a:t>
                      </a:r>
                      <a:endParaRPr sz="10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리스트 목록에서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이용상태가 대여중인 정보 </a:t>
                      </a:r>
                      <a:r>
                        <a:rPr lang="en-US" altLang="ko-KR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개를 보여 줌</a:t>
                      </a:r>
                      <a:endParaRPr lang="en-US" altLang="ko-KR" sz="10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게시 글 리스트에서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 대기 중인 리스트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개를 보여 줌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59121472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메인 페이지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188068" y="557718"/>
            <a:ext cx="6186792" cy="4448785"/>
            <a:chOff x="265889" y="577174"/>
            <a:chExt cx="4987047" cy="4267200"/>
          </a:xfrm>
        </p:grpSpPr>
        <p:sp>
          <p:nvSpPr>
            <p:cNvPr id="23" name="직사각형 22"/>
            <p:cNvSpPr/>
            <p:nvPr/>
          </p:nvSpPr>
          <p:spPr>
            <a:xfrm>
              <a:off x="322731" y="624764"/>
              <a:ext cx="786222" cy="62907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로고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) OAB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텐트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2730" y="4464930"/>
              <a:ext cx="4852385" cy="299798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하단 로고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회사 소개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이용 약관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지점 안내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79103" y="941383"/>
              <a:ext cx="3996012" cy="31389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상품관리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회원관리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통계정보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고객센터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79104" y="639822"/>
              <a:ext cx="3996012" cy="220263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                                                   로그아웃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5889" y="577174"/>
              <a:ext cx="4987047" cy="426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/>
          <p:cNvSpPr/>
          <p:nvPr/>
        </p:nvSpPr>
        <p:spPr>
          <a:xfrm>
            <a:off x="62780" y="1483609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2780" y="2555602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2780" y="3566809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96433"/>
              </p:ext>
            </p:extLst>
          </p:nvPr>
        </p:nvGraphicFramePr>
        <p:xfrm>
          <a:off x="313356" y="1585104"/>
          <a:ext cx="5974648" cy="91440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41486"/>
                <a:gridCol w="563072"/>
                <a:gridCol w="572517"/>
                <a:gridCol w="556391"/>
                <a:gridCol w="556391"/>
                <a:gridCol w="524136"/>
                <a:gridCol w="578956"/>
                <a:gridCol w="783797"/>
                <a:gridCol w="572518"/>
                <a:gridCol w="725384"/>
              </a:tblGrid>
              <a:tr h="239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예약자명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연락처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이용금액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예상일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결제방법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예약대기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최신 순 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5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528882"/>
              </p:ext>
            </p:extLst>
          </p:nvPr>
        </p:nvGraphicFramePr>
        <p:xfrm>
          <a:off x="295739" y="2624672"/>
          <a:ext cx="5971449" cy="91440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41195"/>
                <a:gridCol w="562770"/>
                <a:gridCol w="572211"/>
                <a:gridCol w="556093"/>
                <a:gridCol w="556093"/>
                <a:gridCol w="523856"/>
                <a:gridCol w="578646"/>
                <a:gridCol w="783377"/>
                <a:gridCol w="572212"/>
                <a:gridCol w="724996"/>
              </a:tblGrid>
              <a:tr h="205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초과시간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추가비용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일시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 일시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 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일시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중</a:t>
                      </a:r>
                      <a:endParaRPr lang="ko-KR" altLang="en-US" sz="5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73318"/>
              </p:ext>
            </p:extLst>
          </p:nvPr>
        </p:nvGraphicFramePr>
        <p:xfrm>
          <a:off x="292498" y="3668304"/>
          <a:ext cx="5977932" cy="83820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702164"/>
                <a:gridCol w="733956"/>
                <a:gridCol w="800783"/>
                <a:gridCol w="1317717"/>
                <a:gridCol w="803485"/>
                <a:gridCol w="835625"/>
                <a:gridCol w="784202"/>
              </a:tblGrid>
              <a:tr h="159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en-US" altLang="ko-KR" sz="5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5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글 제목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등록일자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 유무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1234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사이즈 관련 문의입니다</a:t>
                      </a:r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대기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295681" y="1426011"/>
            <a:ext cx="1247774" cy="1783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예약승인 대기 리스트</a:t>
            </a:r>
            <a:endParaRPr lang="ko-KR" altLang="en-US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5681" y="2478756"/>
            <a:ext cx="1124557" cy="1783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반납 대기 리스트</a:t>
            </a:r>
            <a:endParaRPr lang="ko-KR" altLang="en-US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93900" y="3530637"/>
            <a:ext cx="1124557" cy="1783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답변 대기 리스트</a:t>
            </a:r>
            <a:endParaRPr lang="ko-KR" altLang="en-US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46708" y="2303270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40%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46708" y="3430915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30%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46708" y="4335587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30%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66086" y="3376137"/>
            <a:ext cx="2677914" cy="1092404"/>
          </a:xfrm>
          <a:prstGeom prst="rect">
            <a:avLst/>
          </a:prstGeom>
          <a:noFill/>
          <a:ln>
            <a:solidFill>
              <a:srgbClr val="109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00" b="1" dirty="0" smtClean="0"/>
              <a:t>l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77846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403914339"/>
              </p:ext>
            </p:extLst>
          </p:nvPr>
        </p:nvGraphicFramePr>
        <p:xfrm>
          <a:off x="764050" y="1261730"/>
          <a:ext cx="5460676" cy="2725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34084577"/>
              </p:ext>
            </p:extLst>
          </p:nvPr>
        </p:nvGraphicFramePr>
        <p:xfrm>
          <a:off x="6723500" y="463418"/>
          <a:ext cx="2420500" cy="3598221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315489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월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1,2,3….,12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 </a:t>
                      </a:r>
                      <a:r>
                        <a:rPr lang="en-US" altLang="ko-KR" sz="800" dirty="0" smtClean="0"/>
                        <a:t>1~12</a:t>
                      </a:r>
                      <a:r>
                        <a:rPr lang="ko-KR" altLang="en-US" sz="800" dirty="0" smtClean="0"/>
                        <a:t>월 전부 선택 가능하다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087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월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r>
                        <a:rPr lang="en-US" altLang="ko-KR" sz="800" b="1" i="0" u="none" strike="noStrike" cap="none" baseline="0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일별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035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(5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302729762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일별 매출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타원 26"/>
          <p:cNvSpPr/>
          <p:nvPr/>
        </p:nvSpPr>
        <p:spPr>
          <a:xfrm>
            <a:off x="538348" y="248820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2510" y="4450863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58870" y="2183714"/>
            <a:ext cx="8316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예</a:t>
            </a:r>
            <a:r>
              <a:rPr lang="en-US" altLang="ko-KR" sz="700" dirty="0" smtClean="0">
                <a:solidFill>
                  <a:srgbClr val="FF0000"/>
                </a:solidFill>
              </a:rPr>
              <a:t>)00,000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637956"/>
              </p:ext>
            </p:extLst>
          </p:nvPr>
        </p:nvGraphicFramePr>
        <p:xfrm>
          <a:off x="285432" y="4292886"/>
          <a:ext cx="8631739" cy="761463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55315"/>
                <a:gridCol w="456425"/>
                <a:gridCol w="426884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14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.....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31</a:t>
                      </a:r>
                      <a:endParaRPr lang="ko-KR" altLang="en-US" sz="600" dirty="0"/>
                    </a:p>
                  </a:txBody>
                  <a:tcPr/>
                </a:tc>
              </a:tr>
              <a:tr h="192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매출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192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환불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192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이익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4559016" y="980509"/>
            <a:ext cx="597852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검</a:t>
            </a:r>
            <a:r>
              <a:rPr lang="ko-KR" altLang="en-US" sz="900" b="1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772242" y="954997"/>
            <a:ext cx="691904" cy="209005"/>
            <a:chOff x="3045986" y="867991"/>
            <a:chExt cx="691904" cy="316375"/>
          </a:xfrm>
        </p:grpSpPr>
        <p:sp>
          <p:nvSpPr>
            <p:cNvPr id="45" name="직사각형 4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택</a:t>
              </a:r>
            </a:p>
          </p:txBody>
        </p:sp>
        <p:sp>
          <p:nvSpPr>
            <p:cNvPr id="46" name="순서도: 병합 4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7" name="타원 46"/>
          <p:cNvSpPr/>
          <p:nvPr/>
        </p:nvSpPr>
        <p:spPr>
          <a:xfrm>
            <a:off x="1543963" y="88412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411549" y="91565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752507" y="969191"/>
            <a:ext cx="601991" cy="209005"/>
            <a:chOff x="3045986" y="867991"/>
            <a:chExt cx="691904" cy="316375"/>
          </a:xfrm>
        </p:grpSpPr>
        <p:sp>
          <p:nvSpPr>
            <p:cNvPr id="50" name="직사각형 49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년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순서도: 병합 50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2" name="타원 51"/>
          <p:cNvSpPr/>
          <p:nvPr/>
        </p:nvSpPr>
        <p:spPr>
          <a:xfrm>
            <a:off x="2524287" y="90582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676101" y="969838"/>
            <a:ext cx="601991" cy="209005"/>
            <a:chOff x="3045986" y="867991"/>
            <a:chExt cx="691904" cy="316375"/>
          </a:xfrm>
        </p:grpSpPr>
        <p:sp>
          <p:nvSpPr>
            <p:cNvPr id="54" name="직사각형 53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월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순서도: 병합 54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3447881" y="90646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4910" y="656202"/>
            <a:ext cx="6186792" cy="337753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990753" y="543270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77445" y="4137497"/>
            <a:ext cx="8672002" cy="95979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2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064120469"/>
              </p:ext>
            </p:extLst>
          </p:nvPr>
        </p:nvGraphicFramePr>
        <p:xfrm>
          <a:off x="6723500" y="463418"/>
          <a:ext cx="2420500" cy="3772875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315489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월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1,2,3….,12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 </a:t>
                      </a:r>
                      <a:r>
                        <a:rPr lang="en-US" altLang="ko-KR" sz="800" dirty="0" smtClean="0"/>
                        <a:t>1~12</a:t>
                      </a:r>
                      <a:r>
                        <a:rPr lang="ko-KR" altLang="en-US" sz="800" dirty="0" smtClean="0"/>
                        <a:t>월 전부 선택 가능하다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087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월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r>
                        <a:rPr lang="en-US" altLang="ko-KR" sz="800" b="1" i="0" u="none" strike="noStrike" cap="none" baseline="0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상품별 월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035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(5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매출액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환불금액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순 영업 이익금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1192957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상품별 월 매출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38989"/>
              </p:ext>
            </p:extLst>
          </p:nvPr>
        </p:nvGraphicFramePr>
        <p:xfrm>
          <a:off x="393437" y="4045433"/>
          <a:ext cx="6347604" cy="1000242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906402"/>
                <a:gridCol w="649268"/>
                <a:gridCol w="598992"/>
                <a:gridCol w="601777"/>
                <a:gridCol w="596205"/>
                <a:gridCol w="598992"/>
                <a:gridCol w="598992"/>
                <a:gridCol w="598992"/>
                <a:gridCol w="598992"/>
                <a:gridCol w="598992"/>
              </a:tblGrid>
              <a:tr h="22580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smtClean="0"/>
                        <a:t>한강</a:t>
                      </a:r>
                      <a:endParaRPr lang="en-US" altLang="ko-KR" sz="600" smtClean="0"/>
                    </a:p>
                    <a:p>
                      <a:pPr latinLnBrk="1"/>
                      <a:r>
                        <a:rPr lang="ko-KR" altLang="en-US" sz="60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햇빛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캠핑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밤 도깨비 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보드게임 세트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dirty="0" smtClean="0"/>
                    </a:p>
                    <a:p>
                      <a:pPr latinLnBrk="1"/>
                      <a:r>
                        <a:rPr lang="en-US" altLang="ko-KR" sz="600" dirty="0" smtClean="0"/>
                        <a:t>…….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담요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월 상품별 매출액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월 상품별 환불금액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236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월 상품별 순 영업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3" name="차트 52"/>
          <p:cNvGraphicFramePr/>
          <p:nvPr>
            <p:extLst>
              <p:ext uri="{D42A27DB-BD31-4B8C-83A1-F6EECF244321}">
                <p14:modId xmlns:p14="http://schemas.microsoft.com/office/powerpoint/2010/main" val="2661386079"/>
              </p:ext>
            </p:extLst>
          </p:nvPr>
        </p:nvGraphicFramePr>
        <p:xfrm>
          <a:off x="401370" y="1335959"/>
          <a:ext cx="6407888" cy="2623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559016" y="980509"/>
            <a:ext cx="597852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검</a:t>
            </a:r>
            <a:r>
              <a:rPr lang="ko-KR" altLang="en-US" sz="900" b="1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772242" y="954997"/>
            <a:ext cx="691904" cy="209005"/>
            <a:chOff x="3045986" y="867991"/>
            <a:chExt cx="691904" cy="316375"/>
          </a:xfrm>
        </p:grpSpPr>
        <p:sp>
          <p:nvSpPr>
            <p:cNvPr id="30" name="직사각형 29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택</a:t>
              </a:r>
            </a:p>
          </p:txBody>
        </p:sp>
        <p:sp>
          <p:nvSpPr>
            <p:cNvPr id="31" name="순서도: 병합 30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2" name="타원 31"/>
          <p:cNvSpPr/>
          <p:nvPr/>
        </p:nvSpPr>
        <p:spPr>
          <a:xfrm>
            <a:off x="1543963" y="88412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411549" y="91565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752507" y="969191"/>
            <a:ext cx="601991" cy="209005"/>
            <a:chOff x="3045986" y="867991"/>
            <a:chExt cx="691904" cy="316375"/>
          </a:xfrm>
        </p:grpSpPr>
        <p:sp>
          <p:nvSpPr>
            <p:cNvPr id="55" name="직사각형 5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년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7" name="타원 56"/>
          <p:cNvSpPr/>
          <p:nvPr/>
        </p:nvSpPr>
        <p:spPr>
          <a:xfrm>
            <a:off x="2524287" y="90582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676101" y="969838"/>
            <a:ext cx="601991" cy="209005"/>
            <a:chOff x="3045986" y="867991"/>
            <a:chExt cx="691904" cy="316375"/>
          </a:xfrm>
        </p:grpSpPr>
        <p:sp>
          <p:nvSpPr>
            <p:cNvPr id="59" name="직사각형 58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월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순서도: 병합 59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1" name="타원 60"/>
          <p:cNvSpPr/>
          <p:nvPr/>
        </p:nvSpPr>
        <p:spPr>
          <a:xfrm>
            <a:off x="3447881" y="90646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4910" y="486383"/>
            <a:ext cx="6404750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7445" y="3819729"/>
            <a:ext cx="657082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506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876503252"/>
              </p:ext>
            </p:extLst>
          </p:nvPr>
        </p:nvGraphicFramePr>
        <p:xfrm>
          <a:off x="6723500" y="390685"/>
          <a:ext cx="2420500" cy="4650351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295862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291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51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51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월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1,2,3….,12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 </a:t>
                      </a:r>
                      <a:r>
                        <a:rPr lang="en-US" altLang="ko-KR" sz="800" dirty="0" smtClean="0"/>
                        <a:t>1~12</a:t>
                      </a:r>
                      <a:r>
                        <a:rPr lang="ko-KR" altLang="en-US" sz="800" dirty="0" smtClean="0"/>
                        <a:t>월 전부 선택 가능하다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61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일 선택 </a:t>
                      </a:r>
                      <a:r>
                        <a:rPr lang="en-US" altLang="ko-KR" sz="800" dirty="0" smtClean="0"/>
                        <a:t>SELECT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예 </a:t>
                      </a:r>
                      <a:r>
                        <a:rPr lang="en-US" altLang="ko-KR" sz="800" dirty="0" smtClean="0"/>
                        <a:t>1,2,3….31(30)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1~31(30) </a:t>
                      </a:r>
                      <a:r>
                        <a:rPr lang="ko-KR" altLang="en-US" sz="800" baseline="0" dirty="0" smtClean="0"/>
                        <a:t>일 전부 선택 가능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="1" baseline="0" dirty="0" smtClean="0"/>
                        <a:t>만약 </a:t>
                      </a:r>
                      <a:r>
                        <a:rPr lang="en-US" altLang="ko-KR" sz="800" b="1" baseline="0" dirty="0" smtClean="0"/>
                        <a:t>31</a:t>
                      </a:r>
                      <a:r>
                        <a:rPr lang="ko-KR" altLang="en-US" sz="800" b="1" baseline="0" dirty="0" smtClean="0"/>
                        <a:t>일이 없는 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</a:rPr>
                        <a:t>월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1" baseline="0" dirty="0" smtClean="0"/>
                        <a:t>선택 시 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30</a:t>
                      </a:r>
                      <a:r>
                        <a:rPr lang="ko-KR" altLang="en-US" sz="800" b="1" baseline="0" dirty="0" smtClean="0"/>
                        <a:t>일 까지만 보이게 한다</a:t>
                      </a:r>
                      <a:r>
                        <a:rPr lang="en-US" altLang="ko-KR" sz="800" b="1" baseline="0" dirty="0" smtClean="0"/>
                        <a:t>.</a:t>
                      </a:r>
                      <a:endParaRPr lang="en-US" altLang="ko-KR" sz="800" b="1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61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월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일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 선태</a:t>
                      </a:r>
                      <a:r>
                        <a:rPr lang="en-US" altLang="ko-KR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r>
                        <a:rPr lang="en-US" altLang="ko-KR" sz="800" b="1" i="0" u="none" strike="noStrike" cap="none" baseline="0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,4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256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(5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상품별 월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4509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7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(6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매출액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환불금액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순 영업 이익금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192273767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상품별 일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매출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99870"/>
              </p:ext>
            </p:extLst>
          </p:nvPr>
        </p:nvGraphicFramePr>
        <p:xfrm>
          <a:off x="393437" y="4045433"/>
          <a:ext cx="6347604" cy="1048761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906402"/>
                <a:gridCol w="649268"/>
                <a:gridCol w="598992"/>
                <a:gridCol w="601777"/>
                <a:gridCol w="596205"/>
                <a:gridCol w="598992"/>
                <a:gridCol w="598992"/>
                <a:gridCol w="598992"/>
                <a:gridCol w="598992"/>
                <a:gridCol w="598992"/>
              </a:tblGrid>
              <a:tr h="22580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smtClean="0"/>
                        <a:t>한강</a:t>
                      </a:r>
                      <a:endParaRPr lang="en-US" altLang="ko-KR" sz="600" smtClean="0"/>
                    </a:p>
                    <a:p>
                      <a:pPr latinLnBrk="1"/>
                      <a:r>
                        <a:rPr lang="ko-KR" altLang="en-US" sz="60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햇빛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캠핑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밤 도깨비 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보드게임 세트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dirty="0" smtClean="0"/>
                    </a:p>
                    <a:p>
                      <a:pPr latinLnBrk="1"/>
                      <a:r>
                        <a:rPr lang="en-US" altLang="ko-KR" sz="600" dirty="0" smtClean="0"/>
                        <a:t>…….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담요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일일 상품별 매출액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일일 상품별 환불금액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236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일일 상품별 순 영업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4" name="차트 33"/>
          <p:cNvGraphicFramePr/>
          <p:nvPr>
            <p:extLst>
              <p:ext uri="{D42A27DB-BD31-4B8C-83A1-F6EECF244321}">
                <p14:modId xmlns:p14="http://schemas.microsoft.com/office/powerpoint/2010/main" val="1295817303"/>
              </p:ext>
            </p:extLst>
          </p:nvPr>
        </p:nvGraphicFramePr>
        <p:xfrm>
          <a:off x="372140" y="1370602"/>
          <a:ext cx="6407888" cy="2623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직사각형 52"/>
          <p:cNvSpPr/>
          <p:nvPr/>
        </p:nvSpPr>
        <p:spPr>
          <a:xfrm>
            <a:off x="5538269" y="977973"/>
            <a:ext cx="597852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검</a:t>
            </a:r>
            <a:r>
              <a:rPr lang="ko-KR" altLang="en-US" sz="900" b="1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772242" y="954997"/>
            <a:ext cx="691904" cy="209005"/>
            <a:chOff x="3045986" y="867991"/>
            <a:chExt cx="691904" cy="316375"/>
          </a:xfrm>
        </p:grpSpPr>
        <p:sp>
          <p:nvSpPr>
            <p:cNvPr id="55" name="직사각형 5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택</a:t>
              </a: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7" name="타원 56"/>
          <p:cNvSpPr/>
          <p:nvPr/>
        </p:nvSpPr>
        <p:spPr>
          <a:xfrm>
            <a:off x="1543963" y="88412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390802" y="913123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752507" y="969191"/>
            <a:ext cx="601991" cy="209005"/>
            <a:chOff x="3045986" y="867991"/>
            <a:chExt cx="691904" cy="316375"/>
          </a:xfrm>
        </p:grpSpPr>
        <p:sp>
          <p:nvSpPr>
            <p:cNvPr id="60" name="직사각형 59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년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순서도: 병합 60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2" name="타원 61"/>
          <p:cNvSpPr/>
          <p:nvPr/>
        </p:nvSpPr>
        <p:spPr>
          <a:xfrm>
            <a:off x="2524287" y="90582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3676101" y="969838"/>
            <a:ext cx="601991" cy="209005"/>
            <a:chOff x="3045986" y="867991"/>
            <a:chExt cx="691904" cy="316375"/>
          </a:xfrm>
        </p:grpSpPr>
        <p:sp>
          <p:nvSpPr>
            <p:cNvPr id="64" name="직사각형 63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월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순서도: 병합 64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3447881" y="90646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645616" y="969190"/>
            <a:ext cx="601991" cy="209005"/>
            <a:chOff x="3045986" y="867991"/>
            <a:chExt cx="691904" cy="316375"/>
          </a:xfrm>
        </p:grpSpPr>
        <p:sp>
          <p:nvSpPr>
            <p:cNvPr id="68" name="직사각형 67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 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일</a:t>
              </a:r>
            </a:p>
          </p:txBody>
        </p:sp>
        <p:sp>
          <p:nvSpPr>
            <p:cNvPr id="69" name="순서도: 병합 68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0" name="타원 69"/>
          <p:cNvSpPr/>
          <p:nvPr/>
        </p:nvSpPr>
        <p:spPr>
          <a:xfrm>
            <a:off x="4417396" y="90582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4910" y="486383"/>
            <a:ext cx="6186792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445" y="3819729"/>
            <a:ext cx="618425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518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4000221976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43623929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년도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296750"/>
              </p:ext>
            </p:extLst>
          </p:nvPr>
        </p:nvGraphicFramePr>
        <p:xfrm>
          <a:off x="393437" y="4045433"/>
          <a:ext cx="5893948" cy="95187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351918"/>
                <a:gridCol w="968397"/>
                <a:gridCol w="893409"/>
                <a:gridCol w="897563"/>
                <a:gridCol w="889252"/>
                <a:gridCol w="893409"/>
              </a:tblGrid>
              <a:tr h="31729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2015</a:t>
                      </a:r>
                      <a:r>
                        <a:rPr lang="ko-KR" altLang="en-US" sz="600" dirty="0" smtClean="0"/>
                        <a:t>년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2016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2017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2018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2019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</a:tr>
              <a:tr h="317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남성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 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317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여성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76431" y="910129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성</a:t>
            </a:r>
            <a:r>
              <a:rPr lang="ko-KR" altLang="en-US" sz="800" dirty="0">
                <a:solidFill>
                  <a:schemeClr val="tx1"/>
                </a:solidFill>
              </a:rPr>
              <a:t>별</a:t>
            </a:r>
          </a:p>
        </p:txBody>
      </p:sp>
      <p:sp>
        <p:nvSpPr>
          <p:cNvPr id="35" name="타원 34"/>
          <p:cNvSpPr/>
          <p:nvPr/>
        </p:nvSpPr>
        <p:spPr>
          <a:xfrm>
            <a:off x="992375" y="65620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597891208"/>
              </p:ext>
            </p:extLst>
          </p:nvPr>
        </p:nvGraphicFramePr>
        <p:xfrm>
          <a:off x="496186" y="1247554"/>
          <a:ext cx="5847907" cy="2790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74910" y="486383"/>
            <a:ext cx="6186792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7445" y="3819729"/>
            <a:ext cx="618425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84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277715192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68162931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년도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연령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547071"/>
              </p:ext>
            </p:extLst>
          </p:nvPr>
        </p:nvGraphicFramePr>
        <p:xfrm>
          <a:off x="486431" y="3937492"/>
          <a:ext cx="5893948" cy="109728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351918"/>
                <a:gridCol w="968397"/>
                <a:gridCol w="893409"/>
                <a:gridCol w="897563"/>
                <a:gridCol w="889252"/>
                <a:gridCol w="893409"/>
              </a:tblGrid>
              <a:tr h="157464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2015</a:t>
                      </a:r>
                      <a:r>
                        <a:rPr lang="ko-KR" altLang="en-US" sz="600" dirty="0" smtClean="0"/>
                        <a:t>년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2016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2017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2018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2019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(20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 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(30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(40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(50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(60</a:t>
                      </a:r>
                      <a:r>
                        <a:rPr lang="ko-KR" altLang="en-US" sz="600" dirty="0" smtClean="0"/>
                        <a:t>대 이상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76431" y="607808"/>
            <a:ext cx="1624838" cy="501613"/>
            <a:chOff x="742462" y="557371"/>
            <a:chExt cx="1624838" cy="501613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6" name="직사각형 35"/>
            <p:cNvSpPr/>
            <p:nvPr/>
          </p:nvSpPr>
          <p:spPr>
            <a:xfrm>
              <a:off x="742462" y="859692"/>
              <a:ext cx="703384" cy="1992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114381" y="557371"/>
              <a:ext cx="252919" cy="27237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090098" y="959952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62276096"/>
              </p:ext>
            </p:extLst>
          </p:nvPr>
        </p:nvGraphicFramePr>
        <p:xfrm>
          <a:off x="401370" y="1421020"/>
          <a:ext cx="6096000" cy="2515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74910" y="486383"/>
            <a:ext cx="6186792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7445" y="3819729"/>
            <a:ext cx="618425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64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200340340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856766257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년도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가입기간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85310"/>
              </p:ext>
            </p:extLst>
          </p:nvPr>
        </p:nvGraphicFramePr>
        <p:xfrm>
          <a:off x="486431" y="3937492"/>
          <a:ext cx="5893948" cy="109728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351918"/>
                <a:gridCol w="968397"/>
                <a:gridCol w="893409"/>
                <a:gridCol w="897563"/>
                <a:gridCol w="889252"/>
                <a:gridCol w="893409"/>
              </a:tblGrid>
              <a:tr h="157464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2015</a:t>
                      </a:r>
                      <a:r>
                        <a:rPr lang="ko-KR" altLang="en-US" sz="600" dirty="0" smtClean="0"/>
                        <a:t>년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2016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2017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2018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2019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(3</a:t>
                      </a:r>
                      <a:r>
                        <a:rPr lang="ko-KR" altLang="en-US" sz="600" dirty="0" smtClean="0"/>
                        <a:t>일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 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일주일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한달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(6</a:t>
                      </a:r>
                      <a:r>
                        <a:rPr lang="ko-KR" altLang="en-US" sz="600" dirty="0" smtClean="0"/>
                        <a:t>개월 이상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(1</a:t>
                      </a:r>
                      <a:r>
                        <a:rPr lang="ko-KR" altLang="en-US" sz="600" dirty="0" smtClean="0"/>
                        <a:t>년 이상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76431" y="910129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성</a:t>
            </a:r>
            <a:r>
              <a:rPr lang="ko-KR" altLang="en-US" sz="800" dirty="0">
                <a:solidFill>
                  <a:schemeClr val="tx1"/>
                </a:solidFill>
              </a:rPr>
              <a:t>별</a:t>
            </a:r>
          </a:p>
        </p:txBody>
      </p:sp>
      <p:sp>
        <p:nvSpPr>
          <p:cNvPr id="35" name="타원 34"/>
          <p:cNvSpPr/>
          <p:nvPr/>
        </p:nvSpPr>
        <p:spPr>
          <a:xfrm>
            <a:off x="3737834" y="65620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094103" y="967040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2619713118"/>
              </p:ext>
            </p:extLst>
          </p:nvPr>
        </p:nvGraphicFramePr>
        <p:xfrm>
          <a:off x="401370" y="1474380"/>
          <a:ext cx="6096000" cy="2370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74910" y="486383"/>
            <a:ext cx="6186792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7445" y="3819729"/>
            <a:ext cx="618425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57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020433666"/>
              </p:ext>
            </p:extLst>
          </p:nvPr>
        </p:nvGraphicFramePr>
        <p:xfrm>
          <a:off x="6492949" y="390687"/>
          <a:ext cx="2651051" cy="3680545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98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년도 선택 </a:t>
                      </a:r>
                      <a:r>
                        <a:rPr lang="en-US" altLang="ko-KR" sz="800" baseline="0" dirty="0" smtClean="0"/>
                        <a:t>SELECTBOX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-2015</a:t>
                      </a:r>
                      <a:r>
                        <a:rPr lang="ko-KR" altLang="en-US" sz="800" baseline="0" dirty="0" smtClean="0"/>
                        <a:t>년부터 현재 년 까지 선택가능</a:t>
                      </a:r>
                      <a:endParaRPr lang="en-US" altLang="ko-KR" sz="800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410242423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월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004073258"/>
              </p:ext>
            </p:extLst>
          </p:nvPr>
        </p:nvGraphicFramePr>
        <p:xfrm>
          <a:off x="288130" y="1318437"/>
          <a:ext cx="6096000" cy="24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262190"/>
              </p:ext>
            </p:extLst>
          </p:nvPr>
        </p:nvGraphicFramePr>
        <p:xfrm>
          <a:off x="567071" y="4217372"/>
          <a:ext cx="6337006" cy="58731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389859"/>
                <a:gridCol w="496186"/>
                <a:gridCol w="576341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</a:tblGrid>
              <a:tr h="19577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남성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여성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74910" y="466929"/>
            <a:ext cx="6186792" cy="330740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050655" y="425784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5294" y="4059677"/>
            <a:ext cx="6407285" cy="81110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443298" y="4667530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5294" y="565842"/>
            <a:ext cx="4760793" cy="779721"/>
            <a:chOff x="525294" y="565842"/>
            <a:chExt cx="4760793" cy="779721"/>
          </a:xfrm>
        </p:grpSpPr>
        <p:sp>
          <p:nvSpPr>
            <p:cNvPr id="36" name="직사각형 35"/>
            <p:cNvSpPr/>
            <p:nvPr/>
          </p:nvSpPr>
          <p:spPr>
            <a:xfrm>
              <a:off x="2542065" y="928576"/>
              <a:ext cx="703384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893757" y="674649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445380" y="928576"/>
              <a:ext cx="703384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연</a:t>
              </a:r>
              <a:r>
                <a:rPr lang="ko-KR" altLang="en-US" sz="800" dirty="0">
                  <a:solidFill>
                    <a:schemeClr val="tx1"/>
                  </a:solidFill>
                </a:rPr>
                <a:t>령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04423" y="928576"/>
              <a:ext cx="951755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가입기간별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3484397" y="980714"/>
              <a:ext cx="112159" cy="99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331139" y="978399"/>
              <a:ext cx="112159" cy="99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894664" y="565842"/>
              <a:ext cx="3391423" cy="779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03449" y="978399"/>
              <a:ext cx="112159" cy="996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83991" y="934829"/>
              <a:ext cx="951755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년도 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병합 5"/>
            <p:cNvSpPr/>
            <p:nvPr/>
          </p:nvSpPr>
          <p:spPr>
            <a:xfrm>
              <a:off x="1491574" y="980714"/>
              <a:ext cx="136188" cy="99646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25294" y="89828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4501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360465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월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연령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884092981"/>
              </p:ext>
            </p:extLst>
          </p:nvPr>
        </p:nvGraphicFramePr>
        <p:xfrm>
          <a:off x="288130" y="1318437"/>
          <a:ext cx="6096000" cy="24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01270"/>
              </p:ext>
            </p:extLst>
          </p:nvPr>
        </p:nvGraphicFramePr>
        <p:xfrm>
          <a:off x="531629" y="3881710"/>
          <a:ext cx="6655976" cy="117462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52892"/>
                <a:gridCol w="503274"/>
                <a:gridCol w="479830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</a:tblGrid>
              <a:tr h="19577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60</a:t>
                      </a:r>
                      <a:r>
                        <a:rPr lang="ko-KR" altLang="en-US" sz="600" dirty="0" smtClean="0"/>
                        <a:t>대 이상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74910" y="479899"/>
            <a:ext cx="6186792" cy="32814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0753" y="414937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7445" y="3806759"/>
            <a:ext cx="6959933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35128" y="4857814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62810" y="640801"/>
            <a:ext cx="4760793" cy="779721"/>
            <a:chOff x="525294" y="565842"/>
            <a:chExt cx="4760793" cy="779721"/>
          </a:xfrm>
        </p:grpSpPr>
        <p:sp>
          <p:nvSpPr>
            <p:cNvPr id="25" name="직사각형 24"/>
            <p:cNvSpPr/>
            <p:nvPr/>
          </p:nvSpPr>
          <p:spPr>
            <a:xfrm>
              <a:off x="2542065" y="928576"/>
              <a:ext cx="703384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26" name="타원 25"/>
            <p:cNvSpPr/>
            <p:nvPr/>
          </p:nvSpPr>
          <p:spPr>
            <a:xfrm>
              <a:off x="2893757" y="674649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445380" y="928576"/>
              <a:ext cx="703384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연</a:t>
              </a:r>
              <a:r>
                <a:rPr lang="ko-KR" altLang="en-US" sz="800" dirty="0">
                  <a:solidFill>
                    <a:schemeClr val="tx1"/>
                  </a:solidFill>
                </a:rPr>
                <a:t>령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304423" y="928576"/>
              <a:ext cx="951755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가입기간별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3484397" y="980714"/>
              <a:ext cx="112159" cy="99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331139" y="978399"/>
              <a:ext cx="112159" cy="99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894664" y="565842"/>
              <a:ext cx="3391423" cy="779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3991" y="934829"/>
              <a:ext cx="951755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년도 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순서도: 병합 33"/>
            <p:cNvSpPr/>
            <p:nvPr/>
          </p:nvSpPr>
          <p:spPr>
            <a:xfrm>
              <a:off x="1491574" y="980714"/>
              <a:ext cx="136188" cy="99646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525294" y="89828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3515732" y="1049491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653344" y="10494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Google Shape;90;p13"/>
          <p:cNvGraphicFramePr/>
          <p:nvPr>
            <p:extLst>
              <p:ext uri="{D42A27DB-BD31-4B8C-83A1-F6EECF244321}">
                <p14:modId xmlns:p14="http://schemas.microsoft.com/office/powerpoint/2010/main" val="3750041101"/>
              </p:ext>
            </p:extLst>
          </p:nvPr>
        </p:nvGraphicFramePr>
        <p:xfrm>
          <a:off x="6461702" y="472015"/>
          <a:ext cx="2651051" cy="3274984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98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년도 선택 </a:t>
                      </a:r>
                      <a:r>
                        <a:rPr lang="en-US" altLang="ko-KR" sz="800" baseline="0" dirty="0" smtClean="0"/>
                        <a:t>SELECTBOX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-2015</a:t>
                      </a:r>
                      <a:r>
                        <a:rPr lang="ko-KR" altLang="en-US" sz="800" baseline="0" dirty="0" smtClean="0"/>
                        <a:t>년부터 현재 년 까지 선택가능</a:t>
                      </a:r>
                      <a:endParaRPr lang="en-US" altLang="ko-KR" sz="800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37782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547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054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300251703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월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가입기간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888987618"/>
              </p:ext>
            </p:extLst>
          </p:nvPr>
        </p:nvGraphicFramePr>
        <p:xfrm>
          <a:off x="288130" y="1318437"/>
          <a:ext cx="6096000" cy="24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86409"/>
              </p:ext>
            </p:extLst>
          </p:nvPr>
        </p:nvGraphicFramePr>
        <p:xfrm>
          <a:off x="531629" y="3881710"/>
          <a:ext cx="6655976" cy="117462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52892"/>
                <a:gridCol w="503274"/>
                <a:gridCol w="479830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</a:tblGrid>
              <a:tr h="19577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일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일주일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한달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개월 이상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년 이상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74910" y="538717"/>
            <a:ext cx="6186792" cy="323561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050655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7445" y="3819729"/>
            <a:ext cx="6959933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35128" y="4870784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902568" y="674433"/>
            <a:ext cx="4760793" cy="779721"/>
            <a:chOff x="525294" y="565842"/>
            <a:chExt cx="4760793" cy="779721"/>
          </a:xfrm>
        </p:grpSpPr>
        <p:sp>
          <p:nvSpPr>
            <p:cNvPr id="24" name="직사각형 23"/>
            <p:cNvSpPr/>
            <p:nvPr/>
          </p:nvSpPr>
          <p:spPr>
            <a:xfrm>
              <a:off x="2542065" y="928576"/>
              <a:ext cx="703384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25" name="타원 24"/>
            <p:cNvSpPr/>
            <p:nvPr/>
          </p:nvSpPr>
          <p:spPr>
            <a:xfrm>
              <a:off x="2893757" y="674649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445380" y="928576"/>
              <a:ext cx="703384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연</a:t>
              </a:r>
              <a:r>
                <a:rPr lang="ko-KR" altLang="en-US" sz="800" dirty="0">
                  <a:solidFill>
                    <a:schemeClr val="tx1"/>
                  </a:solidFill>
                </a:rPr>
                <a:t>령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04423" y="928576"/>
              <a:ext cx="951755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가입기간별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484397" y="980714"/>
              <a:ext cx="112159" cy="99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331139" y="978399"/>
              <a:ext cx="112159" cy="99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894664" y="565842"/>
              <a:ext cx="3391423" cy="779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83991" y="934829"/>
              <a:ext cx="951755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년도 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순서도: 병합 31"/>
            <p:cNvSpPr/>
            <p:nvPr/>
          </p:nvSpPr>
          <p:spPr>
            <a:xfrm>
              <a:off x="1491574" y="980714"/>
              <a:ext cx="136188" cy="99646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525294" y="89828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타원 33"/>
          <p:cNvSpPr/>
          <p:nvPr/>
        </p:nvSpPr>
        <p:spPr>
          <a:xfrm>
            <a:off x="2989424" y="1084794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708413" y="1093243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" name="Google Shape;90;p13"/>
          <p:cNvGraphicFramePr/>
          <p:nvPr>
            <p:extLst>
              <p:ext uri="{D42A27DB-BD31-4B8C-83A1-F6EECF244321}">
                <p14:modId xmlns:p14="http://schemas.microsoft.com/office/powerpoint/2010/main" val="2473502922"/>
              </p:ext>
            </p:extLst>
          </p:nvPr>
        </p:nvGraphicFramePr>
        <p:xfrm>
          <a:off x="6461702" y="472015"/>
          <a:ext cx="2651051" cy="3274984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98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년도 선택 </a:t>
                      </a:r>
                      <a:r>
                        <a:rPr lang="en-US" altLang="ko-KR" sz="800" baseline="0" dirty="0" smtClean="0"/>
                        <a:t>SELECTBOX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-2015</a:t>
                      </a:r>
                      <a:r>
                        <a:rPr lang="ko-KR" altLang="en-US" sz="800" baseline="0" dirty="0" smtClean="0"/>
                        <a:t>년부터 현재 년 까지 선택가능</a:t>
                      </a:r>
                      <a:endParaRPr lang="en-US" altLang="ko-KR" sz="800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37782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547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030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1078196001"/>
              </p:ext>
            </p:extLst>
          </p:nvPr>
        </p:nvGraphicFramePr>
        <p:xfrm>
          <a:off x="35987" y="1502735"/>
          <a:ext cx="2572533" cy="2686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642619194"/>
              </p:ext>
            </p:extLst>
          </p:nvPr>
        </p:nvGraphicFramePr>
        <p:xfrm>
          <a:off x="7017488" y="390686"/>
          <a:ext cx="2126512" cy="3022803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297712"/>
                <a:gridCol w="1828800"/>
              </a:tblGrid>
              <a:tr h="418812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454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분류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95853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 </a:t>
                      </a:r>
                      <a:r>
                        <a:rPr lang="ko-KR" altLang="en-US" sz="800" b="1" u="none" strike="noStrike" cap="none" baseline="0" dirty="0" smtClean="0"/>
                        <a:t>에 따른  데이터 차트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375247519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 회원 수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0" y="2796164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67926" y="1280343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성</a:t>
            </a:r>
            <a:r>
              <a:rPr lang="ko-KR" altLang="en-US" sz="800" b="1" dirty="0">
                <a:solidFill>
                  <a:schemeClr val="tx1"/>
                </a:solidFill>
              </a:rPr>
              <a:t>별</a:t>
            </a: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1843283396"/>
              </p:ext>
            </p:extLst>
          </p:nvPr>
        </p:nvGraphicFramePr>
        <p:xfrm>
          <a:off x="2292086" y="1438940"/>
          <a:ext cx="2471299" cy="2792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2723547435"/>
              </p:ext>
            </p:extLst>
          </p:nvPr>
        </p:nvGraphicFramePr>
        <p:xfrm>
          <a:off x="3965943" y="1424763"/>
          <a:ext cx="3987210" cy="2796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직사각형 9"/>
          <p:cNvSpPr/>
          <p:nvPr/>
        </p:nvSpPr>
        <p:spPr>
          <a:xfrm>
            <a:off x="730102" y="1254641"/>
            <a:ext cx="5883349" cy="285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77183" y="124380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2919" y="1651592"/>
            <a:ext cx="6736216" cy="2431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73030" y="1286831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연령</a:t>
            </a:r>
            <a:r>
              <a:rPr lang="ko-KR" altLang="en-US" sz="800" b="1" dirty="0">
                <a:solidFill>
                  <a:schemeClr val="tx1"/>
                </a:solidFill>
              </a:rPr>
              <a:t>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953023" y="1280343"/>
            <a:ext cx="105218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가입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일자별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3642" y="3969970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8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044163042"/>
              </p:ext>
            </p:extLst>
          </p:nvPr>
        </p:nvGraphicFramePr>
        <p:xfrm>
          <a:off x="6634880" y="261610"/>
          <a:ext cx="2399925" cy="437110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명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성별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검색어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설정한 카테고리와 연관된 단어입력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 카테고리 설정 시에는 검색어를 입력하지 않아도 됨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카테고리와 검색어 조건에 따른 결과 값을 리스트 형식으로 정보를 불러옴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설정과 검색어가 입력되지 않으면 회원정보 전체 리스트를 불러옴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3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0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탈퇴는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체크박스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“000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회원님을 탈퇴처리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 변경 값이 없이 전체 회원리스트가 새로고침 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탈퇴된 회원을 제거한 후 전체 리스트가 새로고침 됨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0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 리스트에서 탈퇴회원 컬럼의 체크박스를 해제하면 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“000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회원님의 탈퇴처리를 취소하시겠습니까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 변경 값이 없이 탈퇴회원전체리스트가 새로고침 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해당 회원정보를 제거한 후 탈퇴회원전체 리스트가 새로고침 됨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89341189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회원정보 전체 리스트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03361"/>
              </p:ext>
            </p:extLst>
          </p:nvPr>
        </p:nvGraphicFramePr>
        <p:xfrm>
          <a:off x="296140" y="1802864"/>
          <a:ext cx="6273273" cy="184613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68550"/>
                <a:gridCol w="609332"/>
                <a:gridCol w="479467"/>
                <a:gridCol w="591123"/>
                <a:gridCol w="650237"/>
                <a:gridCol w="453195"/>
                <a:gridCol w="735621"/>
                <a:gridCol w="794733"/>
                <a:gridCol w="827573"/>
                <a:gridCol w="563442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이름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생년월일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성별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이메일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전화번호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ABC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910319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NAVER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01045822015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</a:t>
                      </a:r>
                      <a:r>
                        <a:rPr lang="en-US" altLang="ko-KR" sz="700" b="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AKDH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최대근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950909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남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GOOGLE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0105897147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WJDAKF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김은수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950325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HANMAIL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0105987547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ABC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김수현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910319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NAVER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01045822015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</a:t>
                      </a:r>
                      <a:r>
                        <a:rPr lang="en-US" altLang="ko-KR" sz="700" b="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AKDH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최진우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950909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남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GOOGLE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0105897147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WJDAKF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김주엽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950325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HANMAIL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0105987547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WJDAKF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정효성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950325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HANMAIL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0105987547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193735" y="1216328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1826622" y="3834319"/>
            <a:ext cx="2938862" cy="294642"/>
            <a:chOff x="5782539" y="3635115"/>
            <a:chExt cx="2938862" cy="29464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543054" y="838184"/>
            <a:ext cx="599872" cy="863339"/>
            <a:chOff x="7632566" y="2996920"/>
            <a:chExt cx="599872" cy="863339"/>
          </a:xfrm>
        </p:grpSpPr>
        <p:sp>
          <p:nvSpPr>
            <p:cNvPr id="57" name="직사각형 56"/>
            <p:cNvSpPr/>
            <p:nvPr/>
          </p:nvSpPr>
          <p:spPr>
            <a:xfrm>
              <a:off x="7635809" y="2996920"/>
              <a:ext cx="596627" cy="8633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32567" y="3641378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탈퇴회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원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632566" y="2996921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회원번호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635811" y="3207686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회원 명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35811" y="3421691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성 별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cxnSp>
        <p:nvCxnSpPr>
          <p:cNvPr id="55" name="직선 화살표 연결선 54"/>
          <p:cNvCxnSpPr>
            <a:stCxn id="68" idx="2"/>
            <a:endCxn id="61" idx="3"/>
          </p:cNvCxnSpPr>
          <p:nvPr/>
        </p:nvCxnSpPr>
        <p:spPr>
          <a:xfrm flipH="1" flipV="1">
            <a:off x="2139681" y="946407"/>
            <a:ext cx="1156372" cy="6410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297309" y="1497354"/>
            <a:ext cx="1401037" cy="204918"/>
          </a:xfrm>
          <a:prstGeom prst="rect">
            <a:avLst/>
          </a:prstGeom>
          <a:noFill/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검색어를 입력하세요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206516" y="1497353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625287" y="3877763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307" y="2133600"/>
            <a:ext cx="234969" cy="18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타원 73"/>
          <p:cNvSpPr/>
          <p:nvPr/>
        </p:nvSpPr>
        <p:spPr>
          <a:xfrm>
            <a:off x="6351262" y="2155868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206245" y="2407166"/>
            <a:ext cx="119974" cy="1070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355402" y="2460668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54287" y="4735566"/>
            <a:ext cx="60805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탈퇴 회원은 회원정보 리스트에서는 제외되며</a:t>
            </a:r>
            <a:r>
              <a: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카테고리에서 탈퇴회원을 선택해야만 조회 가능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891593" y="1492518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70" name="타원 69"/>
          <p:cNvSpPr/>
          <p:nvPr/>
        </p:nvSpPr>
        <p:spPr>
          <a:xfrm>
            <a:off x="5698347" y="1482642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493077" y="1492518"/>
            <a:ext cx="691904" cy="209754"/>
            <a:chOff x="3045986" y="867991"/>
            <a:chExt cx="691904" cy="316375"/>
          </a:xfrm>
        </p:grpSpPr>
        <p:sp>
          <p:nvSpPr>
            <p:cNvPr id="35" name="직사각형 3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36" name="순서도: 병합 3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8" name="타원 67"/>
          <p:cNvSpPr/>
          <p:nvPr/>
        </p:nvSpPr>
        <p:spPr>
          <a:xfrm>
            <a:off x="3296053" y="1485945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9403" y="4206149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49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073308075"/>
              </p:ext>
            </p:extLst>
          </p:nvPr>
        </p:nvGraphicFramePr>
        <p:xfrm>
          <a:off x="6643619" y="669234"/>
          <a:ext cx="2399925" cy="446565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지점별 카테고리 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전체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여의도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뚝섬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잠원으로 지점을 선택할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 컬럼의 값을 기준으로 전체리스트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예약취소완료를 선택할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0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 후 검색버튼 클릭 시 카테고리에서 설정된 조건에 따른 결과값을 불러옴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 카테고리를 설정하지 않고 검색버튼을 클릭 할 시에는 예약정보 전체리스트를 불러옴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0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대여등록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예약정보에서 특정예약정보를 선택한 후 대여등록을 클릭하면 대여리스트 페이지로 이동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예상일에 대한 값을 가져감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0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대여등록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예약정보에서 특정예약정보를 선택한 후 대여등록을 클릭하면 대여리스트 페이지로 이동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예상일에 대한 값을 가져감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141809838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3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예약정보 전체 리스트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797144"/>
              </p:ext>
            </p:extLst>
          </p:nvPr>
        </p:nvGraphicFramePr>
        <p:xfrm>
          <a:off x="211835" y="1718559"/>
          <a:ext cx="6273274" cy="1173232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68550"/>
                <a:gridCol w="591215"/>
                <a:gridCol w="450715"/>
                <a:gridCol w="466928"/>
                <a:gridCol w="447472"/>
                <a:gridCol w="771728"/>
                <a:gridCol w="642025"/>
                <a:gridCol w="505838"/>
                <a:gridCol w="719847"/>
                <a:gridCol w="363166"/>
                <a:gridCol w="745790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연락처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이용금액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예상일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결제방법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여의도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01045822015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예약완료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10000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2019-08-30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1531063" y="3400255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87422" y="593714"/>
            <a:ext cx="1275261" cy="641214"/>
            <a:chOff x="3012194" y="712779"/>
            <a:chExt cx="597981" cy="641214"/>
          </a:xfrm>
        </p:grpSpPr>
        <p:sp>
          <p:nvSpPr>
            <p:cNvPr id="54" name="직사각형 53"/>
            <p:cNvSpPr/>
            <p:nvPr/>
          </p:nvSpPr>
          <p:spPr>
            <a:xfrm>
              <a:off x="3013546" y="712779"/>
              <a:ext cx="596627" cy="641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012194" y="712779"/>
              <a:ext cx="597981" cy="641213"/>
              <a:chOff x="1544945" y="838185"/>
              <a:chExt cx="597981" cy="64121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544945" y="838185"/>
                <a:ext cx="596627" cy="2164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예약전체 리스트</a:t>
                </a:r>
                <a:endParaRPr lang="en-US" altLang="ko-KR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546299" y="1048950"/>
                <a:ext cx="596627" cy="2164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예약완</a:t>
                </a:r>
                <a:r>
                  <a:rPr lang="ko-KR" altLang="en-US" sz="800" b="1" dirty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료</a:t>
                </a:r>
                <a:endParaRPr lang="en-US" altLang="ko-KR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546299" y="1262955"/>
                <a:ext cx="596627" cy="2164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환불완료</a:t>
                </a:r>
                <a:endParaRPr lang="en-US" altLang="ko-KR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</p:grpSp>
      <p:cxnSp>
        <p:nvCxnSpPr>
          <p:cNvPr id="30" name="직선 화살표 연결선 29"/>
          <p:cNvCxnSpPr>
            <a:stCxn id="42" idx="2"/>
            <a:endCxn id="59" idx="3"/>
          </p:cNvCxnSpPr>
          <p:nvPr/>
        </p:nvCxnSpPr>
        <p:spPr>
          <a:xfrm flipH="1" flipV="1">
            <a:off x="1962683" y="912701"/>
            <a:ext cx="1692596" cy="5773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90314" y="1237144"/>
            <a:ext cx="1272373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예약취소완</a:t>
            </a:r>
            <a:r>
              <a:rPr lang="ko-KR" altLang="en-US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료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87421" y="377271"/>
            <a:ext cx="1272373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예약대기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718282" y="1392246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3824311" y="1385789"/>
            <a:ext cx="691904" cy="209754"/>
            <a:chOff x="3045986" y="867991"/>
            <a:chExt cx="691904" cy="316375"/>
          </a:xfrm>
        </p:grpSpPr>
        <p:sp>
          <p:nvSpPr>
            <p:cNvPr id="62" name="직사각형 61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63" name="순서도: 병합 62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타원 41"/>
          <p:cNvSpPr/>
          <p:nvPr/>
        </p:nvSpPr>
        <p:spPr>
          <a:xfrm>
            <a:off x="3655279" y="1388580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530149" y="1400614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460827" y="1395991"/>
            <a:ext cx="712994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예약확</a:t>
            </a:r>
            <a:r>
              <a:rPr lang="ko-KR" altLang="en-US" sz="900" b="1" dirty="0">
                <a:solidFill>
                  <a:schemeClr val="bg1"/>
                </a:solidFill>
              </a:rPr>
              <a:t>인</a:t>
            </a:r>
          </a:p>
        </p:txBody>
      </p:sp>
      <p:sp>
        <p:nvSpPr>
          <p:cNvPr id="44" name="타원 43"/>
          <p:cNvSpPr/>
          <p:nvPr/>
        </p:nvSpPr>
        <p:spPr>
          <a:xfrm>
            <a:off x="5249883" y="1408681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6232" y="1413336"/>
            <a:ext cx="712994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대여 등록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75288" y="1426026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865796" y="1401917"/>
            <a:ext cx="691904" cy="209754"/>
            <a:chOff x="3045986" y="867991"/>
            <a:chExt cx="691904" cy="316375"/>
          </a:xfrm>
        </p:grpSpPr>
        <p:sp>
          <p:nvSpPr>
            <p:cNvPr id="34" name="직사각형 33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별</a:t>
              </a:r>
            </a:p>
          </p:txBody>
        </p:sp>
        <p:sp>
          <p:nvSpPr>
            <p:cNvPr id="37" name="순서도: 병합 36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2696764" y="1404708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677081" y="468574"/>
            <a:ext cx="599871" cy="863339"/>
            <a:chOff x="7632567" y="2996920"/>
            <a:chExt cx="599871" cy="863339"/>
          </a:xfrm>
        </p:grpSpPr>
        <p:sp>
          <p:nvSpPr>
            <p:cNvPr id="41" name="직사각형 40"/>
            <p:cNvSpPr/>
            <p:nvPr/>
          </p:nvSpPr>
          <p:spPr>
            <a:xfrm>
              <a:off x="7635809" y="2996920"/>
              <a:ext cx="596627" cy="8633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632567" y="3641378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잠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원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635811" y="3207686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여의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도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635811" y="3421691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뚝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섬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672216" y="470220"/>
            <a:ext cx="596627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</a:t>
            </a:r>
            <a:r>
              <a:rPr lang="ko-KR" altLang="en-US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체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0" name="직선 화살표 연결선 49"/>
          <p:cNvCxnSpPr>
            <a:stCxn id="34" idx="3"/>
            <a:endCxn id="48" idx="3"/>
          </p:cNvCxnSpPr>
          <p:nvPr/>
        </p:nvCxnSpPr>
        <p:spPr>
          <a:xfrm flipH="1" flipV="1">
            <a:off x="3276952" y="1001567"/>
            <a:ext cx="280748" cy="5052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59403" y="412184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8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380744857"/>
              </p:ext>
            </p:extLst>
          </p:nvPr>
        </p:nvGraphicFramePr>
        <p:xfrm>
          <a:off x="6643619" y="669234"/>
          <a:ext cx="2399925" cy="408461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 컬럼의 값을 기준으로 전체리스트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예약취소완료를 선택할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 후 검색버튼 클릭 시 카테고리에서 설정된 조건에 따른 결과값을 불러옴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 카테고리를 설정하지 않고 검색버튼을 클릭 할 시에는 예약취소 전체리스트를 불러옴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환불확인 버튼 클릭 시 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예약번호 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00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예약상태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환불완료로 변경하시겠습니까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이전에 선택한 리스트를 새로고침하고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해당 예약번호의 예약상태를 변경한 후 기존에 선택한 리스트를 새로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고침 됨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기존의 리스트가 환불신청리스트였으면 해당예약정보를 제거한 후 환불신청리스트가 새로 고침 됨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91040809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4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환불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리스트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777849"/>
              </p:ext>
            </p:extLst>
          </p:nvPr>
        </p:nvGraphicFramePr>
        <p:xfrm>
          <a:off x="211835" y="1718559"/>
          <a:ext cx="6287756" cy="139034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365339"/>
                <a:gridCol w="389107"/>
                <a:gridCol w="479898"/>
                <a:gridCol w="551234"/>
                <a:gridCol w="499353"/>
                <a:gridCol w="778213"/>
                <a:gridCol w="674451"/>
                <a:gridCol w="590144"/>
                <a:gridCol w="726332"/>
                <a:gridCol w="492868"/>
                <a:gridCol w="740817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연락처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이용금액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예상일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방법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여의도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01045822015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환불신청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10000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2019-08-30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49159" y="1146737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52847" y="4450173"/>
            <a:ext cx="2643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바탕"/>
                <a:ea typeface="바탕"/>
              </a:rPr>
              <a:t>★ </a:t>
            </a:r>
            <a:r>
              <a:rPr lang="ko-KR" altLang="en-US" sz="1000" b="1" dirty="0" smtClean="0"/>
              <a:t>예약상태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관리자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환불완</a:t>
            </a:r>
            <a:r>
              <a:rPr lang="ko-KR" altLang="en-US" sz="1000" b="1" dirty="0"/>
              <a:t>료</a:t>
            </a:r>
            <a:r>
              <a:rPr lang="ko-KR" altLang="en-US" sz="1000" b="1" dirty="0" smtClean="0"/>
              <a:t>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사용자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예약취소신청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환불신청 </a:t>
            </a:r>
            <a:endParaRPr lang="ko-KR" altLang="en-US" sz="1000" b="1" dirty="0"/>
          </a:p>
        </p:txBody>
      </p:sp>
      <p:cxnSp>
        <p:nvCxnSpPr>
          <p:cNvPr id="30" name="직선 화살표 연결선 29"/>
          <p:cNvCxnSpPr>
            <a:stCxn id="77" idx="2"/>
            <a:endCxn id="39" idx="3"/>
          </p:cNvCxnSpPr>
          <p:nvPr/>
        </p:nvCxnSpPr>
        <p:spPr>
          <a:xfrm flipH="1" flipV="1">
            <a:off x="3149166" y="1139833"/>
            <a:ext cx="506113" cy="3502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289331" y="602186"/>
            <a:ext cx="864366" cy="863118"/>
            <a:chOff x="3023275" y="524891"/>
            <a:chExt cx="864366" cy="863118"/>
          </a:xfrm>
        </p:grpSpPr>
        <p:sp>
          <p:nvSpPr>
            <p:cNvPr id="58" name="직사각형 57"/>
            <p:cNvSpPr/>
            <p:nvPr/>
          </p:nvSpPr>
          <p:spPr>
            <a:xfrm>
              <a:off x="3023275" y="524891"/>
              <a:ext cx="864366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전체리스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023275" y="735656"/>
              <a:ext cx="85983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환불신청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23279" y="954316"/>
              <a:ext cx="859831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예약취소완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23276" y="1171566"/>
              <a:ext cx="863080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불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완료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280563" y="587379"/>
            <a:ext cx="864366" cy="863118"/>
            <a:chOff x="3023275" y="524891"/>
            <a:chExt cx="864366" cy="863118"/>
          </a:xfrm>
        </p:grpSpPr>
        <p:sp>
          <p:nvSpPr>
            <p:cNvPr id="56" name="직사각형 55"/>
            <p:cNvSpPr/>
            <p:nvPr/>
          </p:nvSpPr>
          <p:spPr>
            <a:xfrm>
              <a:off x="3023275" y="524891"/>
              <a:ext cx="864366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전체리스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023275" y="735656"/>
              <a:ext cx="85983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환불신청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023279" y="954316"/>
              <a:ext cx="859831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예약취소완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023276" y="1171566"/>
              <a:ext cx="863080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불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완료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4718282" y="1392246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3824311" y="1385789"/>
            <a:ext cx="691904" cy="209754"/>
            <a:chOff x="3045986" y="867991"/>
            <a:chExt cx="691904" cy="316375"/>
          </a:xfrm>
        </p:grpSpPr>
        <p:sp>
          <p:nvSpPr>
            <p:cNvPr id="75" name="직사각형 7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76" name="순서도: 병합 7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7" name="타원 76"/>
          <p:cNvSpPr/>
          <p:nvPr/>
        </p:nvSpPr>
        <p:spPr>
          <a:xfrm>
            <a:off x="3655279" y="1388580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530149" y="1400614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460826" y="1395991"/>
            <a:ext cx="998340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예약상태변</a:t>
            </a:r>
            <a:r>
              <a:rPr lang="ko-KR" altLang="en-US" sz="900" b="1">
                <a:solidFill>
                  <a:schemeClr val="bg1"/>
                </a:solidFill>
              </a:rPr>
              <a:t>경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249883" y="1408681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9403" y="4136558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9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215536943"/>
              </p:ext>
            </p:extLst>
          </p:nvPr>
        </p:nvGraphicFramePr>
        <p:xfrm>
          <a:off x="6643619" y="669234"/>
          <a:ext cx="2399925" cy="384077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 컬럼의 값을 기준으로 전체리스트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지점선택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중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대여완료를 선택 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 후 검색버튼 클릭 시 카테고리에서 설정된 조건에 따른 결과값을 불러옴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 카테고리를 설정하지 않고 검색버튼을 클릭 할 시에는 대여 전체리스트를 불러옴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이용상태변경 클릭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이용상태를 반납완료로 변경하시겠습니까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기존의 설정 리스트를 새로고침 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이용상태 컬럼의 값을 변경한 뒤 기존의 리스트를 새로 고침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기존의 리스트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조건이 대여 중이면 해당 정보를 리스트에서 제거한 후 새로 고침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09156437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5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대여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반납 리스트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76563"/>
              </p:ext>
            </p:extLst>
          </p:nvPr>
        </p:nvGraphicFramePr>
        <p:xfrm>
          <a:off x="211835" y="1718559"/>
          <a:ext cx="6273273" cy="139034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449646"/>
                <a:gridCol w="428017"/>
                <a:gridCol w="376136"/>
                <a:gridCol w="551234"/>
                <a:gridCol w="616085"/>
                <a:gridCol w="661481"/>
                <a:gridCol w="836579"/>
                <a:gridCol w="849549"/>
                <a:gridCol w="752272"/>
                <a:gridCol w="752274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초과시간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추가비용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일시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 일시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 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일시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중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반납완료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5000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289331" y="812951"/>
            <a:ext cx="863081" cy="652353"/>
            <a:chOff x="3023275" y="735656"/>
            <a:chExt cx="863081" cy="652353"/>
          </a:xfrm>
        </p:grpSpPr>
        <p:sp>
          <p:nvSpPr>
            <p:cNvPr id="65" name="직사각형 64"/>
            <p:cNvSpPr/>
            <p:nvPr/>
          </p:nvSpPr>
          <p:spPr>
            <a:xfrm>
              <a:off x="3023275" y="735656"/>
              <a:ext cx="85983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전체 리스트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23279" y="954316"/>
              <a:ext cx="859831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대여 중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23276" y="1171566"/>
              <a:ext cx="863080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반납 완료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24767" y="1411701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3830796" y="1405244"/>
            <a:ext cx="691904" cy="209754"/>
            <a:chOff x="3045986" y="867991"/>
            <a:chExt cx="691904" cy="316375"/>
          </a:xfrm>
        </p:grpSpPr>
        <p:sp>
          <p:nvSpPr>
            <p:cNvPr id="53" name="직사각형 52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54" name="순서도: 병합 53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5" name="타원 54"/>
          <p:cNvSpPr/>
          <p:nvPr/>
        </p:nvSpPr>
        <p:spPr>
          <a:xfrm>
            <a:off x="3661764" y="140803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536634" y="1420069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67312" y="1415446"/>
            <a:ext cx="978884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이용상태변</a:t>
            </a:r>
            <a:r>
              <a:rPr lang="ko-KR" altLang="en-US" sz="900" b="1" dirty="0">
                <a:solidFill>
                  <a:schemeClr val="bg1"/>
                </a:solidFill>
              </a:rPr>
              <a:t>경</a:t>
            </a:r>
          </a:p>
        </p:txBody>
      </p:sp>
      <p:sp>
        <p:nvSpPr>
          <p:cNvPr id="59" name="타원 58"/>
          <p:cNvSpPr/>
          <p:nvPr/>
        </p:nvSpPr>
        <p:spPr>
          <a:xfrm>
            <a:off x="5256368" y="1428136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>
            <a:stCxn id="55" idx="2"/>
            <a:endCxn id="39" idx="3"/>
          </p:cNvCxnSpPr>
          <p:nvPr/>
        </p:nvCxnSpPr>
        <p:spPr>
          <a:xfrm flipH="1" flipV="1">
            <a:off x="3149166" y="1139833"/>
            <a:ext cx="512598" cy="3696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289331" y="596508"/>
            <a:ext cx="859832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지점별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5098" y="4093217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52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957523620"/>
              </p:ext>
            </p:extLst>
          </p:nvPr>
        </p:nvGraphicFramePr>
        <p:xfrm>
          <a:off x="6643619" y="669234"/>
          <a:ext cx="2399925" cy="265203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등록버튼 클릭 시 공지사항 등록 페이지로 이동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 버튼 클릭 시 선택된 글 번호의 내용을 가지고 수정 페이지로 이동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삭제버튼 클릭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공지사항을 정말 삭제하시겠습니까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 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아니오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’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공지사항 전체 리스트가 새로 고침 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’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해당 공지사항을 제거한 후 공지사항 전체 리스트가 새로 고침 됨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61505826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6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공지사항관리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889284"/>
              </p:ext>
            </p:extLst>
          </p:nvPr>
        </p:nvGraphicFramePr>
        <p:xfrm>
          <a:off x="211835" y="1718559"/>
          <a:ext cx="6136794" cy="131343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01527"/>
                <a:gridCol w="1420238"/>
                <a:gridCol w="1271081"/>
                <a:gridCol w="1543455"/>
                <a:gridCol w="1400493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휴일공지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54287" y="4702910"/>
            <a:ext cx="6080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제목을 클릭하면 상세보기 페이지로 이동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그때 수정버튼 클릭 시와 동일한 페이지로 넘어가지만 수정버튼은 비활성화 된다는 점에서 상세보기페이지와 수정페이지가 다름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80409" y="1415447"/>
            <a:ext cx="573565" cy="226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수</a:t>
            </a:r>
            <a:r>
              <a:rPr lang="ko-KR" altLang="en-US" sz="900" b="1" dirty="0">
                <a:solidFill>
                  <a:schemeClr val="bg1"/>
                </a:solidFill>
              </a:rPr>
              <a:t>정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767847" y="1405244"/>
            <a:ext cx="919405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공지사항등</a:t>
            </a:r>
            <a:r>
              <a:rPr lang="ko-KR" altLang="en-US" sz="9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44" name="타원 43"/>
          <p:cNvSpPr/>
          <p:nvPr/>
        </p:nvSpPr>
        <p:spPr>
          <a:xfrm>
            <a:off x="3506124" y="1428136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708573" y="1443076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687438" y="1415446"/>
            <a:ext cx="616085" cy="2381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삭제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508998" y="1428136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687252" y="3793171"/>
            <a:ext cx="2441550" cy="666855"/>
            <a:chOff x="1794083" y="3753394"/>
            <a:chExt cx="2917254" cy="966652"/>
          </a:xfrm>
        </p:grpSpPr>
        <p:sp>
          <p:nvSpPr>
            <p:cNvPr id="19" name="직사각형 18"/>
            <p:cNvSpPr/>
            <p:nvPr/>
          </p:nvSpPr>
          <p:spPr>
            <a:xfrm>
              <a:off x="1794083" y="3753394"/>
              <a:ext cx="2917254" cy="9666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※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주의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정말로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000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상품을 삭제하시겠습니까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?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529040" y="4476205"/>
              <a:ext cx="494319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예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125578" y="4484913"/>
              <a:ext cx="507381" cy="17417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아니오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화살표 연결선 21"/>
          <p:cNvCxnSpPr>
            <a:stCxn id="90" idx="1"/>
            <a:endCxn id="19" idx="0"/>
          </p:cNvCxnSpPr>
          <p:nvPr/>
        </p:nvCxnSpPr>
        <p:spPr>
          <a:xfrm flipH="1">
            <a:off x="5908027" y="1995249"/>
            <a:ext cx="735592" cy="17979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5098" y="412184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82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960658774"/>
              </p:ext>
            </p:extLst>
          </p:nvPr>
        </p:nvGraphicFramePr>
        <p:xfrm>
          <a:off x="6643619" y="669234"/>
          <a:ext cx="2399925" cy="163093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제목과 내용을 입력 후 공지사항 등록 버튼을 클릭하면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공지사항전체 리스트에 해당 공지사항을 포함 후 공지사항전체 리스트 페이지로 이동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작성을 취소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공지사항 전체 리스트 페이지로 이동하고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취소버튼 클릭 이전 상태로 돌아감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391594468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7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공지사항관리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공지사항 등록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681418"/>
              </p:ext>
            </p:extLst>
          </p:nvPr>
        </p:nvGraphicFramePr>
        <p:xfrm>
          <a:off x="211835" y="1407268"/>
          <a:ext cx="6201920" cy="2226734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068748"/>
                <a:gridCol w="745788"/>
                <a:gridCol w="2529176"/>
              </a:tblGrid>
              <a:tr h="259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자동 생성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 날짜로 자동 생성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제목을 입력하세요 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 자동 생성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59535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내용을 입력하세요 </a:t>
                      </a:r>
                      <a:endParaRPr lang="en-US" altLang="ko-KR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14264" y="3763056"/>
            <a:ext cx="573565" cy="226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취소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01702" y="3752853"/>
            <a:ext cx="919405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공지사항등</a:t>
            </a:r>
            <a:r>
              <a:rPr lang="ko-KR" altLang="en-US" sz="9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20" name="타원 19"/>
          <p:cNvSpPr/>
          <p:nvPr/>
        </p:nvSpPr>
        <p:spPr>
          <a:xfrm>
            <a:off x="4439979" y="377574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642428" y="3790685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1581" y="4090532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11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665598400"/>
              </p:ext>
            </p:extLst>
          </p:nvPr>
        </p:nvGraphicFramePr>
        <p:xfrm>
          <a:off x="6643619" y="669234"/>
          <a:ext cx="2399925" cy="150901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제목과 내용만 수정 가능하며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수정완료 버튼 클릭 시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공지내용 수정 후 공지사항 전체 리스트 페이지로 이동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작성을 취소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공지사항 전체 리스트 페이지로 이동하고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취소버튼 클릭 이전 상태로 돌아감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052348729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8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공지사항관리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76969"/>
              </p:ext>
            </p:extLst>
          </p:nvPr>
        </p:nvGraphicFramePr>
        <p:xfrm>
          <a:off x="211835" y="1407268"/>
          <a:ext cx="6201920" cy="2226734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068748"/>
                <a:gridCol w="745788"/>
                <a:gridCol w="2529176"/>
              </a:tblGrid>
              <a:tr h="259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자동 생성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 날짜로 자동 생성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제목을 입력하세요 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 자동 생성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59535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내용을 입력하세요 </a:t>
                      </a:r>
                      <a:endParaRPr lang="en-US" altLang="ko-KR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&amp; 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이미지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755899" y="3763056"/>
            <a:ext cx="573565" cy="226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취</a:t>
            </a:r>
            <a:r>
              <a:rPr lang="ko-KR" altLang="en-US" sz="900" b="1" dirty="0">
                <a:solidFill>
                  <a:schemeClr val="bg1"/>
                </a:solidFill>
              </a:rPr>
              <a:t>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43337" y="3752853"/>
            <a:ext cx="919405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수정 완료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381614" y="377574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84063" y="3790685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7522" y="412184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4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6183</Words>
  <Application>Microsoft Office PowerPoint</Application>
  <PresentationFormat>화면 슬라이드 쇼(16:9)</PresentationFormat>
  <Paragraphs>2084</Paragraphs>
  <Slides>29</Slides>
  <Notes>29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1750</dc:creator>
  <cp:lastModifiedBy>alfo8-12</cp:lastModifiedBy>
  <cp:revision>103</cp:revision>
  <dcterms:modified xsi:type="dcterms:W3CDTF">2019-08-23T08:18:09Z</dcterms:modified>
</cp:coreProperties>
</file>