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notesSlides/notesSlide24.xml" ContentType="application/vnd.openxmlformats-officedocument.presentationml.notesSlide+xml"/>
  <Override PartName="/ppt/charts/chart6.xml" ContentType="application/vnd.openxmlformats-officedocument.drawingml.chart+xml"/>
  <Override PartName="/ppt/notesSlides/notesSlide25.xml" ContentType="application/vnd.openxmlformats-officedocument.presentationml.notesSlide+xml"/>
  <Override PartName="/ppt/charts/chart7.xml" ContentType="application/vnd.openxmlformats-officedocument.drawingml.chart+xml"/>
  <Override PartName="/ppt/notesSlides/notesSlide26.xml" ContentType="application/vnd.openxmlformats-officedocument.presentationml.notesSlide+xml"/>
  <Override PartName="/ppt/charts/chart8.xml" ContentType="application/vnd.openxmlformats-officedocument.drawingml.chart+xml"/>
  <Override PartName="/ppt/notesSlides/notesSlide27.xml" ContentType="application/vnd.openxmlformats-officedocument.presentationml.notesSlide+xml"/>
  <Override PartName="/ppt/charts/chart9.xml" ContentType="application/vnd.openxmlformats-officedocument.drawingml.chart+xml"/>
  <Override PartName="/ppt/notesSlides/notesSlide28.xml" ContentType="application/vnd.openxmlformats-officedocument.presentationml.notesSlide+xml"/>
  <Override PartName="/ppt/charts/chart10.xml" ContentType="application/vnd.openxmlformats-officedocument.drawingml.chart+xml"/>
  <Override PartName="/ppt/notesSlides/notesSlide29.xml" ContentType="application/vnd.openxmlformats-officedocument.presentationml.notesSlide+xml"/>
  <Override PartName="/ppt/charts/chart11.xml" ContentType="application/vnd.openxmlformats-officedocument.drawingml.chart+xml"/>
  <Override PartName="/ppt/theme/themeOverride2.xml" ContentType="application/vnd.openxmlformats-officedocument.themeOverride+xml"/>
  <Override PartName="/ppt/notesSlides/notesSlide30.xml" ContentType="application/vnd.openxmlformats-officedocument.presentationml.notesSlide+xml"/>
  <Override PartName="/ppt/charts/chart12.xml" ContentType="application/vnd.openxmlformats-officedocument.drawingml.chart+xml"/>
  <Override PartName="/ppt/theme/themeOverride3.xml" ContentType="application/vnd.openxmlformats-officedocument.themeOverride+xml"/>
  <Override PartName="/ppt/notesSlides/notesSlide31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7" r:id="rId2"/>
    <p:sldId id="27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94" r:id="rId13"/>
    <p:sldId id="296" r:id="rId14"/>
    <p:sldId id="300" r:id="rId15"/>
    <p:sldId id="303" r:id="rId16"/>
    <p:sldId id="302" r:id="rId17"/>
    <p:sldId id="291" r:id="rId18"/>
    <p:sldId id="292" r:id="rId19"/>
    <p:sldId id="29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3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24B"/>
    <a:srgbClr val="10914C"/>
    <a:srgbClr val="387D11"/>
    <a:srgbClr val="AAE1BF"/>
    <a:srgbClr val="57D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3749B1-3404-4EBD-BEBC-FF6A01E7870A}">
  <a:tblStyle styleId="{003749B1-3404-4EBD-BEBC-FF6A01E78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D13676-8623-44ED-8D77-5CB202C644C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2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3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6040064"/>
        <c:axId val="162031296"/>
      </c:lineChart>
      <c:catAx>
        <c:axId val="286040064"/>
        <c:scaling>
          <c:orientation val="minMax"/>
        </c:scaling>
        <c:delete val="0"/>
        <c:axPos val="b"/>
        <c:majorTickMark val="out"/>
        <c:minorTickMark val="none"/>
        <c:tickLblPos val="nextTo"/>
        <c:crossAx val="162031296"/>
        <c:crosses val="autoZero"/>
        <c:auto val="1"/>
        <c:lblAlgn val="ctr"/>
        <c:lblOffset val="100"/>
        <c:noMultiLvlLbl val="0"/>
      </c:catAx>
      <c:valAx>
        <c:axId val="162031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6040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45000</c:v>
                </c:pt>
                <c:pt idx="1">
                  <c:v>54000</c:v>
                </c:pt>
                <c:pt idx="2">
                  <c:v>48000</c:v>
                </c:pt>
                <c:pt idx="3">
                  <c:v>49000</c:v>
                </c:pt>
                <c:pt idx="4">
                  <c:v>46000</c:v>
                </c:pt>
                <c:pt idx="5">
                  <c:v>26000</c:v>
                </c:pt>
                <c:pt idx="6">
                  <c:v>64000</c:v>
                </c:pt>
                <c:pt idx="7">
                  <c:v>61000</c:v>
                </c:pt>
                <c:pt idx="8">
                  <c:v>28000</c:v>
                </c:pt>
                <c:pt idx="9">
                  <c:v>36000</c:v>
                </c:pt>
                <c:pt idx="10">
                  <c:v>15000</c:v>
                </c:pt>
                <c:pt idx="11">
                  <c:v>74000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87000</c:v>
                </c:pt>
                <c:pt idx="1">
                  <c:v>65400</c:v>
                </c:pt>
                <c:pt idx="2">
                  <c:v>79000</c:v>
                </c:pt>
                <c:pt idx="3">
                  <c:v>87700</c:v>
                </c:pt>
                <c:pt idx="4">
                  <c:v>90100</c:v>
                </c:pt>
                <c:pt idx="5">
                  <c:v>95400</c:v>
                </c:pt>
                <c:pt idx="6">
                  <c:v>87000</c:v>
                </c:pt>
                <c:pt idx="7">
                  <c:v>88000</c:v>
                </c:pt>
                <c:pt idx="8">
                  <c:v>49000</c:v>
                </c:pt>
                <c:pt idx="9">
                  <c:v>87000</c:v>
                </c:pt>
                <c:pt idx="10">
                  <c:v>86000</c:v>
                </c:pt>
                <c:pt idx="11">
                  <c:v>91000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506432"/>
        <c:axId val="41780928"/>
      </c:lineChart>
      <c:catAx>
        <c:axId val="3035064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41780928"/>
        <c:crosses val="autoZero"/>
        <c:auto val="1"/>
        <c:lblAlgn val="ctr"/>
        <c:lblOffset val="100"/>
        <c:noMultiLvlLbl val="0"/>
      </c:catAx>
      <c:valAx>
        <c:axId val="41780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30350643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6016256"/>
        <c:axId val="284894912"/>
      </c:lineChart>
      <c:catAx>
        <c:axId val="3060162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84894912"/>
        <c:crosses val="autoZero"/>
        <c:auto val="1"/>
        <c:lblAlgn val="ctr"/>
        <c:lblOffset val="100"/>
        <c:noMultiLvlLbl val="0"/>
      </c:catAx>
      <c:valAx>
        <c:axId val="284894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30601625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6개월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6469888"/>
        <c:axId val="284897216"/>
      </c:lineChart>
      <c:catAx>
        <c:axId val="3064698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84897216"/>
        <c:crosses val="autoZero"/>
        <c:auto val="1"/>
        <c:lblAlgn val="ctr"/>
        <c:lblOffset val="100"/>
        <c:noMultiLvlLbl val="0"/>
      </c:catAx>
      <c:valAx>
        <c:axId val="284897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30646988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남성(명)</c:v>
                </c:pt>
                <c:pt idx="1">
                  <c:v>여성(명)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650001</c:v>
                </c:pt>
                <c:pt idx="1">
                  <c:v>826440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27860672729951375"/>
          <c:y val="5.6728232681045515E-2"/>
          <c:w val="0.44278654540097251"/>
          <c:h val="7.0180342922911018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dLbl>
              <c:idx val="3"/>
              <c:layout>
                <c:manualLayout>
                  <c:x val="6.4829758695761935E-2"/>
                  <c:y val="5.1691462275266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858473493362558E-2"/>
                  <c:y val="4.11314220904452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86456</c:v>
                </c:pt>
                <c:pt idx="1">
                  <c:v>45654</c:v>
                </c:pt>
                <c:pt idx="2">
                  <c:v>26456</c:v>
                </c:pt>
                <c:pt idx="3">
                  <c:v>12314</c:v>
                </c:pt>
                <c:pt idx="4">
                  <c:v>8564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5.9282183175730647E-2"/>
          <c:y val="8.6400187910562018E-2"/>
          <c:w val="0.88143563364853872"/>
          <c:h val="6.7508516487647954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3일</c:v>
                </c:pt>
                <c:pt idx="1">
                  <c:v>일주일</c:v>
                </c:pt>
                <c:pt idx="2">
                  <c:v>한달</c:v>
                </c:pt>
                <c:pt idx="3">
                  <c:v>6개월 이상</c:v>
                </c:pt>
                <c:pt idx="4">
                  <c:v>1년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2345</c:v>
                </c:pt>
                <c:pt idx="1">
                  <c:v>8456</c:v>
                </c:pt>
                <c:pt idx="2">
                  <c:v>12344</c:v>
                </c:pt>
                <c:pt idx="3">
                  <c:v>52131</c:v>
                </c:pt>
                <c:pt idx="4">
                  <c:v>84564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9038550766074525"/>
          <c:y val="9.5378931877555917E-2"/>
          <c:w val="0.61922873387657029"/>
          <c:h val="6.7426503326818571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6002688"/>
        <c:axId val="162033024"/>
      </c:lineChart>
      <c:catAx>
        <c:axId val="286002688"/>
        <c:scaling>
          <c:orientation val="minMax"/>
        </c:scaling>
        <c:delete val="0"/>
        <c:axPos val="b"/>
        <c:majorTickMark val="out"/>
        <c:minorTickMark val="none"/>
        <c:tickLblPos val="nextTo"/>
        <c:crossAx val="162033024"/>
        <c:crosses val="autoZero"/>
        <c:auto val="1"/>
        <c:lblAlgn val="ctr"/>
        <c:lblOffset val="100"/>
        <c:noMultiLvlLbl val="0"/>
      </c:catAx>
      <c:valAx>
        <c:axId val="162033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6002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dLbls>
            <c:dLbl>
              <c:idx val="7"/>
              <c:layout>
                <c:manualLayout>
                  <c:x val="-5.504418421730034E-2"/>
                  <c:y val="-1.7456636752130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4.068483181278721E-2"/>
                  <c:y val="2.61849551281963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125000</c:v>
                </c:pt>
                <c:pt idx="1">
                  <c:v>168000</c:v>
                </c:pt>
                <c:pt idx="2">
                  <c:v>226000</c:v>
                </c:pt>
                <c:pt idx="3">
                  <c:v>428000</c:v>
                </c:pt>
                <c:pt idx="4">
                  <c:v>195000</c:v>
                </c:pt>
                <c:pt idx="5">
                  <c:v>683213</c:v>
                </c:pt>
                <c:pt idx="6">
                  <c:v>123165</c:v>
                </c:pt>
                <c:pt idx="7">
                  <c:v>456421</c:v>
                </c:pt>
                <c:pt idx="8">
                  <c:v>456421</c:v>
                </c:pt>
                <c:pt idx="9">
                  <c:v>679971</c:v>
                </c:pt>
                <c:pt idx="10">
                  <c:v>123135</c:v>
                </c:pt>
                <c:pt idx="11">
                  <c:v>778541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환불 금액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45644</c:v>
                </c:pt>
                <c:pt idx="1">
                  <c:v>23416</c:v>
                </c:pt>
                <c:pt idx="2">
                  <c:v>12314</c:v>
                </c:pt>
                <c:pt idx="3">
                  <c:v>87494</c:v>
                </c:pt>
                <c:pt idx="4">
                  <c:v>45646</c:v>
                </c:pt>
                <c:pt idx="5">
                  <c:v>45611</c:v>
                </c:pt>
                <c:pt idx="6">
                  <c:v>23137</c:v>
                </c:pt>
                <c:pt idx="7">
                  <c:v>89456</c:v>
                </c:pt>
                <c:pt idx="8">
                  <c:v>12314</c:v>
                </c:pt>
                <c:pt idx="9">
                  <c:v>56467</c:v>
                </c:pt>
                <c:pt idx="10">
                  <c:v>45641</c:v>
                </c:pt>
                <c:pt idx="11">
                  <c:v>41631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이익 금액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100000</c:v>
                </c:pt>
                <c:pt idx="1">
                  <c:v>140000</c:v>
                </c:pt>
                <c:pt idx="2">
                  <c:v>130000</c:v>
                </c:pt>
                <c:pt idx="3">
                  <c:v>350000</c:v>
                </c:pt>
                <c:pt idx="4">
                  <c:v>130000</c:v>
                </c:pt>
                <c:pt idx="5">
                  <c:v>640000</c:v>
                </c:pt>
                <c:pt idx="6">
                  <c:v>100000</c:v>
                </c:pt>
                <c:pt idx="7">
                  <c:v>320000</c:v>
                </c:pt>
                <c:pt idx="8">
                  <c:v>410000</c:v>
                </c:pt>
                <c:pt idx="9">
                  <c:v>620000</c:v>
                </c:pt>
                <c:pt idx="10">
                  <c:v>100000</c:v>
                </c:pt>
                <c:pt idx="11">
                  <c:v>600000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6294016"/>
        <c:axId val="285257088"/>
      </c:lineChart>
      <c:catAx>
        <c:axId val="286294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85257088"/>
        <c:crosses val="autoZero"/>
        <c:auto val="1"/>
        <c:lblAlgn val="ctr"/>
        <c:lblOffset val="100"/>
        <c:noMultiLvlLbl val="0"/>
      </c:catAx>
      <c:valAx>
        <c:axId val="285257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862940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일별 매출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84156</c:v>
                </c:pt>
                <c:pt idx="1">
                  <c:v>12314</c:v>
                </c:pt>
                <c:pt idx="2">
                  <c:v>87923</c:v>
                </c:pt>
                <c:pt idx="3">
                  <c:v>12314</c:v>
                </c:pt>
                <c:pt idx="4">
                  <c:v>12314</c:v>
                </c:pt>
                <c:pt idx="5">
                  <c:v>75646</c:v>
                </c:pt>
                <c:pt idx="6">
                  <c:v>95411</c:v>
                </c:pt>
                <c:pt idx="7">
                  <c:v>84313</c:v>
                </c:pt>
                <c:pt idx="8">
                  <c:v>45641</c:v>
                </c:pt>
                <c:pt idx="9">
                  <c:v>23145</c:v>
                </c:pt>
                <c:pt idx="10">
                  <c:v>78415</c:v>
                </c:pt>
                <c:pt idx="11">
                  <c:v>12346</c:v>
                </c:pt>
                <c:pt idx="12">
                  <c:v>41111</c:v>
                </c:pt>
                <c:pt idx="13">
                  <c:v>12314</c:v>
                </c:pt>
                <c:pt idx="14">
                  <c:v>44856</c:v>
                </c:pt>
                <c:pt idx="15">
                  <c:v>87514</c:v>
                </c:pt>
                <c:pt idx="16">
                  <c:v>78451</c:v>
                </c:pt>
                <c:pt idx="17">
                  <c:v>62134</c:v>
                </c:pt>
                <c:pt idx="18">
                  <c:v>50152</c:v>
                </c:pt>
                <c:pt idx="19">
                  <c:v>12310</c:v>
                </c:pt>
                <c:pt idx="20">
                  <c:v>84156</c:v>
                </c:pt>
                <c:pt idx="21">
                  <c:v>12314</c:v>
                </c:pt>
                <c:pt idx="22">
                  <c:v>87923</c:v>
                </c:pt>
                <c:pt idx="23">
                  <c:v>12314</c:v>
                </c:pt>
                <c:pt idx="24">
                  <c:v>12314</c:v>
                </c:pt>
                <c:pt idx="25">
                  <c:v>75646</c:v>
                </c:pt>
                <c:pt idx="26">
                  <c:v>95411</c:v>
                </c:pt>
                <c:pt idx="27">
                  <c:v>84313</c:v>
                </c:pt>
                <c:pt idx="28">
                  <c:v>45641</c:v>
                </c:pt>
                <c:pt idx="29">
                  <c:v>23145</c:v>
                </c:pt>
                <c:pt idx="30">
                  <c:v>78415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환불 금액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10000</c:v>
                </c:pt>
                <c:pt idx="1">
                  <c:v>11000</c:v>
                </c:pt>
                <c:pt idx="2">
                  <c:v>12000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5000</c:v>
                </c:pt>
                <c:pt idx="9">
                  <c:v>3000</c:v>
                </c:pt>
                <c:pt idx="10">
                  <c:v>2000</c:v>
                </c:pt>
                <c:pt idx="11">
                  <c:v>6000</c:v>
                </c:pt>
                <c:pt idx="12">
                  <c:v>8000</c:v>
                </c:pt>
                <c:pt idx="13">
                  <c:v>9000</c:v>
                </c:pt>
                <c:pt idx="14">
                  <c:v>1000</c:v>
                </c:pt>
                <c:pt idx="15">
                  <c:v>2000</c:v>
                </c:pt>
                <c:pt idx="16">
                  <c:v>3000</c:v>
                </c:pt>
                <c:pt idx="17">
                  <c:v>4000</c:v>
                </c:pt>
                <c:pt idx="18">
                  <c:v>9000</c:v>
                </c:pt>
                <c:pt idx="19">
                  <c:v>4000</c:v>
                </c:pt>
                <c:pt idx="20">
                  <c:v>6000</c:v>
                </c:pt>
                <c:pt idx="21">
                  <c:v>1000</c:v>
                </c:pt>
                <c:pt idx="22">
                  <c:v>2000</c:v>
                </c:pt>
                <c:pt idx="23">
                  <c:v>3000</c:v>
                </c:pt>
                <c:pt idx="24">
                  <c:v>4000</c:v>
                </c:pt>
                <c:pt idx="25">
                  <c:v>9000</c:v>
                </c:pt>
                <c:pt idx="26">
                  <c:v>4000</c:v>
                </c:pt>
                <c:pt idx="27">
                  <c:v>6000</c:v>
                </c:pt>
                <c:pt idx="28">
                  <c:v>1000</c:v>
                </c:pt>
                <c:pt idx="29">
                  <c:v>2000</c:v>
                </c:pt>
                <c:pt idx="30">
                  <c:v>3000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이익 금액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70000</c:v>
                </c:pt>
                <c:pt idx="1">
                  <c:v>1000</c:v>
                </c:pt>
                <c:pt idx="2">
                  <c:v>72000</c:v>
                </c:pt>
                <c:pt idx="3">
                  <c:v>1000</c:v>
                </c:pt>
                <c:pt idx="4">
                  <c:v>1000</c:v>
                </c:pt>
                <c:pt idx="5">
                  <c:v>71000</c:v>
                </c:pt>
                <c:pt idx="6">
                  <c:v>72000</c:v>
                </c:pt>
                <c:pt idx="7">
                  <c:v>73000</c:v>
                </c:pt>
                <c:pt idx="8">
                  <c:v>1000</c:v>
                </c:pt>
                <c:pt idx="9">
                  <c:v>1000</c:v>
                </c:pt>
                <c:pt idx="10">
                  <c:v>72000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71000</c:v>
                </c:pt>
                <c:pt idx="16">
                  <c:v>72000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71000</c:v>
                </c:pt>
                <c:pt idx="21">
                  <c:v>1000</c:v>
                </c:pt>
                <c:pt idx="22">
                  <c:v>72000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72000</c:v>
                </c:pt>
                <c:pt idx="27">
                  <c:v>72000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6811136"/>
        <c:axId val="269084928"/>
      </c:lineChart>
      <c:catAx>
        <c:axId val="286811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69084928"/>
        <c:crosses val="autoZero"/>
        <c:auto val="1"/>
        <c:lblAlgn val="ctr"/>
        <c:lblOffset val="100"/>
        <c:noMultiLvlLbl val="0"/>
      </c:catAx>
      <c:valAx>
        <c:axId val="269084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868111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32122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45612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67512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12348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78944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99912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12344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54644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57944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74896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68946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41165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14530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13124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84541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7497728"/>
        <c:axId val="285257664"/>
      </c:barChart>
      <c:catAx>
        <c:axId val="287497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85257664"/>
        <c:crosses val="autoZero"/>
        <c:auto val="1"/>
        <c:lblAlgn val="ctr"/>
        <c:lblOffset val="100"/>
        <c:noMultiLvlLbl val="0"/>
      </c:catAx>
      <c:valAx>
        <c:axId val="285257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87497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80000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40000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8000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1053056"/>
        <c:axId val="269087808"/>
      </c:barChart>
      <c:catAx>
        <c:axId val="291053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69087808"/>
        <c:crosses val="autoZero"/>
        <c:auto val="1"/>
        <c:lblAlgn val="ctr"/>
        <c:lblOffset val="100"/>
        <c:noMultiLvlLbl val="0"/>
      </c:catAx>
      <c:valAx>
        <c:axId val="269087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910530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1231564</c:v>
                </c:pt>
                <c:pt idx="1">
                  <c:v>4769464</c:v>
                </c:pt>
                <c:pt idx="2">
                  <c:v>3125314</c:v>
                </c:pt>
                <c:pt idx="3">
                  <c:v>1231016</c:v>
                </c:pt>
                <c:pt idx="4">
                  <c:v>4654641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8545644</c:v>
                </c:pt>
                <c:pt idx="1">
                  <c:v>4564612</c:v>
                </c:pt>
                <c:pt idx="2">
                  <c:v>7456465</c:v>
                </c:pt>
                <c:pt idx="3">
                  <c:v>6123132</c:v>
                </c:pt>
                <c:pt idx="4">
                  <c:v>3456466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0805120"/>
        <c:axId val="269090112"/>
      </c:barChart>
      <c:catAx>
        <c:axId val="300805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69090112"/>
        <c:crosses val="autoZero"/>
        <c:auto val="1"/>
        <c:lblAlgn val="ctr"/>
        <c:lblOffset val="100"/>
        <c:noMultiLvlLbl val="0"/>
      </c:catAx>
      <c:valAx>
        <c:axId val="269090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30080512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684566</c:v>
                </c:pt>
                <c:pt idx="1">
                  <c:v>654611</c:v>
                </c:pt>
                <c:pt idx="2">
                  <c:v>695455</c:v>
                </c:pt>
                <c:pt idx="3">
                  <c:v>612314</c:v>
                </c:pt>
                <c:pt idx="4">
                  <c:v>613214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456152</c:v>
                </c:pt>
                <c:pt idx="1">
                  <c:v>489645</c:v>
                </c:pt>
                <c:pt idx="2">
                  <c:v>421334</c:v>
                </c:pt>
                <c:pt idx="3">
                  <c:v>879454</c:v>
                </c:pt>
                <c:pt idx="4">
                  <c:v>123134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241234</c:v>
                </c:pt>
                <c:pt idx="1">
                  <c:v>216514</c:v>
                </c:pt>
                <c:pt idx="2">
                  <c:v>295444</c:v>
                </c:pt>
                <c:pt idx="3">
                  <c:v>315644</c:v>
                </c:pt>
                <c:pt idx="4">
                  <c:v>378999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105613</c:v>
                </c:pt>
                <c:pt idx="1">
                  <c:v>106544</c:v>
                </c:pt>
                <c:pt idx="2">
                  <c:v>106467</c:v>
                </c:pt>
                <c:pt idx="3">
                  <c:v>201644</c:v>
                </c:pt>
                <c:pt idx="4">
                  <c:v>264555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1362688"/>
        <c:axId val="285259392"/>
      </c:barChart>
      <c:catAx>
        <c:axId val="301362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85259392"/>
        <c:crosses val="autoZero"/>
        <c:auto val="1"/>
        <c:lblAlgn val="ctr"/>
        <c:lblOffset val="100"/>
        <c:noMultiLvlLbl val="0"/>
      </c:catAx>
      <c:valAx>
        <c:axId val="285259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30136268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4500</c:v>
                </c:pt>
                <c:pt idx="1">
                  <c:v>3215</c:v>
                </c:pt>
                <c:pt idx="2">
                  <c:v>4589</c:v>
                </c:pt>
                <c:pt idx="3">
                  <c:v>3745</c:v>
                </c:pt>
                <c:pt idx="4">
                  <c:v>8754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16544</c:v>
                </c:pt>
                <c:pt idx="1">
                  <c:v>17000</c:v>
                </c:pt>
                <c:pt idx="2">
                  <c:v>18000</c:v>
                </c:pt>
                <c:pt idx="3">
                  <c:v>19000</c:v>
                </c:pt>
                <c:pt idx="4">
                  <c:v>17000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70000</c:v>
                </c:pt>
                <c:pt idx="1">
                  <c:v>78540</c:v>
                </c:pt>
                <c:pt idx="2">
                  <c:v>87540</c:v>
                </c:pt>
                <c:pt idx="3">
                  <c:v>76541</c:v>
                </c:pt>
                <c:pt idx="4">
                  <c:v>91455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6개월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301005</c:v>
                </c:pt>
                <c:pt idx="1">
                  <c:v>204567</c:v>
                </c:pt>
                <c:pt idx="2">
                  <c:v>245678</c:v>
                </c:pt>
                <c:pt idx="3">
                  <c:v>246547</c:v>
                </c:pt>
                <c:pt idx="4">
                  <c:v>246878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601233</c:v>
                </c:pt>
                <c:pt idx="1">
                  <c:v>615421</c:v>
                </c:pt>
                <c:pt idx="2">
                  <c:v>750123</c:v>
                </c:pt>
                <c:pt idx="3">
                  <c:v>841213</c:v>
                </c:pt>
                <c:pt idx="4">
                  <c:v>758641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0744832"/>
        <c:axId val="41781504"/>
      </c:barChart>
      <c:catAx>
        <c:axId val="290744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41781504"/>
        <c:crosses val="autoZero"/>
        <c:auto val="1"/>
        <c:lblAlgn val="ctr"/>
        <c:lblOffset val="100"/>
        <c:noMultiLvlLbl val="0"/>
      </c:catAx>
      <c:valAx>
        <c:axId val="41781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9074483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8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?hl=k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42963338"/>
              </p:ext>
            </p:extLst>
          </p:nvPr>
        </p:nvGraphicFramePr>
        <p:xfrm>
          <a:off x="6643077" y="615134"/>
          <a:ext cx="2399925" cy="25156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ID: ADMIN</a:t>
                      </a: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PW: 1234</a:t>
                      </a:r>
                      <a:endParaRPr lang="ko-KR" altLang="en-US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-1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정확히 입력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3 - 2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 하지 않을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알림 창을 띄워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ID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혹은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일치하지 않음을 알려줌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2766712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로그인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페이지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642024"/>
            <a:ext cx="6186792" cy="4267200"/>
            <a:chOff x="265889" y="577174"/>
            <a:chExt cx="4987047" cy="4267200"/>
          </a:xfrm>
        </p:grpSpPr>
        <p:grpSp>
          <p:nvGrpSpPr>
            <p:cNvPr id="4" name="그룹 3"/>
            <p:cNvGrpSpPr/>
            <p:nvPr/>
          </p:nvGrpSpPr>
          <p:grpSpPr>
            <a:xfrm>
              <a:off x="322731" y="1313603"/>
              <a:ext cx="4852384" cy="2940627"/>
              <a:chOff x="278863" y="843064"/>
              <a:chExt cx="6190635" cy="363515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78863" y="843064"/>
                <a:ext cx="6190635" cy="3635155"/>
                <a:chOff x="830088" y="890957"/>
                <a:chExt cx="6190635" cy="3587262"/>
              </a:xfrm>
            </p:grpSpPr>
            <p:pic>
              <p:nvPicPr>
                <p:cNvPr id="13" name="Picture 2" descr="C:\Users\alfo112\Desktop\텐트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7138" y="1230927"/>
                  <a:ext cx="2920952" cy="2904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직사각형 13"/>
                <p:cNvSpPr/>
                <p:nvPr/>
              </p:nvSpPr>
              <p:spPr>
                <a:xfrm>
                  <a:off x="830088" y="890957"/>
                  <a:ext cx="6190635" cy="35872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268211" y="1266098"/>
                  <a:ext cx="2402220" cy="4923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800" b="1" dirty="0" smtClean="0">
                      <a:solidFill>
                        <a:schemeClr val="tx1"/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관리자 로그인</a:t>
                  </a:r>
                  <a:endParaRPr lang="ko-KR" altLang="en-US" sz="1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4268211" y="2028101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2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아이디</a:t>
                  </a:r>
                  <a:endParaRPr lang="ko-KR" altLang="en-US" sz="2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4268211" y="2800476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8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비밀번호</a:t>
                  </a:r>
                  <a:endParaRPr lang="ko-KR" altLang="en-US" sz="18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4268211" y="3481761"/>
                  <a:ext cx="2402220" cy="65380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 smtClean="0">
                      <a:solidFill>
                        <a:schemeClr val="bg1"/>
                      </a:solidFill>
                    </a:rPr>
                    <a:t>LOGIN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타원 2"/>
              <p:cNvSpPr/>
              <p:nvPr/>
            </p:nvSpPr>
            <p:spPr>
              <a:xfrm>
                <a:off x="5791201" y="2159540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814648" y="2944982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08163" y="3683195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325566"/>
              <a:ext cx="4852385" cy="439161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154954" y="527542"/>
            <a:ext cx="973184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First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31729" y="982475"/>
            <a:ext cx="1224609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Second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66086" y="3376137"/>
            <a:ext cx="3118786" cy="1092404"/>
          </a:xfrm>
          <a:prstGeom prst="rect">
            <a:avLst/>
          </a:prstGeom>
          <a:noFill/>
          <a:ln>
            <a:solidFill>
              <a:srgbClr val="10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페이지 전체 사이즈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width 1920px, height 1080px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Header size: width 100%, height 20%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Section size: width 100%, height  auto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Footer size: width 100%, height 10%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모든 페이지 사이즈 규정은 동일하게 적용 됨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b="1" dirty="0" smtClean="0"/>
              <a:t>l</a:t>
            </a:r>
            <a:endParaRPr lang="ko-KR" altLang="en-US" sz="900" b="1" dirty="0"/>
          </a:p>
        </p:txBody>
      </p:sp>
      <p:cxnSp>
        <p:nvCxnSpPr>
          <p:cNvPr id="34" name="직선 화살표 연결선 33"/>
          <p:cNvCxnSpPr>
            <a:stCxn id="24" idx="1"/>
            <a:endCxn id="29" idx="3"/>
          </p:cNvCxnSpPr>
          <p:nvPr/>
        </p:nvCxnSpPr>
        <p:spPr>
          <a:xfrm flipH="1" flipV="1">
            <a:off x="4003204" y="612083"/>
            <a:ext cx="1128525" cy="511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" idx="1"/>
          </p:cNvCxnSpPr>
          <p:nvPr/>
        </p:nvCxnSpPr>
        <p:spPr>
          <a:xfrm flipH="1" flipV="1">
            <a:off x="4026429" y="642024"/>
            <a:ext cx="1128525" cy="269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8068" y="563216"/>
            <a:ext cx="6186792" cy="7569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00382" y="470627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8068" y="1338003"/>
            <a:ext cx="6186792" cy="298107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7485" y="1504647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9546" y="4314731"/>
            <a:ext cx="6186792" cy="5944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13866" y="4468540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3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54495184"/>
              </p:ext>
            </p:extLst>
          </p:nvPr>
        </p:nvGraphicFramePr>
        <p:xfrm>
          <a:off x="6643619" y="669234"/>
          <a:ext cx="2399925" cy="33455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전체리스트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예약관련문의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환불관련 문의 등으로 설정할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카테고리를 설정 후 검색버튼을 클릭하면 카테고리에서 선택된 조건에 따른 결과를 리스트 형식으로 불러옴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 제목을 클릭하면 상세보기 버튼이 활성화 되면서 글 상세보기 페이지로 이동한다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34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글에 대한 답변이 완료 되었으면 답변유무 컬럼 값이 답변 완료로 나타남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글에 대한 답변이 완료 되지 않았으면  답변 유무 컬럼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값이 대기로 나타남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92832260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9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37593"/>
              </p:ext>
            </p:extLst>
          </p:nvPr>
        </p:nvGraphicFramePr>
        <p:xfrm>
          <a:off x="285346" y="1718559"/>
          <a:ext cx="6031148" cy="121849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8415"/>
                <a:gridCol w="740490"/>
                <a:gridCol w="807911"/>
                <a:gridCol w="1329447"/>
                <a:gridCol w="810638"/>
                <a:gridCol w="843064"/>
                <a:gridCol w="79118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469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5135" y="699461"/>
            <a:ext cx="920787" cy="645868"/>
            <a:chOff x="3023274" y="524891"/>
            <a:chExt cx="920787" cy="645868"/>
          </a:xfrm>
        </p:grpSpPr>
        <p:sp>
          <p:nvSpPr>
            <p:cNvPr id="23" name="직사각형 22"/>
            <p:cNvSpPr/>
            <p:nvPr/>
          </p:nvSpPr>
          <p:spPr>
            <a:xfrm>
              <a:off x="3023274" y="524891"/>
              <a:ext cx="92078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답변완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23275" y="735656"/>
              <a:ext cx="92078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23279" y="954316"/>
              <a:ext cx="92078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27" name="직선 화살표 연결선 26"/>
          <p:cNvCxnSpPr>
            <a:stCxn id="53" idx="2"/>
            <a:endCxn id="24" idx="3"/>
          </p:cNvCxnSpPr>
          <p:nvPr/>
        </p:nvCxnSpPr>
        <p:spPr>
          <a:xfrm flipH="1" flipV="1">
            <a:off x="2645922" y="1018448"/>
            <a:ext cx="827777" cy="4716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792160" y="4443506"/>
            <a:ext cx="60805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글에 대한 답 글 달기는 상세페이지에서 가능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리스트에서는 글의 내용이 답 글 가능한 것인지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삭제해야 할 글인지를 판별할 수 없기 때문에 상세보기 페이지에서 선택해야 한다고 생각 함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★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★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관리자는 문제시 되는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글을 삭제 할 수는 있지만 등록이나 수정은 불가 함 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1896" y="488701"/>
            <a:ext cx="924026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전체리스트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130500" y="196780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104272" y="2164857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3670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642731" y="1385789"/>
            <a:ext cx="691904" cy="209754"/>
            <a:chOff x="3045986" y="867991"/>
            <a:chExt cx="691904" cy="316375"/>
          </a:xfrm>
        </p:grpSpPr>
        <p:sp>
          <p:nvSpPr>
            <p:cNvPr id="49" name="직사각형 4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347369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4856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7924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06830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5098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9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64074532"/>
              </p:ext>
            </p:extLst>
          </p:nvPr>
        </p:nvGraphicFramePr>
        <p:xfrm>
          <a:off x="6643619" y="669234"/>
          <a:ext cx="2399925" cy="261263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42202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0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문의삭제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문의 글을 정말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현재페이지로 돌아가고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 하면 해당 문의 글을 삭제 후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리스트페이지로 돌아 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803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답변등록 버튼을 클릭하면 답변등록 폼을 불러 옴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803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 목록으로 돌아 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6690733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답변 미완료 문의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603120"/>
            <a:ext cx="6401618" cy="41634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82671"/>
              </p:ext>
            </p:extLst>
          </p:nvPr>
        </p:nvGraphicFramePr>
        <p:xfrm>
          <a:off x="241271" y="985904"/>
          <a:ext cx="6120618" cy="3346146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55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45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작성자명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3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14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1483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2862956" y="4497011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113654" y="4497011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9946" y="465362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24680" y="4474119"/>
            <a:ext cx="3080176" cy="248352"/>
            <a:chOff x="3124680" y="4474119"/>
            <a:chExt cx="3080176" cy="248352"/>
          </a:xfrm>
        </p:grpSpPr>
        <p:sp>
          <p:nvSpPr>
            <p:cNvPr id="45" name="직사각형 44"/>
            <p:cNvSpPr/>
            <p:nvPr/>
          </p:nvSpPr>
          <p:spPr>
            <a:xfrm>
              <a:off x="3124680" y="4474119"/>
              <a:ext cx="720162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문의 삭제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75378" y="4474119"/>
              <a:ext cx="720162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답변등록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50341" y="4474119"/>
              <a:ext cx="754515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취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소</a:t>
              </a:r>
            </a:p>
          </p:txBody>
        </p:sp>
      </p:grpSp>
      <p:sp>
        <p:nvSpPr>
          <p:cNvPr id="14" name="타원 13"/>
          <p:cNvSpPr/>
          <p:nvPr/>
        </p:nvSpPr>
        <p:spPr>
          <a:xfrm>
            <a:off x="5188618" y="4497011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945274526"/>
              </p:ext>
            </p:extLst>
          </p:nvPr>
        </p:nvGraphicFramePr>
        <p:xfrm>
          <a:off x="6643619" y="669234"/>
          <a:ext cx="2399925" cy="2084952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7034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입력 후 등록 버튼을 누르면 해당 문의 글에 댓글을 등록 후 상세보기페이지가 새로 고침 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10696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작성을 취소하시겠습니까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작성 중이던 상태로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상세보기페이지를 새로 고침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76951624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745792"/>
            <a:ext cx="6401618" cy="34371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90325"/>
              </p:ext>
            </p:extLst>
          </p:nvPr>
        </p:nvGraphicFramePr>
        <p:xfrm>
          <a:off x="194786" y="843229"/>
          <a:ext cx="6120618" cy="290516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408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 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 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340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252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r>
                        <a:rPr lang="ko-KR" altLang="en-US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</a:t>
                      </a:r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203922" y="3879325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942198" y="3902217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95242" y="3879325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58" name="타원 57"/>
          <p:cNvSpPr/>
          <p:nvPr/>
        </p:nvSpPr>
        <p:spPr>
          <a:xfrm>
            <a:off x="5333518" y="3902217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2071" y="406997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6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478222974"/>
              </p:ext>
            </p:extLst>
          </p:nvPr>
        </p:nvGraphicFramePr>
        <p:xfrm>
          <a:off x="6643619" y="669234"/>
          <a:ext cx="2399925" cy="220830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42202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0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문의삭제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문의 글을 정말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현재페이지로 돌아가고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 하면 해당 문의 글을 삭제 후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리스트페이지로 돌아 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803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 버튼 클릭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게시 글의 답변을 삭제하시겠습니까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선택하면 해당 답변 삭제 후 문의게시판 리스트로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50218804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답변이 완료된 문의 게시 글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603120"/>
            <a:ext cx="6401618" cy="41634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97008"/>
              </p:ext>
            </p:extLst>
          </p:nvPr>
        </p:nvGraphicFramePr>
        <p:xfrm>
          <a:off x="239946" y="720981"/>
          <a:ext cx="6120618" cy="2025021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234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00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작성자명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17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14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228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4388280" y="4412073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46" name="타원 45"/>
          <p:cNvSpPr/>
          <p:nvPr/>
        </p:nvSpPr>
        <p:spPr>
          <a:xfrm>
            <a:off x="4126556" y="443496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30814" y="4412073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삭</a:t>
            </a:r>
            <a:r>
              <a:rPr lang="ko-KR" altLang="en-US" sz="900" b="1" dirty="0">
                <a:solidFill>
                  <a:schemeClr val="bg1"/>
                </a:solidFill>
              </a:rPr>
              <a:t>제</a:t>
            </a:r>
          </a:p>
        </p:txBody>
      </p:sp>
      <p:sp>
        <p:nvSpPr>
          <p:cNvPr id="56" name="타원 55"/>
          <p:cNvSpPr/>
          <p:nvPr/>
        </p:nvSpPr>
        <p:spPr>
          <a:xfrm>
            <a:off x="5377254" y="443496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9946" y="465362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98237"/>
              </p:ext>
            </p:extLst>
          </p:nvPr>
        </p:nvGraphicFramePr>
        <p:xfrm>
          <a:off x="239946" y="3282043"/>
          <a:ext cx="6120618" cy="994697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381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 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185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3124680" y="2857591"/>
            <a:ext cx="3080176" cy="248352"/>
            <a:chOff x="3124680" y="4474119"/>
            <a:chExt cx="3080176" cy="248352"/>
          </a:xfrm>
        </p:grpSpPr>
        <p:sp>
          <p:nvSpPr>
            <p:cNvPr id="20" name="직사각형 19"/>
            <p:cNvSpPr/>
            <p:nvPr/>
          </p:nvSpPr>
          <p:spPr>
            <a:xfrm>
              <a:off x="3124680" y="4474119"/>
              <a:ext cx="720162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문의 삭제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75378" y="4474119"/>
              <a:ext cx="720162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답변등록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50341" y="4474119"/>
              <a:ext cx="754515" cy="2483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취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62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돋움" panose="020B0600000101010101" pitchFamily="50" charset="-127"/>
                <a:ea typeface="돋움" panose="020B0600000101010101" pitchFamily="50" charset="-127"/>
                <a:sym typeface="Arial"/>
              </a:rPr>
              <a:t>공간(오피스) 대여 시스템</a:t>
            </a:r>
            <a:endParaRPr sz="10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43807531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OAB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텐트 대여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포토 후기 페이지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03 OAB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텐트 이용 하기</a:t>
                      </a:r>
                      <a:endParaRPr lang="ko-KR" altLang="en-US" sz="1000" dirty="0" smtClean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baseline="0" dirty="0" smtClean="0"/>
                        <a:t>황제선 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 게시판  메인 페이지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 dirty="0"/>
          </a:p>
        </p:txBody>
      </p:sp>
      <p:graphicFrame>
        <p:nvGraphicFramePr>
          <p:cNvPr id="19" name="Google Shape;90;p13"/>
          <p:cNvGraphicFramePr/>
          <p:nvPr>
            <p:extLst>
              <p:ext uri="{D42A27DB-BD31-4B8C-83A1-F6EECF244321}">
                <p14:modId xmlns:p14="http://schemas.microsoft.com/office/powerpoint/2010/main" val="3822016450"/>
              </p:ext>
            </p:extLst>
          </p:nvPr>
        </p:nvGraphicFramePr>
        <p:xfrm>
          <a:off x="6344446" y="731024"/>
          <a:ext cx="2799554" cy="271495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300375"/>
                <a:gridCol w="2499179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b="1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지점별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콤보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박스로 선택해서 검색 분류 선택가능</a:t>
                      </a:r>
                      <a:endParaRPr sz="8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sz="800" b="1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콤보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박스에서 선택된 카테고리에 맞는 검색어를 입력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854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sz="800" b="1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 버튼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검색어와 일치한 글들만 추려서 갤러리 형태로 보여줍니다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일치하는 게시 글이 없을 경우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: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일치하는 게시 글이 없다고 알려줌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08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sz="800" b="1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이미지를 클릭하면 상세보기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854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sz="800" b="1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사진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은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09430" y="603120"/>
            <a:ext cx="6155183" cy="42736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12323" y="980870"/>
            <a:ext cx="5395608" cy="34419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52912" y="1076120"/>
            <a:ext cx="1134168" cy="1446799"/>
            <a:chOff x="3219708" y="1249865"/>
            <a:chExt cx="1319833" cy="1625077"/>
          </a:xfrm>
        </p:grpSpPr>
        <p:sp>
          <p:nvSpPr>
            <p:cNvPr id="62" name="직사각형 61"/>
            <p:cNvSpPr/>
            <p:nvPr/>
          </p:nvSpPr>
          <p:spPr>
            <a:xfrm>
              <a:off x="3219708" y="1249865"/>
              <a:ext cx="1319833" cy="1121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이미</a:t>
              </a:r>
              <a:r>
                <a:rPr lang="ko-KR" altLang="en-US" sz="1050" dirty="0"/>
                <a:t>지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19708" y="2371725"/>
              <a:ext cx="1319833" cy="5032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제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목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조회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수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686639" y="1076120"/>
            <a:ext cx="1134168" cy="1446799"/>
            <a:chOff x="3219708" y="1249865"/>
            <a:chExt cx="1319833" cy="1625077"/>
          </a:xfrm>
        </p:grpSpPr>
        <p:sp>
          <p:nvSpPr>
            <p:cNvPr id="69" name="직사각형 68"/>
            <p:cNvSpPr/>
            <p:nvPr/>
          </p:nvSpPr>
          <p:spPr>
            <a:xfrm>
              <a:off x="3219708" y="1249865"/>
              <a:ext cx="1319833" cy="1121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이미</a:t>
              </a:r>
              <a:r>
                <a:rPr lang="ko-KR" altLang="en-US" sz="1050" dirty="0"/>
                <a:t>지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219708" y="2371725"/>
              <a:ext cx="1319833" cy="5032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제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목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조회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수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191185" y="1076120"/>
            <a:ext cx="1134168" cy="1446799"/>
            <a:chOff x="3219708" y="1249865"/>
            <a:chExt cx="1319833" cy="1625077"/>
          </a:xfrm>
        </p:grpSpPr>
        <p:sp>
          <p:nvSpPr>
            <p:cNvPr id="72" name="직사각형 71"/>
            <p:cNvSpPr/>
            <p:nvPr/>
          </p:nvSpPr>
          <p:spPr>
            <a:xfrm>
              <a:off x="3219708" y="1249865"/>
              <a:ext cx="1319833" cy="1121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이미</a:t>
              </a:r>
              <a:r>
                <a:rPr lang="ko-KR" altLang="en-US" sz="1050" dirty="0"/>
                <a:t>지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19708" y="2371725"/>
              <a:ext cx="1319833" cy="5032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제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목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조회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수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152912" y="2771976"/>
            <a:ext cx="1134168" cy="1446799"/>
            <a:chOff x="3219708" y="1249865"/>
            <a:chExt cx="1319833" cy="1625077"/>
          </a:xfrm>
        </p:grpSpPr>
        <p:sp>
          <p:nvSpPr>
            <p:cNvPr id="78" name="직사각형 77"/>
            <p:cNvSpPr/>
            <p:nvPr/>
          </p:nvSpPr>
          <p:spPr>
            <a:xfrm>
              <a:off x="3219708" y="1249865"/>
              <a:ext cx="1319833" cy="1121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이미</a:t>
              </a:r>
              <a:r>
                <a:rPr lang="ko-KR" altLang="en-US" sz="1050" dirty="0"/>
                <a:t>지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19708" y="2371725"/>
              <a:ext cx="1319833" cy="5032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제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목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조회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수</a:t>
              </a: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665332" y="2771976"/>
            <a:ext cx="1134168" cy="1446799"/>
            <a:chOff x="3219708" y="1249865"/>
            <a:chExt cx="1319833" cy="1625077"/>
          </a:xfrm>
        </p:grpSpPr>
        <p:sp>
          <p:nvSpPr>
            <p:cNvPr id="97" name="직사각형 96"/>
            <p:cNvSpPr/>
            <p:nvPr/>
          </p:nvSpPr>
          <p:spPr>
            <a:xfrm>
              <a:off x="3219708" y="1249865"/>
              <a:ext cx="1319833" cy="1121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이미</a:t>
              </a:r>
              <a:r>
                <a:rPr lang="ko-KR" altLang="en-US" sz="1050" dirty="0"/>
                <a:t>지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19708" y="2371725"/>
              <a:ext cx="1319833" cy="5032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제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목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조회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수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191185" y="2771976"/>
            <a:ext cx="1134168" cy="1446799"/>
            <a:chOff x="3219708" y="1249865"/>
            <a:chExt cx="1319833" cy="1625077"/>
          </a:xfrm>
        </p:grpSpPr>
        <p:sp>
          <p:nvSpPr>
            <p:cNvPr id="101" name="직사각형 100"/>
            <p:cNvSpPr/>
            <p:nvPr/>
          </p:nvSpPr>
          <p:spPr>
            <a:xfrm>
              <a:off x="3219708" y="1249865"/>
              <a:ext cx="1319833" cy="1121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이미</a:t>
              </a:r>
              <a:r>
                <a:rPr lang="ko-KR" altLang="en-US" sz="1050" dirty="0"/>
                <a:t>지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19708" y="2371725"/>
              <a:ext cx="1319833" cy="5032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제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목</a:t>
              </a:r>
              <a:endPara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r"/>
              <a:r>
                <a:rPr lang="ko-KR" altLang="en-US" sz="1000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조회</a:t>
              </a:r>
              <a:r>
                <a:rPr lang="ko-KR" altLang="en-US" sz="1000" dirty="0">
                  <a:latin typeface="돋움" panose="020B0600000101010101" pitchFamily="50" charset="-127"/>
                  <a:ea typeface="돋움" panose="020B0600000101010101" pitchFamily="50" charset="-127"/>
                </a:rPr>
                <a:t>수</a:t>
              </a: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3775413" y="669461"/>
            <a:ext cx="1401037" cy="20491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검색어를 입력 하세요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3650125" y="66462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369697" y="664625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검</a:t>
            </a:r>
            <a:r>
              <a:rPr lang="ko-KR" altLang="en-US" sz="9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106" name="타원 105"/>
          <p:cNvSpPr/>
          <p:nvPr/>
        </p:nvSpPr>
        <p:spPr>
          <a:xfrm>
            <a:off x="5176451" y="65474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971181" y="664625"/>
            <a:ext cx="691904" cy="209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     </a:t>
            </a:r>
            <a:r>
              <a:rPr lang="ko-KR" altLang="en-US" sz="800" dirty="0" smtClean="0">
                <a:solidFill>
                  <a:schemeClr val="bg1"/>
                </a:solidFill>
              </a:rPr>
              <a:t>제목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2774157" y="65805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순서도: 병합 118"/>
          <p:cNvSpPr/>
          <p:nvPr/>
        </p:nvSpPr>
        <p:spPr>
          <a:xfrm>
            <a:off x="3488014" y="4482979"/>
            <a:ext cx="117230" cy="62179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1695862" y="4471916"/>
            <a:ext cx="2938862" cy="294642"/>
            <a:chOff x="5782539" y="3635115"/>
            <a:chExt cx="2938862" cy="294642"/>
          </a:xfrm>
        </p:grpSpPr>
        <p:pic>
          <p:nvPicPr>
            <p:cNvPr id="1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2" name="직사각형 121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209620" y="4710031"/>
            <a:ext cx="1374844" cy="333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1027624" y="1526996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1497596" y="4543681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돋움" panose="020B0600000101010101" pitchFamily="50" charset="-127"/>
                <a:ea typeface="돋움" panose="020B0600000101010101" pitchFamily="50" charset="-127"/>
                <a:sym typeface="Arial"/>
              </a:rPr>
              <a:t>공간(오피스) 대여 시스템</a:t>
            </a:r>
            <a:endParaRPr sz="10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09736233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OAB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텐트 대여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포토 후기 페이지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03 OAB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텐트 이용 하기</a:t>
                      </a:r>
                      <a:endParaRPr lang="ko-KR" altLang="en-US" sz="1000" dirty="0" smtClean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baseline="0" dirty="0" smtClean="0"/>
                        <a:t>황제선 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 게시판  상세보기 페이지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 dirty="0"/>
          </a:p>
        </p:txBody>
      </p:sp>
      <p:graphicFrame>
        <p:nvGraphicFramePr>
          <p:cNvPr id="19" name="Google Shape;90;p13"/>
          <p:cNvGraphicFramePr/>
          <p:nvPr>
            <p:extLst>
              <p:ext uri="{D42A27DB-BD31-4B8C-83A1-F6EECF244321}">
                <p14:modId xmlns:p14="http://schemas.microsoft.com/office/powerpoint/2010/main" val="4182482404"/>
              </p:ext>
            </p:extLst>
          </p:nvPr>
        </p:nvGraphicFramePr>
        <p:xfrm>
          <a:off x="6344446" y="731024"/>
          <a:ext cx="2799554" cy="120108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300375"/>
                <a:gridCol w="2499179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b="1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 버튼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후기를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후기가 삭제 된 다음 후기리스트로 되돌아 가고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이전상태로 되돌아 감 </a:t>
                      </a:r>
                      <a:endParaRPr sz="8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sz="800" b="1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후기리스트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09430" y="603120"/>
            <a:ext cx="6155183" cy="41634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680571" y="3631365"/>
            <a:ext cx="59959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삭</a:t>
            </a:r>
            <a:r>
              <a:rPr lang="ko-KR" altLang="en-US" sz="900" dirty="0">
                <a:solidFill>
                  <a:schemeClr val="bg1"/>
                </a:solidFill>
              </a:rPr>
              <a:t>제</a:t>
            </a:r>
          </a:p>
        </p:txBody>
      </p:sp>
      <p:sp>
        <p:nvSpPr>
          <p:cNvPr id="110" name="타원 109"/>
          <p:cNvSpPr/>
          <p:nvPr/>
        </p:nvSpPr>
        <p:spPr>
          <a:xfrm>
            <a:off x="3453516" y="363437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순서도: 병합 118"/>
          <p:cNvSpPr/>
          <p:nvPr/>
        </p:nvSpPr>
        <p:spPr>
          <a:xfrm>
            <a:off x="3488014" y="4482979"/>
            <a:ext cx="117230" cy="62179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18473"/>
              </p:ext>
            </p:extLst>
          </p:nvPr>
        </p:nvGraphicFramePr>
        <p:xfrm>
          <a:off x="265890" y="974902"/>
          <a:ext cx="5869024" cy="2403839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616085"/>
                <a:gridCol w="2318427"/>
                <a:gridCol w="1467256"/>
                <a:gridCol w="1467256"/>
              </a:tblGrid>
              <a:tr h="147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글 번호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글</a:t>
                      </a:r>
                      <a:r>
                        <a:rPr lang="ko-KR" altLang="en-US" sz="80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번호를 불러옴</a:t>
                      </a:r>
                      <a:endParaRPr lang="ko-KR" altLang="en-US" sz="8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작성자 명을 불러옴</a:t>
                      </a:r>
                      <a:endParaRPr lang="ko-KR" altLang="en-US" sz="8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6225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/>
                    </a:p>
                    <a:p>
                      <a:pPr algn="ctr" latinLnBrk="1"/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내용</a:t>
                      </a:r>
                      <a:endParaRPr lang="en-US" altLang="ko-KR" sz="800" b="1" dirty="0" smtClean="0"/>
                    </a:p>
                    <a:p>
                      <a:pPr algn="ctr" latinLnBrk="1"/>
                      <a:endParaRPr lang="en-US" altLang="ko-KR" sz="800" b="1" dirty="0" smtClean="0"/>
                    </a:p>
                    <a:p>
                      <a:pPr algn="ctr" latinLnBrk="1"/>
                      <a:endParaRPr lang="ko-KR" altLang="en-US" sz="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내용 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6079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이미지 </a:t>
                      </a:r>
                      <a:endParaRPr lang="en-US" altLang="ko-KR" sz="800" b="1" dirty="0" smtClean="0"/>
                    </a:p>
                    <a:p>
                      <a:pPr algn="ctr" latinLnBrk="1"/>
                      <a:endParaRPr lang="ko-KR" altLang="en-US" sz="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작성일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2019-08-26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997270" y="2055376"/>
            <a:ext cx="1134168" cy="9987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이미</a:t>
            </a:r>
            <a:r>
              <a:rPr lang="ko-KR" altLang="en-US" sz="1050" dirty="0"/>
              <a:t>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295728" y="2055375"/>
            <a:ext cx="1134168" cy="9987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이미</a:t>
            </a:r>
            <a:r>
              <a:rPr lang="ko-KR" altLang="en-US" sz="1050" b="1" dirty="0"/>
              <a:t>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578804" y="2055376"/>
            <a:ext cx="1134168" cy="9987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이미</a:t>
            </a:r>
            <a:r>
              <a:rPr lang="ko-KR" altLang="en-US" sz="1050" dirty="0"/>
              <a:t>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848007" y="2055376"/>
            <a:ext cx="1134168" cy="9987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이미</a:t>
            </a:r>
            <a:r>
              <a:rPr lang="ko-KR" altLang="en-US" sz="1050" dirty="0"/>
              <a:t>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848007" y="3628358"/>
            <a:ext cx="59959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취</a:t>
            </a:r>
            <a:r>
              <a:rPr lang="ko-KR" altLang="en-US" sz="900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39" name="타원 38"/>
          <p:cNvSpPr/>
          <p:nvPr/>
        </p:nvSpPr>
        <p:spPr>
          <a:xfrm>
            <a:off x="4620952" y="3631366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4690288"/>
              </p:ext>
            </p:extLst>
          </p:nvPr>
        </p:nvGraphicFramePr>
        <p:xfrm>
          <a:off x="7017488" y="390688"/>
          <a:ext cx="2126512" cy="3573924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97712"/>
                <a:gridCol w="1828800"/>
              </a:tblGrid>
              <a:tr h="26887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3096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전체리스트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모든 상품의 정보를 가져온다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세트상품리스트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상품종류가 세트상품인 상품의 정보를 가져온다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추가상품리스트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상품 종류가 추가상품인 상품의 정보를 가져온다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초기값은 전체리스트 이다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38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카테고리</a:t>
                      </a:r>
                      <a:r>
                        <a:rPr lang="en-US" altLang="ko-KR" sz="800" b="0" u="none" strike="noStrike" cap="none" baseline="0" dirty="0" smtClean="0"/>
                        <a:t>(1</a:t>
                      </a:r>
                      <a:r>
                        <a:rPr lang="ko-KR" altLang="en-US" sz="800" b="0" u="none" strike="noStrike" cap="none" baseline="0" dirty="0" smtClean="0"/>
                        <a:t>번</a:t>
                      </a:r>
                      <a:r>
                        <a:rPr lang="en-US" altLang="ko-KR" sz="800" b="0" u="none" strike="noStrike" cap="none" baseline="0" dirty="0" smtClean="0"/>
                        <a:t>) </a:t>
                      </a:r>
                      <a:r>
                        <a:rPr lang="ko-KR" altLang="en-US" sz="800" b="0" u="none" strike="noStrike" cap="none" baseline="0" dirty="0" smtClean="0"/>
                        <a:t>선택에 따른 상품들을 테이블 형식으로 표시한다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상품명 클릭 시 상품 상세보기 페이지로 이동</a:t>
                      </a:r>
                      <a:endParaRPr lang="en-US" altLang="ko-KR" sz="800" b="0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559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버튼 클릭 시 상품 등록 페이지로 이동한다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  <a:r>
                        <a:rPr lang="ko-KR" altLang="en-US" sz="800" b="0" u="none" strike="noStrike" cap="none" baseline="0" dirty="0" smtClean="0"/>
                        <a:t> </a:t>
                      </a:r>
                      <a:endParaRPr lang="en-US" altLang="ko-KR" sz="800" b="0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83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52655200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상품관리 페이지 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10440"/>
              </p:ext>
            </p:extLst>
          </p:nvPr>
        </p:nvGraphicFramePr>
        <p:xfrm>
          <a:off x="118546" y="1420223"/>
          <a:ext cx="6899476" cy="11887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620799"/>
                <a:gridCol w="650246"/>
                <a:gridCol w="650246"/>
                <a:gridCol w="616467"/>
                <a:gridCol w="810697"/>
                <a:gridCol w="836031"/>
                <a:gridCol w="1190710"/>
                <a:gridCol w="1524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상품번호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상품종류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상품상세설명</a:t>
                      </a:r>
                      <a:endParaRPr lang="en-US" altLang="ko-KR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한강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IMG000.JPG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2019-08-21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햇빛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IMG001.JPG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2019-08-20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캠핑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IMG002.JPG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2019-08-19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추가상품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돗자리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IMG003.JPG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2019-08-17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1027611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714103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상품전체 리스트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58921" y="1108862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379268" y="1100727"/>
            <a:ext cx="691904" cy="209005"/>
            <a:chOff x="3045986" y="867991"/>
            <a:chExt cx="691904" cy="316375"/>
          </a:xfrm>
        </p:grpSpPr>
        <p:sp>
          <p:nvSpPr>
            <p:cNvPr id="26" name="직사각형 25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149168" y="106904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0" y="198435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20661" y="107038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002009" y="3035210"/>
            <a:ext cx="2938862" cy="294642"/>
            <a:chOff x="5782539" y="3635115"/>
            <a:chExt cx="2938862" cy="294642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794083" y="298972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" y="603119"/>
            <a:ext cx="7010398" cy="29377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335" y="343722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527377375"/>
              </p:ext>
            </p:extLst>
          </p:nvPr>
        </p:nvGraphicFramePr>
        <p:xfrm>
          <a:off x="4981303" y="560721"/>
          <a:ext cx="4162697" cy="4803756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22885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453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baseline="0" dirty="0" smtClean="0"/>
                        <a:t>상품 종류 선택 </a:t>
                      </a:r>
                      <a:r>
                        <a:rPr lang="en-US" altLang="ko-KR" sz="800" b="0" baseline="0" dirty="0" smtClean="0"/>
                        <a:t>CHECK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baseline="0" dirty="0" smtClean="0"/>
                        <a:t>-</a:t>
                      </a:r>
                      <a:r>
                        <a:rPr lang="ko-KR" altLang="en-US" sz="800" b="0" baseline="0" dirty="0" smtClean="0"/>
                        <a:t>세트상품</a:t>
                      </a:r>
                      <a:r>
                        <a:rPr lang="en-US" altLang="ko-KR" sz="800" b="0" baseline="0" dirty="0" smtClean="0"/>
                        <a:t>,</a:t>
                      </a:r>
                      <a:r>
                        <a:rPr lang="ko-KR" altLang="en-US" sz="800" b="0" baseline="0" dirty="0" smtClean="0"/>
                        <a:t>추가상품 중 알 맞는 카테고리 를 선택한다</a:t>
                      </a:r>
                      <a:r>
                        <a:rPr lang="en-US" altLang="ko-KR" sz="800" b="0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398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상품명을 입력한다</a:t>
                      </a:r>
                      <a:r>
                        <a:rPr lang="en-US" altLang="ko-KR" sz="800" b="0" u="none" strike="noStrike" cap="none" baseline="0" dirty="0" smtClean="0"/>
                        <a:t>.(</a:t>
                      </a:r>
                      <a:r>
                        <a:rPr lang="ko-KR" altLang="en-US" sz="800" b="0" u="none" strike="noStrike" cap="none" baseline="0" dirty="0" smtClean="0"/>
                        <a:t>세트 상품일 구성요소 또한 전부 기재</a:t>
                      </a:r>
                      <a:r>
                        <a:rPr lang="en-US" altLang="ko-KR" sz="800" b="0" u="none" strike="noStrike" cap="none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932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상품이미지</a:t>
                      </a:r>
                      <a:r>
                        <a:rPr lang="en-US" altLang="ko-KR" sz="800" b="0" u="none" strike="noStrike" cap="none" baseline="0" dirty="0" smtClean="0"/>
                        <a:t>(</a:t>
                      </a:r>
                      <a:r>
                        <a:rPr lang="en-US" altLang="ko-KR" sz="1050" b="0" u="none" strike="noStrike" cap="none" baseline="0" dirty="0" smtClean="0"/>
                        <a:t>Image Size:</a:t>
                      </a:r>
                      <a:r>
                        <a:rPr lang="en-US" altLang="ko-KR" sz="800" b="0" u="none" strike="noStrike" cap="none" baseline="0" dirty="0" smtClean="0"/>
                        <a:t> width 300px, height 300px, </a:t>
                      </a:r>
                      <a:r>
                        <a:rPr lang="ko-KR" altLang="en-US" sz="800" b="0" u="none" strike="noStrike" cap="none" baseline="0" dirty="0" smtClean="0"/>
                        <a:t>이미지 파일 </a:t>
                      </a:r>
                      <a:r>
                        <a:rPr lang="en-US" altLang="ko-KR" sz="800" b="0" u="none" strike="noStrike" cap="none" baseline="0" dirty="0" smtClean="0"/>
                        <a:t>1 5MB, </a:t>
                      </a:r>
                      <a:r>
                        <a:rPr lang="ko-KR" altLang="en-US" sz="800" b="0" u="none" strike="noStrike" cap="none" baseline="0" dirty="0" smtClean="0"/>
                        <a:t>총 </a:t>
                      </a:r>
                      <a:r>
                        <a:rPr lang="en-US" altLang="ko-KR" sz="800" b="0" u="none" strike="noStrike" cap="none" baseline="0" dirty="0" smtClean="0"/>
                        <a:t>20MB </a:t>
                      </a:r>
                      <a:r>
                        <a:rPr lang="ko-KR" altLang="en-US" sz="800" b="0" u="none" strike="noStrike" cap="none" baseline="0" dirty="0" smtClean="0"/>
                        <a:t>이하</a:t>
                      </a:r>
                      <a:r>
                        <a:rPr lang="en-US" altLang="ko-KR" sz="800" b="0" u="none" strike="noStrike" cap="none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파일선택 버튼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파일은 </a:t>
                      </a:r>
                      <a:r>
                        <a:rPr lang="ko-KR" altLang="en-US" sz="800" b="1" u="none" strike="noStrike" cap="none" baseline="0" dirty="0" smtClean="0"/>
                        <a:t>총 </a:t>
                      </a:r>
                      <a:r>
                        <a:rPr lang="en-US" altLang="ko-KR" sz="800" b="1" u="none" strike="noStrike" cap="none" baseline="0" dirty="0" smtClean="0"/>
                        <a:t>(</a:t>
                      </a:r>
                      <a:r>
                        <a:rPr lang="ko-KR" altLang="en-US" sz="800" b="1" u="none" strike="noStrike" cap="none" baseline="0" dirty="0" err="1" smtClean="0"/>
                        <a:t>썸</a:t>
                      </a:r>
                      <a:r>
                        <a:rPr lang="ko-KR" altLang="en-US" sz="800" b="1" u="none" strike="noStrike" cap="none" baseline="0" dirty="0" smtClean="0"/>
                        <a:t> 네일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이미지 </a:t>
                      </a:r>
                      <a:r>
                        <a:rPr lang="en-US" altLang="ko-KR" sz="800" b="1" u="none" strike="noStrike" cap="none" baseline="0" dirty="0" smtClean="0"/>
                        <a:t>1</a:t>
                      </a:r>
                      <a:r>
                        <a:rPr lang="ko-KR" altLang="en-US" sz="800" b="1" u="none" strike="noStrike" cap="none" baseline="0" dirty="0" smtClean="0"/>
                        <a:t>개  기본 이미지 </a:t>
                      </a:r>
                      <a:r>
                        <a:rPr lang="en-US" altLang="ko-KR" sz="800" b="1" u="none" strike="noStrike" cap="none" baseline="0" dirty="0" smtClean="0"/>
                        <a:t>3</a:t>
                      </a:r>
                      <a:r>
                        <a:rPr lang="ko-KR" altLang="en-US" sz="800" b="1" u="none" strike="noStrike" cap="none" baseline="0" dirty="0" smtClean="0"/>
                        <a:t>개 </a:t>
                      </a:r>
                      <a:r>
                        <a:rPr lang="en-US" altLang="ko-KR" sz="800" b="1" u="none" strike="noStrike" cap="none" baseline="0" dirty="0" smtClean="0"/>
                        <a:t>) 4</a:t>
                      </a:r>
                      <a:r>
                        <a:rPr lang="ko-KR" altLang="en-US" sz="800" b="1" u="none" strike="noStrike" cap="none" baseline="0" dirty="0" smtClean="0"/>
                        <a:t>개의</a:t>
                      </a:r>
                      <a:r>
                        <a:rPr lang="ko-KR" altLang="en-US" sz="800" b="0" u="none" strike="noStrike" cap="none" baseline="0" dirty="0" smtClean="0"/>
                        <a:t> 이미지가  무조건적으로 필요하다</a:t>
                      </a:r>
                      <a:r>
                        <a:rPr lang="en-US" altLang="ko-KR" sz="800" b="0" u="none" strike="noStrike" cap="none" baseline="0" dirty="0" smtClean="0"/>
                        <a:t>. </a:t>
                      </a:r>
                      <a:r>
                        <a:rPr lang="ko-KR" altLang="en-US" sz="800" b="0" u="none" strike="noStrike" cap="none" baseline="0" dirty="0" smtClean="0"/>
                        <a:t>파일을 선택하면 파일명이 표시된다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추가 버튼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추가 버튼은 첫 번째 파일을 선택해야지만 활성화 되며 첫 번째 파일 선택 후 추가버튼을 눌러 파일을 또 선택할 수  있게 파일 선택 버튼을 늘려준다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r>
                        <a:rPr lang="ko-KR" altLang="en-US" sz="800" b="1" u="none" strike="noStrike" cap="none" baseline="0" dirty="0" smtClean="0"/>
                        <a:t> 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4837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 상세 설명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세트 상품일 경우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구성 요소를 전부 적어놓고  모든 상품의 정보를 기입한다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 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전구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,….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  사이즈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200   ,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세로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전구 길이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:  100CM  …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추가상품일 경우</a:t>
                      </a: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 사이즈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세로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상품상세설명에는 텍스트만 입력 가능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5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등록 버튼 클릭 시</a:t>
                      </a: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데이터가 올바르게 저장 됐을 경우엔 가 저장되며 상품목록이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데이터가 올바르게 저장되지 않았을 경우엔  오류사항에 대해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창을 보여주고 페이지이동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 변화 또한 변하지 않는다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취소 버튼 클릭 시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82871681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상품관리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등록 페이지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등</a:t>
            </a:r>
            <a:r>
              <a:rPr lang="ko-KR" altLang="en-US" b="1">
                <a:solidFill>
                  <a:schemeClr val="accent3">
                    <a:lumMod val="60000"/>
                    <a:lumOff val="40000"/>
                  </a:schemeClr>
                </a:solidFill>
              </a:rPr>
              <a:t>록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93801"/>
              </p:ext>
            </p:extLst>
          </p:nvPr>
        </p:nvGraphicFramePr>
        <p:xfrm>
          <a:off x="679269" y="827312"/>
          <a:ext cx="3892732" cy="420805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60649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4606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한강 세트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IMAGE000.JPG</a:t>
                      </a:r>
                      <a:endParaRPr lang="en-US" altLang="ko-KR" sz="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189338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돗자리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물병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전구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텐트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매트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….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등</a:t>
                      </a:r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4606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10,000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064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88103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47600" y="472438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등</a:t>
            </a:r>
            <a:r>
              <a:rPr lang="ko-KR" altLang="en-US" sz="800" b="1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88231" y="472438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99819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64228" y="467093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412382" y="467093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4" y="1881035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1335" y="487699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595065312"/>
              </p:ext>
            </p:extLst>
          </p:nvPr>
        </p:nvGraphicFramePr>
        <p:xfrm>
          <a:off x="4981303" y="560721"/>
          <a:ext cx="4162697" cy="325458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59466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805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1</a:t>
                      </a:r>
                      <a:r>
                        <a:rPr lang="en-US" altLang="ko-KR" sz="800" b="1" u="none" strike="noStrike" cap="none" dirty="0" smtClean="0"/>
                        <a:t>~7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-</a:t>
                      </a:r>
                      <a:r>
                        <a:rPr lang="ko-KR" altLang="en-US" sz="800" b="1" baseline="0" dirty="0" smtClean="0"/>
                        <a:t>상품에 대한 정보를 볼 수 있다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61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8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수정 버튼 클릭 시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수정 폼 페이지로 이동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849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9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삭제 버튼 클릭 시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-’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해당 상품을 삭제하시겠습니까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?’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COMFIRM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창이 뜨며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누를 시 상품이 삭제되며 상품전체리스트 페이지로 이동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누를 시 상품이 삭제 되지 않으며 페이지 이동은 없다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82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10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취소 버튼 클릭 시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63754380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상세보기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상세보기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43589"/>
              </p:ext>
            </p:extLst>
          </p:nvPr>
        </p:nvGraphicFramePr>
        <p:xfrm>
          <a:off x="679269" y="879566"/>
          <a:ext cx="3892732" cy="412236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14911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205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한강 세트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851062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IMAGE000.JPG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IMAGE001.JPG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IMAGE002.JPG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IMAGE003.JPG</a:t>
                      </a: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4263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텐트 사이즈 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가로</a:t>
                      </a:r>
                      <a:r>
                        <a:rPr lang="en-US" altLang="ko-KR" sz="800" dirty="0" smtClean="0"/>
                        <a:t>200CM,</a:t>
                      </a:r>
                      <a:r>
                        <a:rPr lang="ko-KR" altLang="en-US" sz="800" dirty="0" smtClean="0"/>
                        <a:t>세로</a:t>
                      </a:r>
                      <a:r>
                        <a:rPr lang="en-US" altLang="ko-KR" sz="800" dirty="0" smtClean="0"/>
                        <a:t>300CM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돗자리</a:t>
                      </a:r>
                      <a:r>
                        <a:rPr lang="ko-KR" altLang="en-US" sz="800" baseline="0" dirty="0" smtClean="0"/>
                        <a:t> 사이즈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100CM,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</a:t>
                      </a:r>
                    </a:p>
                    <a:p>
                      <a:pPr algn="ctr" latinLnBrk="1"/>
                      <a:r>
                        <a:rPr lang="ko-KR" altLang="en-US" sz="800" baseline="0" dirty="0" smtClean="0"/>
                        <a:t>테이블 사이즈 </a:t>
                      </a:r>
                      <a:r>
                        <a:rPr lang="en-US" altLang="ko-KR" sz="800" baseline="0" dirty="0" smtClean="0"/>
                        <a:t>: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300CM,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200CM,</a:t>
                      </a:r>
                      <a:r>
                        <a:rPr lang="ko-KR" altLang="en-US" sz="800" baseline="0" dirty="0" smtClean="0"/>
                        <a:t>높이</a:t>
                      </a:r>
                      <a:r>
                        <a:rPr lang="en-US" altLang="ko-KR" sz="800" baseline="0" dirty="0" smtClean="0"/>
                        <a:t>100CM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471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 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2019 - 08 - 21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13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085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593640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2441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800" b="1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36404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57147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04992" y="446509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</a:t>
            </a:r>
            <a:r>
              <a:rPr lang="en-US" altLang="ko-KR" sz="700" dirty="0" smtClean="0">
                <a:solidFill>
                  <a:schemeClr val="tx1"/>
                </a:solidFill>
              </a:rPr>
              <a:t>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564440" y="447066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5" y="1606696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87456" y="18244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5122" y="1837477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87456" y="2033437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5122" y="2046493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87456" y="2233744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45122" y="2246800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31" name="타원 30"/>
          <p:cNvSpPr/>
          <p:nvPr/>
        </p:nvSpPr>
        <p:spPr>
          <a:xfrm>
            <a:off x="411411" y="306716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9405" y="346775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1414" y="389953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33816" y="3932026"/>
            <a:ext cx="1053854" cy="182880"/>
            <a:chOff x="740230" y="1611085"/>
            <a:chExt cx="1053854" cy="182880"/>
          </a:xfrm>
        </p:grpSpPr>
        <p:sp>
          <p:nvSpPr>
            <p:cNvPr id="35" name="직사각형 34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대여가능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422511" y="3927671"/>
            <a:ext cx="1040674" cy="182880"/>
            <a:chOff x="2442756" y="1606730"/>
            <a:chExt cx="1040674" cy="182880"/>
          </a:xfrm>
        </p:grpSpPr>
        <p:sp>
          <p:nvSpPr>
            <p:cNvPr id="38" name="직사각형 37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대여불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가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65463" y="485746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46217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수정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593298" y="445084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81259" y="4401010"/>
            <a:ext cx="3299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삭제 시 해당 상품이 예약되어 있을 경우 삭제 불가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25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879608837"/>
              </p:ext>
            </p:extLst>
          </p:nvPr>
        </p:nvGraphicFramePr>
        <p:xfrm>
          <a:off x="4981303" y="560721"/>
          <a:ext cx="4162697" cy="336572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59466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805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1</a:t>
                      </a:r>
                      <a:r>
                        <a:rPr lang="en-US" altLang="ko-KR" sz="800" b="1" u="none" strike="noStrike" cap="none" dirty="0" smtClean="0"/>
                        <a:t>~5 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- </a:t>
                      </a:r>
                      <a:r>
                        <a:rPr lang="ko-KR" altLang="en-US" sz="800" b="1" baseline="0" dirty="0" smtClean="0"/>
                        <a:t>상품번호를 제외한 상품종류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상품명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상품이미지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상품상세설명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상품가격은 수정가능</a:t>
                      </a:r>
                      <a:endParaRPr lang="en-US" altLang="ko-KR" sz="800" b="1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397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6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수정에서 상품등록 일은  수정 불가 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397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7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대여가능 여부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 </a:t>
                      </a:r>
                      <a:r>
                        <a:rPr lang="ko-KR" altLang="en-US" sz="800" b="1" u="none" strike="noStrike" cap="none" baseline="0" dirty="0" smtClean="0"/>
                        <a:t>상품 예약과 대여에서 발생하는 변동사항과 관련하여 재고수량이 부족하거나 파손의 경우  대여가능</a:t>
                      </a:r>
                      <a:r>
                        <a:rPr lang="en-US" altLang="ko-KR" sz="800" b="1" u="none" strike="noStrike" cap="none" baseline="0" dirty="0" smtClean="0"/>
                        <a:t>, </a:t>
                      </a:r>
                      <a:r>
                        <a:rPr lang="ko-KR" altLang="en-US" sz="800" b="1" u="none" strike="noStrike" cap="none" baseline="0" dirty="0" smtClean="0"/>
                        <a:t>불가능으로 수정할 수 있음</a:t>
                      </a:r>
                      <a:r>
                        <a:rPr lang="en-US" altLang="ko-KR" sz="800" b="1" u="none" strike="noStrike" cap="none" baseline="0" dirty="0" smtClean="0"/>
                        <a:t>(</a:t>
                      </a:r>
                      <a:r>
                        <a:rPr lang="ko-KR" altLang="en-US" sz="800" b="1" u="none" strike="noStrike" cap="none" baseline="0" dirty="0" smtClean="0"/>
                        <a:t>상품리스트에서 대여불가능인 상품은 보여주지 않는 방법은 어떨까요</a:t>
                      </a:r>
                      <a:r>
                        <a:rPr lang="en-US" altLang="ko-KR" sz="800" b="1" u="none" strike="noStrike" cap="none" baseline="0" dirty="0" smtClean="0"/>
                        <a:t>?)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61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8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수정완료 버튼 클릭 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정상적으로 수정 하였을 경우  상품목록이  보이는 상품 관리 리스트 페이지로 이동하며  수정한 상품은 데이터가 업데이트 되어 수정되어있다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비정상적으로 수정 하였을 경우 오류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창을 띄워  잘못된 부분을 안내하고  수정 또한 되지 않으며  아무런 변화가 없다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82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9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취소 버튼 클릭 시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82459715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관리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상세보기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수정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수정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56307"/>
              </p:ext>
            </p:extLst>
          </p:nvPr>
        </p:nvGraphicFramePr>
        <p:xfrm>
          <a:off x="679269" y="879566"/>
          <a:ext cx="3892732" cy="412236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14911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205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한강 세트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851062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IMAGE000.JPG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IMAGE001.JPG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IMAGE002.JPG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IMAGE003.JPG</a:t>
                      </a: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4263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텐트 사이즈 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가로</a:t>
                      </a:r>
                      <a:r>
                        <a:rPr lang="en-US" altLang="ko-KR" sz="800" dirty="0" smtClean="0"/>
                        <a:t>200CM,</a:t>
                      </a:r>
                      <a:r>
                        <a:rPr lang="ko-KR" altLang="en-US" sz="800" dirty="0" smtClean="0"/>
                        <a:t>세로</a:t>
                      </a:r>
                      <a:r>
                        <a:rPr lang="en-US" altLang="ko-KR" sz="800" dirty="0" smtClean="0"/>
                        <a:t>300CM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돗자리</a:t>
                      </a:r>
                      <a:r>
                        <a:rPr lang="ko-KR" altLang="en-US" sz="800" baseline="0" dirty="0" smtClean="0"/>
                        <a:t> 사이즈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100CM,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</a:t>
                      </a:r>
                    </a:p>
                    <a:p>
                      <a:pPr algn="ctr" latinLnBrk="1"/>
                      <a:r>
                        <a:rPr lang="ko-KR" altLang="en-US" sz="800" baseline="0" dirty="0" smtClean="0"/>
                        <a:t>테이블 사이즈 </a:t>
                      </a:r>
                      <a:r>
                        <a:rPr lang="en-US" altLang="ko-KR" sz="800" baseline="0" dirty="0" smtClean="0"/>
                        <a:t>: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300CM,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200CM,</a:t>
                      </a:r>
                      <a:r>
                        <a:rPr lang="ko-KR" altLang="en-US" sz="800" baseline="0" dirty="0" smtClean="0"/>
                        <a:t>높이</a:t>
                      </a:r>
                      <a:r>
                        <a:rPr lang="en-US" altLang="ko-KR" sz="800" baseline="0" dirty="0" smtClean="0"/>
                        <a:t>100CM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471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 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2019 - 08 - 21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13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085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593640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36404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57147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04992" y="446509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5" y="1606696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87456" y="18244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5122" y="1837477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87456" y="2033437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5122" y="2046493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87456" y="2233744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45122" y="2246800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31" name="타원 30"/>
          <p:cNvSpPr/>
          <p:nvPr/>
        </p:nvSpPr>
        <p:spPr>
          <a:xfrm>
            <a:off x="411411" y="306716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9405" y="346775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1414" y="389953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33816" y="3932026"/>
            <a:ext cx="1053854" cy="182880"/>
            <a:chOff x="740230" y="1611085"/>
            <a:chExt cx="1053854" cy="182880"/>
          </a:xfrm>
        </p:grpSpPr>
        <p:sp>
          <p:nvSpPr>
            <p:cNvPr id="35" name="직사각형 34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대여가능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422511" y="3927671"/>
            <a:ext cx="1040674" cy="182880"/>
            <a:chOff x="2442756" y="1606730"/>
            <a:chExt cx="1040674" cy="182880"/>
          </a:xfrm>
        </p:grpSpPr>
        <p:sp>
          <p:nvSpPr>
            <p:cNvPr id="38" name="직사각형 37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대여불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가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65463" y="485746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87109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수정 완료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434190" y="445084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789465164"/>
              </p:ext>
            </p:extLst>
          </p:nvPr>
        </p:nvGraphicFramePr>
        <p:xfrm>
          <a:off x="6504563" y="615134"/>
          <a:ext cx="2538440" cy="18793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56986"/>
                <a:gridCol w="2081454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예약리스트 목록에서 예약대기 중인 예약정보를 등록 일 순으로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 의 정보를 보여 줌</a:t>
                      </a:r>
                      <a:endParaRPr lang="en-US" altLang="ko-KR" sz="10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리스트 목록에서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이용상태가 대여중인 정보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</a:t>
                      </a:r>
                      <a:endParaRPr lang="en-US" altLang="ko-KR" sz="10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 글 리스트에서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대기 중인 리스트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59121472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메인 페이지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557718"/>
            <a:ext cx="6186792" cy="4448785"/>
            <a:chOff x="265889" y="577174"/>
            <a:chExt cx="4987047" cy="4267200"/>
          </a:xfrm>
        </p:grpSpPr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464930"/>
              <a:ext cx="4852385" cy="299798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 로그아웃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/>
          <p:cNvSpPr/>
          <p:nvPr/>
        </p:nvSpPr>
        <p:spPr>
          <a:xfrm>
            <a:off x="62780" y="14836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780" y="255560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780" y="35668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96433"/>
              </p:ext>
            </p:extLst>
          </p:nvPr>
        </p:nvGraphicFramePr>
        <p:xfrm>
          <a:off x="313356" y="1585104"/>
          <a:ext cx="5974648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486"/>
                <a:gridCol w="563072"/>
                <a:gridCol w="572517"/>
                <a:gridCol w="556391"/>
                <a:gridCol w="556391"/>
                <a:gridCol w="524136"/>
                <a:gridCol w="578956"/>
                <a:gridCol w="783797"/>
                <a:gridCol w="572518"/>
                <a:gridCol w="725384"/>
              </a:tblGrid>
              <a:tr h="239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최신 순 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5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28882"/>
              </p:ext>
            </p:extLst>
          </p:nvPr>
        </p:nvGraphicFramePr>
        <p:xfrm>
          <a:off x="295739" y="2624672"/>
          <a:ext cx="5971449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195"/>
                <a:gridCol w="562770"/>
                <a:gridCol w="572211"/>
                <a:gridCol w="556093"/>
                <a:gridCol w="556093"/>
                <a:gridCol w="523856"/>
                <a:gridCol w="578646"/>
                <a:gridCol w="783377"/>
                <a:gridCol w="572212"/>
                <a:gridCol w="724996"/>
              </a:tblGrid>
              <a:tr h="205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73318"/>
              </p:ext>
            </p:extLst>
          </p:nvPr>
        </p:nvGraphicFramePr>
        <p:xfrm>
          <a:off x="292498" y="3668304"/>
          <a:ext cx="5977932" cy="8382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2164"/>
                <a:gridCol w="733956"/>
                <a:gridCol w="800783"/>
                <a:gridCol w="1317717"/>
                <a:gridCol w="803485"/>
                <a:gridCol w="835625"/>
                <a:gridCol w="784202"/>
              </a:tblGrid>
              <a:tr h="159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5681" y="1426011"/>
            <a:ext cx="1247774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예약승인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5681" y="2478756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반납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3900" y="3530637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답변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6708" y="2303270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40%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6708" y="343091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30%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6708" y="433558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30%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6086" y="3376137"/>
            <a:ext cx="2677914" cy="1092404"/>
          </a:xfrm>
          <a:prstGeom prst="rect">
            <a:avLst/>
          </a:prstGeom>
          <a:noFill/>
          <a:ln>
            <a:solidFill>
              <a:srgbClr val="10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b="1" dirty="0" smtClean="0"/>
              <a:t>l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77846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499399683"/>
              </p:ext>
            </p:extLst>
          </p:nvPr>
        </p:nvGraphicFramePr>
        <p:xfrm>
          <a:off x="6353247" y="430338"/>
          <a:ext cx="2790753" cy="4387577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02411"/>
                <a:gridCol w="2288342"/>
              </a:tblGrid>
              <a:tr h="47884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419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API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GOOGLE CHART: </a:t>
                      </a:r>
                      <a:r>
                        <a:rPr lang="en-US" sz="800" dirty="0" smtClean="0">
                          <a:hlinkClick r:id="rId3"/>
                        </a:rPr>
                        <a:t>https://developers.google.com/chart/?hl=ko</a:t>
                      </a:r>
                      <a:r>
                        <a:rPr lang="en-US" sz="800" dirty="0" smtClean="0"/>
                        <a:t> 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</a:t>
                      </a:r>
                      <a:r>
                        <a:rPr lang="ko-KR" altLang="en-US" sz="800" baseline="0" dirty="0" smtClean="0"/>
                        <a:t> 매출 통계 차트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수치 </a:t>
                      </a:r>
                      <a:r>
                        <a:rPr lang="en-US" sz="800" b="1" baseline="0" dirty="0" smtClean="0"/>
                        <a:t>1</a:t>
                      </a:r>
                      <a:r>
                        <a:rPr lang="ko-KR" altLang="en-US" sz="800" b="1" baseline="0" dirty="0" smtClean="0"/>
                        <a:t>당 </a:t>
                      </a:r>
                      <a:r>
                        <a:rPr lang="en-US" altLang="ko-KR" sz="800" b="1" baseline="0" dirty="0" smtClean="0"/>
                        <a:t>100</a:t>
                      </a:r>
                      <a:r>
                        <a:rPr lang="ko-KR" altLang="en-US" sz="800" b="1" baseline="0" dirty="0" smtClean="0"/>
                        <a:t>백만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</a:t>
                      </a:r>
                      <a:r>
                        <a:rPr lang="ko-KR" altLang="en-US" sz="800" baseline="0" dirty="0" smtClean="0"/>
                        <a:t> 매출의 통계 확인가능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각 분기마다 지점별 금액 정확히 표시</a:t>
                      </a:r>
                      <a:r>
                        <a:rPr lang="en-US" altLang="ko-KR" sz="800" baseline="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372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 환불 금액 통계 차트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b="1" dirty="0" smtClean="0"/>
                        <a:t>수치 </a:t>
                      </a:r>
                      <a:r>
                        <a:rPr lang="en-US" altLang="ko-KR" sz="800" b="1" dirty="0" smtClean="0"/>
                        <a:t>1</a:t>
                      </a:r>
                      <a:r>
                        <a:rPr lang="ko-KR" altLang="en-US" sz="800" b="1" dirty="0" smtClean="0"/>
                        <a:t>당 </a:t>
                      </a:r>
                      <a:r>
                        <a:rPr lang="en-US" altLang="ko-KR" sz="800" b="1" dirty="0" smtClean="0"/>
                        <a:t>100</a:t>
                      </a:r>
                      <a:r>
                        <a:rPr lang="ko-KR" altLang="en-US" sz="800" b="1" dirty="0" smtClean="0"/>
                        <a:t>백만</a:t>
                      </a:r>
                      <a:endParaRPr lang="en-US" altLang="ko-KR" sz="800" b="1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 환불의 통계 확인가능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각 분기마다 지점별 환불 금액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정확히 표시</a:t>
                      </a:r>
                      <a:r>
                        <a:rPr lang="en-US" altLang="ko-KR" sz="80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지점별 통계 </a:t>
                      </a:r>
                      <a:r>
                        <a:rPr lang="en-US" altLang="ko-KR" sz="800" b="0" u="none" strike="noStrike" cap="none" dirty="0" smtClean="0"/>
                        <a:t>(</a:t>
                      </a:r>
                      <a:r>
                        <a:rPr lang="ko-KR" altLang="en-US" sz="800" b="0" u="none" strike="noStrike" cap="none" dirty="0" smtClean="0"/>
                        <a:t>여의도</a:t>
                      </a:r>
                      <a:r>
                        <a:rPr lang="en-US" altLang="ko-KR" sz="800" b="0" u="none" strike="noStrike" cap="none" baseline="0" dirty="0" smtClean="0"/>
                        <a:t> , </a:t>
                      </a:r>
                      <a:r>
                        <a:rPr lang="ko-KR" altLang="en-US" sz="800" b="0" u="none" strike="noStrike" cap="none" baseline="0" dirty="0" smtClean="0"/>
                        <a:t>뚝섬 </a:t>
                      </a:r>
                      <a:r>
                        <a:rPr lang="en-US" altLang="ko-KR" sz="800" b="0" u="none" strike="noStrike" cap="none" baseline="0" dirty="0" smtClean="0"/>
                        <a:t>, </a:t>
                      </a:r>
                      <a:r>
                        <a:rPr lang="ko-KR" altLang="en-US" sz="800" b="0" u="none" strike="noStrike" cap="none" baseline="0" dirty="0" smtClean="0"/>
                        <a:t>잠원</a:t>
                      </a:r>
                      <a:r>
                        <a:rPr lang="en-US" altLang="ko-KR" sz="800" b="0" u="none" strike="noStrike" cap="none" dirty="0" smtClean="0"/>
                        <a:t>) : </a:t>
                      </a:r>
                      <a:r>
                        <a:rPr lang="ko-KR" altLang="en-US" sz="800" b="0" u="none" strike="noStrike" cap="none" dirty="0" smtClean="0"/>
                        <a:t>총 매출에 따른 분기</a:t>
                      </a:r>
                      <a:r>
                        <a:rPr lang="en-US" altLang="ko-KR" sz="800" b="0" u="none" strike="noStrike" cap="none" dirty="0" smtClean="0"/>
                        <a:t>(4</a:t>
                      </a:r>
                      <a:r>
                        <a:rPr lang="ko-KR" altLang="en-US" sz="800" b="0" u="none" strike="noStrike" cap="none" dirty="0" smtClean="0"/>
                        <a:t>분기</a:t>
                      </a:r>
                      <a:r>
                        <a:rPr lang="en-US" altLang="ko-KR" sz="800" b="0" u="none" strike="noStrike" cap="none" dirty="0" smtClean="0"/>
                        <a:t>)</a:t>
                      </a:r>
                      <a:r>
                        <a:rPr lang="ko-KR" altLang="en-US" sz="800" b="0" u="none" strike="noStrike" cap="none" dirty="0" smtClean="0"/>
                        <a:t>별 오름차순으로 </a:t>
                      </a:r>
                      <a:r>
                        <a:rPr lang="ko-KR" altLang="en-US" sz="800" b="1" u="none" strike="noStrike" cap="none" dirty="0" smtClean="0"/>
                        <a:t>지점 순위</a:t>
                      </a:r>
                      <a:r>
                        <a:rPr lang="ko-KR" altLang="en-US" sz="800" b="0" u="none" strike="noStrike" cap="none" dirty="0" smtClean="0"/>
                        <a:t> 및 </a:t>
                      </a:r>
                      <a:r>
                        <a:rPr lang="ko-KR" altLang="en-US" sz="800" b="1" u="none" strike="noStrike" cap="none" dirty="0" smtClean="0"/>
                        <a:t>판매금액</a:t>
                      </a:r>
                      <a:r>
                        <a:rPr lang="en-US" altLang="ko-KR" sz="800" b="0" u="none" strike="noStrike" cap="none" dirty="0" smtClean="0"/>
                        <a:t>, </a:t>
                      </a:r>
                      <a:r>
                        <a:rPr lang="ko-KR" altLang="en-US" sz="800" b="1" u="none" strike="noStrike" cap="none" dirty="0" smtClean="0"/>
                        <a:t>환불금액</a:t>
                      </a:r>
                      <a:r>
                        <a:rPr lang="ko-KR" altLang="en-US" sz="800" b="0" u="none" strike="noStrike" cap="none" dirty="0" smtClean="0"/>
                        <a:t> 정보 표기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0" u="none" strike="noStrike" cap="none" dirty="0" smtClean="0"/>
                        <a:t>분기별 모든 정보를 보여주는 테이블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5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accent5"/>
                          </a:solidFill>
                        </a:rPr>
                        <a:t>분기 매출 총 금액 은 분기 선택 시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 분기매출액에서 환불금액을 뺀 금액이다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분기 매출 금액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환불 금액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en-US" altLang="ko-KR" sz="800" b="1" u="none" strike="noStrike" cap="none" dirty="0" smtClean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금액은 분기를 선택해도 변하지 않는다</a:t>
                      </a:r>
                      <a:endParaRPr lang="en-US" altLang="ko-KR" sz="800" b="1" u="none" strike="noStrike" cap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 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분기 매출 총 금액을 현재 분기까지 모두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rgbClr val="FF0000"/>
                          </a:solidFill>
                        </a:rPr>
                        <a:t>더한것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889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분기 선택 </a:t>
                      </a:r>
                      <a:r>
                        <a:rPr lang="en-US" altLang="ko-KR" sz="800" b="1" u="none" strike="noStrike" cap="none" dirty="0" smtClean="0"/>
                        <a:t>SELECT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박스 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,2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,3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,4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분기 선택 시 테이블 안에 값이 자동으로 계산되어</a:t>
                      </a:r>
                      <a:r>
                        <a:rPr lang="en-US" altLang="ko-KR" sz="800" b="0" u="none" strike="noStrike" cap="none" baseline="0" dirty="0" smtClean="0"/>
                        <a:t> </a:t>
                      </a:r>
                      <a:r>
                        <a:rPr lang="ko-KR" altLang="en-US" sz="800" b="0" u="none" strike="noStrike" cap="none" dirty="0" smtClean="0"/>
                        <a:t>달라진다</a:t>
                      </a:r>
                      <a:r>
                        <a:rPr lang="en-US" altLang="ko-KR" sz="800" b="0" u="none" strike="noStrike" cap="none" dirty="0" smtClean="0"/>
                        <a:t>.</a:t>
                      </a:r>
                      <a:endParaRPr sz="800" b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10924B"/>
                </a:solidFill>
                <a:latin typeface="돋움" pitchFamily="50" charset="-127"/>
                <a:ea typeface="돋움" pitchFamily="50" charset="-127"/>
                <a:sym typeface="Arial"/>
              </a:rPr>
              <a:t>공간(오피스) 대여 시스템</a:t>
            </a:r>
            <a:endParaRPr sz="800">
              <a:solidFill>
                <a:srgbClr val="10924B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0913574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OAB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텐트 대여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203064779"/>
              </p:ext>
            </p:extLst>
          </p:nvPr>
        </p:nvGraphicFramePr>
        <p:xfrm>
          <a:off x="1880680" y="2101175"/>
          <a:ext cx="3597173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48146"/>
              </p:ext>
            </p:extLst>
          </p:nvPr>
        </p:nvGraphicFramePr>
        <p:xfrm>
          <a:off x="1228927" y="3644632"/>
          <a:ext cx="4257472" cy="111848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64368"/>
                <a:gridCol w="1064368"/>
                <a:gridCol w="1064368"/>
                <a:gridCol w="1064368"/>
              </a:tblGrid>
              <a:tr h="1864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/>
                        <a:t>            분기선택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여의도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뚝섬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잠원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분기 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매출 순위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환불 금액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00B0F0"/>
                          </a:solidFill>
                        </a:rPr>
                        <a:t>분기 매출 총 금액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FF0000"/>
                          </a:solidFill>
                        </a:rPr>
                        <a:t>총 매출 금액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584214428"/>
              </p:ext>
            </p:extLst>
          </p:nvPr>
        </p:nvGraphicFramePr>
        <p:xfrm>
          <a:off x="1913106" y="583660"/>
          <a:ext cx="3487836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순서도: 병합 17"/>
          <p:cNvSpPr/>
          <p:nvPr/>
        </p:nvSpPr>
        <p:spPr>
          <a:xfrm>
            <a:off x="2052773" y="3706234"/>
            <a:ext cx="181583" cy="84307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76009" y="962558"/>
            <a:ext cx="1047342" cy="415047"/>
            <a:chOff x="976008" y="505838"/>
            <a:chExt cx="1047342" cy="415047"/>
          </a:xfrm>
        </p:grpSpPr>
        <p:sp>
          <p:nvSpPr>
            <p:cNvPr id="16" name="직사각형 15"/>
            <p:cNvSpPr/>
            <p:nvPr/>
          </p:nvSpPr>
          <p:spPr>
            <a:xfrm>
              <a:off x="1102468" y="505838"/>
              <a:ext cx="920882" cy="415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매출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976008" y="57717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76008" y="2472704"/>
            <a:ext cx="1057069" cy="389107"/>
            <a:chOff x="976007" y="1900136"/>
            <a:chExt cx="1057069" cy="389107"/>
          </a:xfrm>
        </p:grpSpPr>
        <p:sp>
          <p:nvSpPr>
            <p:cNvPr id="17" name="직사각형 16"/>
            <p:cNvSpPr/>
            <p:nvPr/>
          </p:nvSpPr>
          <p:spPr>
            <a:xfrm>
              <a:off x="1193259" y="1900136"/>
              <a:ext cx="839817" cy="389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환불금액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76007" y="195850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982495" y="402500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03505" y="3628413"/>
            <a:ext cx="259405" cy="239945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3351" y="713361"/>
            <a:ext cx="972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잠원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80,328,000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33078" y="962558"/>
            <a:ext cx="95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뚝섬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40,201,000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9044" y="1243598"/>
            <a:ext cx="1141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여의도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9,828,000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9430" y="583660"/>
            <a:ext cx="5993055" cy="4435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4910" y="486383"/>
            <a:ext cx="5827575" cy="287938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14616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82495" y="3495472"/>
            <a:ext cx="4607667" cy="131647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80425" y="4659007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8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05796648"/>
              </p:ext>
            </p:extLst>
          </p:nvPr>
        </p:nvGraphicFramePr>
        <p:xfrm>
          <a:off x="6719778" y="615134"/>
          <a:ext cx="2420500" cy="341106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7894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(SELECT</a:t>
                      </a:r>
                      <a:r>
                        <a:rPr lang="en-US" altLang="ko-KR" sz="800" baseline="0" dirty="0" smtClean="0"/>
                        <a:t> BOX)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982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12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endParaRPr lang="en-US" altLang="ko-KR" sz="800" b="1" i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월별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2586197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lang="ko-KR" altLang="en-US"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5428" y="441994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501027699"/>
              </p:ext>
            </p:extLst>
          </p:nvPr>
        </p:nvGraphicFramePr>
        <p:xfrm>
          <a:off x="732562" y="1055891"/>
          <a:ext cx="5084015" cy="271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2703"/>
              </p:ext>
            </p:extLst>
          </p:nvPr>
        </p:nvGraphicFramePr>
        <p:xfrm>
          <a:off x="538347" y="3950888"/>
          <a:ext cx="5740360" cy="93811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87018"/>
                <a:gridCol w="39611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</a:tblGrid>
              <a:tr h="20659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2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3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4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5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6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7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8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9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12</a:t>
                      </a:r>
                      <a:endParaRPr lang="ko-KR" altLang="en-US" sz="500" dirty="0"/>
                    </a:p>
                  </a:txBody>
                  <a:tcPr/>
                </a:tc>
              </a:tr>
              <a:tr h="2343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매출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환불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이익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227748" y="2637370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430" y="531780"/>
            <a:ext cx="6330281" cy="44876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59933" y="916087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000527" y="912274"/>
            <a:ext cx="691904" cy="209005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772248" y="84140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12466" y="85123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08024" y="914606"/>
            <a:ext cx="691904" cy="209005"/>
            <a:chOff x="3045986" y="867991"/>
            <a:chExt cx="691904" cy="316375"/>
          </a:xfrm>
        </p:grpSpPr>
        <p:sp>
          <p:nvSpPr>
            <p:cNvPr id="42" name="직사각형 4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순서도: 병합 4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1779804" y="85123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7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403914339"/>
              </p:ext>
            </p:extLst>
          </p:nvPr>
        </p:nvGraphicFramePr>
        <p:xfrm>
          <a:off x="764050" y="1261730"/>
          <a:ext cx="5460676" cy="2725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4084577"/>
              </p:ext>
            </p:extLst>
          </p:nvPr>
        </p:nvGraphicFramePr>
        <p:xfrm>
          <a:off x="6723500" y="463418"/>
          <a:ext cx="2420500" cy="359822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일별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30272976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일별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10" y="445086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8870" y="2183714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37956"/>
              </p:ext>
            </p:extLst>
          </p:nvPr>
        </p:nvGraphicFramePr>
        <p:xfrm>
          <a:off x="285432" y="4292886"/>
          <a:ext cx="8631739" cy="761463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5315"/>
                <a:gridCol w="456425"/>
                <a:gridCol w="426884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.....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31</a:t>
                      </a:r>
                      <a:endParaRPr lang="ko-KR" altLang="en-US" sz="600" dirty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환불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이익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559016" y="980509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45" name="직사각형 4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46" name="순서도: 병합 4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411549" y="91565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50" name="직사각형 4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순서도: 병합 5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54" name="직사각형 5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순서도: 병합 54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4910" y="656202"/>
            <a:ext cx="6186792" cy="337753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90753" y="543270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7445" y="4137497"/>
            <a:ext cx="8672002" cy="9597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2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64120469"/>
              </p:ext>
            </p:extLst>
          </p:nvPr>
        </p:nvGraphicFramePr>
        <p:xfrm>
          <a:off x="6723500" y="463418"/>
          <a:ext cx="2420500" cy="377287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192957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상품별 월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38989"/>
              </p:ext>
            </p:extLst>
          </p:nvPr>
        </p:nvGraphicFramePr>
        <p:xfrm>
          <a:off x="393437" y="4045433"/>
          <a:ext cx="6347604" cy="100024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3" name="차트 52"/>
          <p:cNvGraphicFramePr/>
          <p:nvPr>
            <p:extLst>
              <p:ext uri="{D42A27DB-BD31-4B8C-83A1-F6EECF244321}">
                <p14:modId xmlns:p14="http://schemas.microsoft.com/office/powerpoint/2010/main" val="2661386079"/>
              </p:ext>
            </p:extLst>
          </p:nvPr>
        </p:nvGraphicFramePr>
        <p:xfrm>
          <a:off x="401370" y="1335959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559016" y="980509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30" name="직사각형 2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31" name="순서도: 병합 3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411549" y="91565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55" name="직사각형 5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59" name="직사각형 5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순서도: 병합 59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4910" y="486383"/>
            <a:ext cx="6404750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7445" y="3819729"/>
            <a:ext cx="657082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06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876503252"/>
              </p:ext>
            </p:extLst>
          </p:nvPr>
        </p:nvGraphicFramePr>
        <p:xfrm>
          <a:off x="6723500" y="390685"/>
          <a:ext cx="2420500" cy="465035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29586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29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일 선택 </a:t>
                      </a:r>
                      <a:r>
                        <a:rPr lang="en-US" altLang="ko-KR" sz="800" dirty="0" smtClean="0"/>
                        <a:t>SELECT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예 </a:t>
                      </a:r>
                      <a:r>
                        <a:rPr lang="en-US" altLang="ko-KR" sz="800" dirty="0" smtClean="0"/>
                        <a:t>1,2,3….31(30)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1~31(30) </a:t>
                      </a:r>
                      <a:r>
                        <a:rPr lang="ko-KR" altLang="en-US" sz="800" baseline="0" dirty="0" smtClean="0"/>
                        <a:t>일 전부 선택 가능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만약 </a:t>
                      </a:r>
                      <a:r>
                        <a:rPr lang="en-US" altLang="ko-KR" sz="800" b="1" baseline="0" dirty="0" smtClean="0"/>
                        <a:t>31</a:t>
                      </a:r>
                      <a:r>
                        <a:rPr lang="ko-KR" altLang="en-US" sz="800" b="1" baseline="0" dirty="0" smtClean="0"/>
                        <a:t>일이 없는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1" baseline="0" dirty="0" smtClean="0"/>
                        <a:t>선택 시 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30</a:t>
                      </a:r>
                      <a:r>
                        <a:rPr lang="ko-KR" altLang="en-US" sz="800" b="1" baseline="0" dirty="0" smtClean="0"/>
                        <a:t>일 까지만 보이게 한다</a:t>
                      </a:r>
                      <a:r>
                        <a:rPr lang="en-US" altLang="ko-KR" sz="800" b="1" baseline="0" dirty="0" smtClean="0"/>
                        <a:t>.</a:t>
                      </a:r>
                      <a:endParaRPr lang="en-US" altLang="ko-KR" sz="800" b="1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 선태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,4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256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450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7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(6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9227376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상품별 일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99870"/>
              </p:ext>
            </p:extLst>
          </p:nvPr>
        </p:nvGraphicFramePr>
        <p:xfrm>
          <a:off x="393437" y="4045433"/>
          <a:ext cx="6347604" cy="1048761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1295817303"/>
              </p:ext>
            </p:extLst>
          </p:nvPr>
        </p:nvGraphicFramePr>
        <p:xfrm>
          <a:off x="372140" y="1370602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538269" y="977973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55" name="직사각형 5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390802" y="91312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60" name="직사각형 5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순서도: 병합 6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64" name="직사각형 6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645616" y="969190"/>
            <a:ext cx="601991" cy="209005"/>
            <a:chOff x="3045986" y="867991"/>
            <a:chExt cx="691904" cy="316375"/>
          </a:xfrm>
        </p:grpSpPr>
        <p:sp>
          <p:nvSpPr>
            <p:cNvPr id="68" name="직사각형 67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일</a:t>
              </a: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타원 69"/>
          <p:cNvSpPr/>
          <p:nvPr/>
        </p:nvSpPr>
        <p:spPr>
          <a:xfrm>
            <a:off x="4417396" y="90582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1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000221976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436239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96750"/>
              </p:ext>
            </p:extLst>
          </p:nvPr>
        </p:nvGraphicFramePr>
        <p:xfrm>
          <a:off x="393437" y="4045433"/>
          <a:ext cx="5893948" cy="95187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3172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남성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여성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992375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597891208"/>
              </p:ext>
            </p:extLst>
          </p:nvPr>
        </p:nvGraphicFramePr>
        <p:xfrm>
          <a:off x="496186" y="1247554"/>
          <a:ext cx="5847907" cy="279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8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277715192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8162931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47071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(20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(40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(50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(60</a:t>
                      </a:r>
                      <a:r>
                        <a:rPr lang="ko-KR" altLang="en-US" sz="600" dirty="0" smtClean="0"/>
                        <a:t>대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90098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62276096"/>
              </p:ext>
            </p:extLst>
          </p:nvPr>
        </p:nvGraphicFramePr>
        <p:xfrm>
          <a:off x="401370" y="1421020"/>
          <a:ext cx="6096000" cy="251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64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00340340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85676625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가입기간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85310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</a:t>
                      </a:r>
                      <a:r>
                        <a:rPr lang="ko-KR" altLang="en-US" sz="600" dirty="0" smtClean="0"/>
                        <a:t>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일주일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한달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</a:t>
                      </a:r>
                      <a:r>
                        <a:rPr lang="ko-KR" altLang="en-US" sz="600" dirty="0" smtClean="0"/>
                        <a:t>개월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(1</a:t>
                      </a:r>
                      <a:r>
                        <a:rPr lang="ko-KR" altLang="en-US" sz="600" dirty="0" smtClean="0"/>
                        <a:t>년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3737834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94103" y="967040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619713118"/>
              </p:ext>
            </p:extLst>
          </p:nvPr>
        </p:nvGraphicFramePr>
        <p:xfrm>
          <a:off x="401370" y="1474380"/>
          <a:ext cx="6096000" cy="237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57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20433666"/>
              </p:ext>
            </p:extLst>
          </p:nvPr>
        </p:nvGraphicFramePr>
        <p:xfrm>
          <a:off x="6492949" y="390687"/>
          <a:ext cx="2651051" cy="368054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41024242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00407325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62190"/>
              </p:ext>
            </p:extLst>
          </p:nvPr>
        </p:nvGraphicFramePr>
        <p:xfrm>
          <a:off x="567071" y="4217372"/>
          <a:ext cx="6337006" cy="58731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89859"/>
                <a:gridCol w="496186"/>
                <a:gridCol w="576341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남성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여성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66929"/>
            <a:ext cx="6186792" cy="330740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50655" y="42578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294" y="4059677"/>
            <a:ext cx="6407285" cy="81110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43298" y="4667530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294" y="565842"/>
            <a:ext cx="4760793" cy="779721"/>
            <a:chOff x="525294" y="565842"/>
            <a:chExt cx="4760793" cy="779721"/>
          </a:xfrm>
        </p:grpSpPr>
        <p:sp>
          <p:nvSpPr>
            <p:cNvPr id="36" name="직사각형 35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03449" y="978399"/>
              <a:ext cx="112159" cy="996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병합 5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501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360465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4092981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01270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60</a:t>
                      </a:r>
                      <a:r>
                        <a:rPr lang="ko-KR" altLang="en-US" sz="600" dirty="0" smtClean="0"/>
                        <a:t>대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79899"/>
            <a:ext cx="6186792" cy="32814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14937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06759"/>
            <a:ext cx="6959933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35128" y="485781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62810" y="640801"/>
            <a:ext cx="4760793" cy="779721"/>
            <a:chOff x="525294" y="565842"/>
            <a:chExt cx="4760793" cy="779721"/>
          </a:xfrm>
        </p:grpSpPr>
        <p:sp>
          <p:nvSpPr>
            <p:cNvPr id="25" name="직사각형 24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3515732" y="1049491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653344" y="10494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Google Shape;90;p13"/>
          <p:cNvGraphicFramePr/>
          <p:nvPr>
            <p:extLst>
              <p:ext uri="{D42A27DB-BD31-4B8C-83A1-F6EECF244321}">
                <p14:modId xmlns:p14="http://schemas.microsoft.com/office/powerpoint/2010/main" val="3750041101"/>
              </p:ext>
            </p:extLst>
          </p:nvPr>
        </p:nvGraphicFramePr>
        <p:xfrm>
          <a:off x="6461702" y="472015"/>
          <a:ext cx="2651051" cy="3274984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778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47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44163042"/>
              </p:ext>
            </p:extLst>
          </p:nvPr>
        </p:nvGraphicFramePr>
        <p:xfrm>
          <a:off x="6634880" y="261610"/>
          <a:ext cx="2399925" cy="43711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명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검색어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설정한 카테고리와 연관된 단어입력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카테고리 설정 시에는 검색어를 입력하지 않아도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카테고리와 검색어 조건에 따른 결과 값을 리스트 형식으로 정보를 불러옴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설정과 검색어가 입력되지 않으면 회원정보 전체 리스트를 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탈퇴는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체크박스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회원님을 탈퇴처리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전체 회원리스트가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탈퇴된 회원을 제거한 후 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리스트에서 탈퇴회원 컬럼의 체크박스를 해제하면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회원님의 탈퇴처리를 취소하시겠습니까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탈퇴회원전체리스트가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회원정보를 제거한 후 탈퇴회원전체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8934118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회원정보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91282"/>
              </p:ext>
            </p:extLst>
          </p:nvPr>
        </p:nvGraphicFramePr>
        <p:xfrm>
          <a:off x="296140" y="1802864"/>
          <a:ext cx="6273273" cy="184613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609332"/>
                <a:gridCol w="479467"/>
                <a:gridCol w="591123"/>
                <a:gridCol w="650237"/>
                <a:gridCol w="453195"/>
                <a:gridCol w="735621"/>
                <a:gridCol w="794733"/>
                <a:gridCol w="827573"/>
                <a:gridCol w="563442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생년월일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최대근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김은수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김수현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최진우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김주엽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정효성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93735" y="1216328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826622" y="3834319"/>
            <a:ext cx="2938862" cy="294642"/>
            <a:chOff x="5782539" y="3635115"/>
            <a:chExt cx="2938862" cy="29464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543054" y="838184"/>
            <a:ext cx="599872" cy="863339"/>
            <a:chOff x="7632566" y="2996920"/>
            <a:chExt cx="599872" cy="863339"/>
          </a:xfrm>
        </p:grpSpPr>
        <p:sp>
          <p:nvSpPr>
            <p:cNvPr id="57" name="직사각형 56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탈퇴회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632566" y="299692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회원번호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 명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성 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55" name="직선 화살표 연결선 54"/>
          <p:cNvCxnSpPr>
            <a:stCxn id="68" idx="2"/>
            <a:endCxn id="61" idx="3"/>
          </p:cNvCxnSpPr>
          <p:nvPr/>
        </p:nvCxnSpPr>
        <p:spPr>
          <a:xfrm flipH="1" flipV="1">
            <a:off x="2139681" y="946407"/>
            <a:ext cx="1156372" cy="6410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97310" y="1503100"/>
            <a:ext cx="1401037" cy="20491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검색어를 입력하세요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06516" y="149735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625287" y="387776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07" y="2133600"/>
            <a:ext cx="234969" cy="18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6351262" y="21558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06245" y="2407166"/>
            <a:ext cx="119974" cy="1070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55402" y="24606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4287" y="4735566"/>
            <a:ext cx="60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탈퇴 회원은 회원정보 리스트에서는 제외되며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카테고리에서 탈퇴회원을 선택해야만 조회 가능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91593" y="1492518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70" name="타원 69"/>
          <p:cNvSpPr/>
          <p:nvPr/>
        </p:nvSpPr>
        <p:spPr>
          <a:xfrm>
            <a:off x="5698347" y="148264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493077" y="1492518"/>
            <a:ext cx="691904" cy="209754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3296053" y="148594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9403" y="4206149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94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0025170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가입기간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898761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86409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일주일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한달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개월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년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538717"/>
            <a:ext cx="6186792" cy="323561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50655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7445" y="3819729"/>
            <a:ext cx="6959933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35128" y="487078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02568" y="674433"/>
            <a:ext cx="4760793" cy="779721"/>
            <a:chOff x="525294" y="565842"/>
            <a:chExt cx="4760793" cy="779721"/>
          </a:xfrm>
        </p:grpSpPr>
        <p:sp>
          <p:nvSpPr>
            <p:cNvPr id="24" name="직사각형 23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병합 31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2989424" y="1084794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708413" y="1093243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Google Shape;90;p13"/>
          <p:cNvGraphicFramePr/>
          <p:nvPr>
            <p:extLst>
              <p:ext uri="{D42A27DB-BD31-4B8C-83A1-F6EECF244321}">
                <p14:modId xmlns:p14="http://schemas.microsoft.com/office/powerpoint/2010/main" val="2473502922"/>
              </p:ext>
            </p:extLst>
          </p:nvPr>
        </p:nvGraphicFramePr>
        <p:xfrm>
          <a:off x="6461702" y="472015"/>
          <a:ext cx="2651051" cy="3274984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778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47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30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078196001"/>
              </p:ext>
            </p:extLst>
          </p:nvPr>
        </p:nvGraphicFramePr>
        <p:xfrm>
          <a:off x="35987" y="1502735"/>
          <a:ext cx="2572533" cy="268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642619194"/>
              </p:ext>
            </p:extLst>
          </p:nvPr>
        </p:nvGraphicFramePr>
        <p:xfrm>
          <a:off x="7017488" y="390686"/>
          <a:ext cx="2126512" cy="30228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97712"/>
                <a:gridCol w="1828800"/>
              </a:tblGrid>
              <a:tr h="41881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454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분류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9585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 </a:t>
                      </a:r>
                      <a:r>
                        <a:rPr lang="ko-KR" altLang="en-US" sz="800" b="1" u="none" strike="noStrike" cap="none" baseline="0" dirty="0" smtClean="0"/>
                        <a:t>에 따른  데이터 차트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7524751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수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0" y="279616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7926" y="1280343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성</a:t>
            </a:r>
            <a:r>
              <a:rPr lang="ko-KR" altLang="en-US" sz="800" b="1" dirty="0">
                <a:solidFill>
                  <a:schemeClr val="tx1"/>
                </a:solidFill>
              </a:rPr>
              <a:t>별</a:t>
            </a: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843283396"/>
              </p:ext>
            </p:extLst>
          </p:nvPr>
        </p:nvGraphicFramePr>
        <p:xfrm>
          <a:off x="2292086" y="1438940"/>
          <a:ext cx="2471299" cy="279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723547435"/>
              </p:ext>
            </p:extLst>
          </p:nvPr>
        </p:nvGraphicFramePr>
        <p:xfrm>
          <a:off x="3965943" y="1424763"/>
          <a:ext cx="3987210" cy="2796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730102" y="1254641"/>
            <a:ext cx="5883349" cy="28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77183" y="12438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919" y="1651592"/>
            <a:ext cx="6736216" cy="243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73030" y="1286831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연령</a:t>
            </a:r>
            <a:r>
              <a:rPr lang="ko-KR" altLang="en-US" sz="800" b="1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53023" y="1280343"/>
            <a:ext cx="105218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가입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일자별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3642" y="3969970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8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73308075"/>
              </p:ext>
            </p:extLst>
          </p:nvPr>
        </p:nvGraphicFramePr>
        <p:xfrm>
          <a:off x="6643619" y="669234"/>
          <a:ext cx="2399925" cy="446565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지점별 카테고리 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뚝섬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잠원으로 지점을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예약정보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4180983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예약정보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97144"/>
              </p:ext>
            </p:extLst>
          </p:nvPr>
        </p:nvGraphicFramePr>
        <p:xfrm>
          <a:off x="211835" y="1718559"/>
          <a:ext cx="6273274" cy="117323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591215"/>
                <a:gridCol w="450715"/>
                <a:gridCol w="466928"/>
                <a:gridCol w="447472"/>
                <a:gridCol w="771728"/>
                <a:gridCol w="642025"/>
                <a:gridCol w="505838"/>
                <a:gridCol w="719847"/>
                <a:gridCol w="363166"/>
                <a:gridCol w="745790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2019-08-30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531063" y="340025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7422" y="593714"/>
            <a:ext cx="1275261" cy="641214"/>
            <a:chOff x="3012194" y="712779"/>
            <a:chExt cx="597981" cy="641214"/>
          </a:xfrm>
        </p:grpSpPr>
        <p:sp>
          <p:nvSpPr>
            <p:cNvPr id="54" name="직사각형 53"/>
            <p:cNvSpPr/>
            <p:nvPr/>
          </p:nvSpPr>
          <p:spPr>
            <a:xfrm>
              <a:off x="3013546" y="712779"/>
              <a:ext cx="596627" cy="641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012194" y="712779"/>
              <a:ext cx="597981" cy="641213"/>
              <a:chOff x="1544945" y="838185"/>
              <a:chExt cx="597981" cy="64121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544945" y="83818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예약전체 리스트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546299" y="1048950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예약완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546299" y="126295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환불완료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</p:grpSp>
      <p:cxnSp>
        <p:nvCxnSpPr>
          <p:cNvPr id="30" name="직선 화살표 연결선 29"/>
          <p:cNvCxnSpPr>
            <a:stCxn id="42" idx="2"/>
            <a:endCxn id="59" idx="3"/>
          </p:cNvCxnSpPr>
          <p:nvPr/>
        </p:nvCxnSpPr>
        <p:spPr>
          <a:xfrm flipH="1" flipV="1">
            <a:off x="1962683" y="912701"/>
            <a:ext cx="1692596" cy="5773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90314" y="1237144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예약취소완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료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421" y="377271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예약대기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62" name="직사각형 6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63" name="순서도: 병합 6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60827" y="1395991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예약확</a:t>
            </a:r>
            <a:r>
              <a:rPr lang="ko-KR" altLang="en-US" sz="900" b="1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44" name="타원 43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6232" y="1413336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대여 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75288" y="142602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65796" y="1401917"/>
            <a:ext cx="691904" cy="209754"/>
            <a:chOff x="3045986" y="867991"/>
            <a:chExt cx="691904" cy="316375"/>
          </a:xfrm>
        </p:grpSpPr>
        <p:sp>
          <p:nvSpPr>
            <p:cNvPr id="34" name="직사각형 3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별</a:t>
              </a: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2696764" y="1404708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77081" y="468574"/>
            <a:ext cx="599871" cy="863339"/>
            <a:chOff x="7632567" y="2996920"/>
            <a:chExt cx="599871" cy="863339"/>
          </a:xfrm>
        </p:grpSpPr>
        <p:sp>
          <p:nvSpPr>
            <p:cNvPr id="41" name="직사각형 40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잠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여의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뚝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섬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672216" y="470220"/>
            <a:ext cx="596627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체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0" name="직선 화살표 연결선 49"/>
          <p:cNvCxnSpPr>
            <a:stCxn id="34" idx="3"/>
            <a:endCxn id="48" idx="3"/>
          </p:cNvCxnSpPr>
          <p:nvPr/>
        </p:nvCxnSpPr>
        <p:spPr>
          <a:xfrm flipH="1" flipV="1">
            <a:off x="3276952" y="1001567"/>
            <a:ext cx="280748" cy="5052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59403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80744857"/>
              </p:ext>
            </p:extLst>
          </p:nvPr>
        </p:nvGraphicFramePr>
        <p:xfrm>
          <a:off x="6643619" y="669234"/>
          <a:ext cx="2399925" cy="40846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예약취소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환불확인 버튼 클릭 시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예약상태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환불완료로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이전에 선택한 리스트를 새로고침하고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예약번호의 예약상태를 변경한 후 기존에 선택한 리스트를 새로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고침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리스트가 환불신청리스트였으면 해당예약정보를 제거한 후 환불신청리스트가 새로 고침 됨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9104080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환불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77849"/>
              </p:ext>
            </p:extLst>
          </p:nvPr>
        </p:nvGraphicFramePr>
        <p:xfrm>
          <a:off x="211835" y="1718559"/>
          <a:ext cx="6287756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65339"/>
                <a:gridCol w="389107"/>
                <a:gridCol w="479898"/>
                <a:gridCol w="551234"/>
                <a:gridCol w="499353"/>
                <a:gridCol w="778213"/>
                <a:gridCol w="674451"/>
                <a:gridCol w="590144"/>
                <a:gridCol w="726332"/>
                <a:gridCol w="492868"/>
                <a:gridCol w="740817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환불신청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2019-08-30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49159" y="1146737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52847" y="4450173"/>
            <a:ext cx="2643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바탕"/>
                <a:ea typeface="바탕"/>
              </a:rPr>
              <a:t>★ </a:t>
            </a:r>
            <a:r>
              <a:rPr lang="ko-KR" altLang="en-US" sz="1000" b="1" dirty="0" smtClean="0"/>
              <a:t>예약상태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관리자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환불완</a:t>
            </a:r>
            <a:r>
              <a:rPr lang="ko-KR" altLang="en-US" sz="1000" b="1" dirty="0"/>
              <a:t>료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사용자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예약취소신청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환불신청 </a:t>
            </a:r>
            <a:endParaRPr lang="ko-KR" altLang="en-US" sz="1000" b="1" dirty="0"/>
          </a:p>
        </p:txBody>
      </p:sp>
      <p:cxnSp>
        <p:nvCxnSpPr>
          <p:cNvPr id="30" name="직선 화살표 연결선 29"/>
          <p:cNvCxnSpPr>
            <a:stCxn id="77" idx="2"/>
            <a:endCxn id="39" idx="3"/>
          </p:cNvCxnSpPr>
          <p:nvPr/>
        </p:nvCxnSpPr>
        <p:spPr>
          <a:xfrm flipH="1" flipV="1">
            <a:off x="3149166" y="1139833"/>
            <a:ext cx="506113" cy="3502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89331" y="602186"/>
            <a:ext cx="864366" cy="863118"/>
            <a:chOff x="3023275" y="524891"/>
            <a:chExt cx="864366" cy="863118"/>
          </a:xfrm>
        </p:grpSpPr>
        <p:sp>
          <p:nvSpPr>
            <p:cNvPr id="58" name="직사각형 57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80563" y="587379"/>
            <a:ext cx="864366" cy="863118"/>
            <a:chOff x="3023275" y="524891"/>
            <a:chExt cx="864366" cy="863118"/>
          </a:xfrm>
        </p:grpSpPr>
        <p:sp>
          <p:nvSpPr>
            <p:cNvPr id="56" name="직사각형 55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75" name="직사각형 7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6082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예약상태변</a:t>
            </a:r>
            <a:r>
              <a:rPr lang="ko-KR" altLang="en-US" sz="900" b="1">
                <a:solidFill>
                  <a:schemeClr val="bg1"/>
                </a:solidFill>
              </a:rPr>
              <a:t>경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9403" y="4136558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9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15536943"/>
              </p:ext>
            </p:extLst>
          </p:nvPr>
        </p:nvGraphicFramePr>
        <p:xfrm>
          <a:off x="6643619" y="669234"/>
          <a:ext cx="2399925" cy="384077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지점선택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대여완료를 선택 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대여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이용상태변경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이용상태를 반납완료로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기존의 설정 리스트를 새로고침 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이용상태 컬럼의 값을 변경한 뒤 기존의 리스트를 새로 고침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조건이 대여 중이면 해당 정보를 리스트에서 제거한 후 새로 고침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09156437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대여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반납 리스트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6563"/>
              </p:ext>
            </p:extLst>
          </p:nvPr>
        </p:nvGraphicFramePr>
        <p:xfrm>
          <a:off x="211835" y="1718559"/>
          <a:ext cx="6273273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49646"/>
                <a:gridCol w="428017"/>
                <a:gridCol w="376136"/>
                <a:gridCol w="551234"/>
                <a:gridCol w="616085"/>
                <a:gridCol w="661481"/>
                <a:gridCol w="836579"/>
                <a:gridCol w="849549"/>
                <a:gridCol w="752272"/>
                <a:gridCol w="752274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89331" y="812951"/>
            <a:ext cx="863081" cy="652353"/>
            <a:chOff x="3023275" y="735656"/>
            <a:chExt cx="863081" cy="652353"/>
          </a:xfrm>
        </p:grpSpPr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 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대여 중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반납 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24767" y="1411701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3830796" y="1405244"/>
            <a:ext cx="691904" cy="209754"/>
            <a:chOff x="3045986" y="867991"/>
            <a:chExt cx="691904" cy="316375"/>
          </a:xfrm>
        </p:grpSpPr>
        <p:sp>
          <p:nvSpPr>
            <p:cNvPr id="53" name="직사각형 52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4" name="순서도: 병합 53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3661764" y="140803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36634" y="1420069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67312" y="1415446"/>
            <a:ext cx="97888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이용상태변</a:t>
            </a:r>
            <a:r>
              <a:rPr lang="ko-KR" altLang="en-US" sz="900" b="1" dirty="0">
                <a:solidFill>
                  <a:schemeClr val="bg1"/>
                </a:solidFill>
              </a:rPr>
              <a:t>경</a:t>
            </a:r>
          </a:p>
        </p:txBody>
      </p:sp>
      <p:sp>
        <p:nvSpPr>
          <p:cNvPr id="59" name="타원 58"/>
          <p:cNvSpPr/>
          <p:nvPr/>
        </p:nvSpPr>
        <p:spPr>
          <a:xfrm>
            <a:off x="525636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5" idx="2"/>
            <a:endCxn id="39" idx="3"/>
          </p:cNvCxnSpPr>
          <p:nvPr/>
        </p:nvCxnSpPr>
        <p:spPr>
          <a:xfrm flipH="1" flipV="1">
            <a:off x="3149166" y="1139833"/>
            <a:ext cx="512598" cy="3696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89331" y="596508"/>
            <a:ext cx="859832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지점별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5098" y="409321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57523620"/>
              </p:ext>
            </p:extLst>
          </p:nvPr>
        </p:nvGraphicFramePr>
        <p:xfrm>
          <a:off x="6643619" y="669234"/>
          <a:ext cx="2399925" cy="26520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등록버튼 클릭 시 공지사항 등록 페이지로 이동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 버튼 클릭 시 선택된 글 번호의 내용을 가지고 수정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삭제버튼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공지사항을 정말 삭제하시겠습니까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아니오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리스트가 새로 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공지사항을 제거한 후 공지사항 전체 리스트가 새로 고침 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15058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6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89284"/>
              </p:ext>
            </p:extLst>
          </p:nvPr>
        </p:nvGraphicFramePr>
        <p:xfrm>
          <a:off x="211835" y="1718559"/>
          <a:ext cx="6136794" cy="131343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01527"/>
                <a:gridCol w="1420238"/>
                <a:gridCol w="1271081"/>
                <a:gridCol w="1543455"/>
                <a:gridCol w="140049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휴일공지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4287" y="4702910"/>
            <a:ext cx="6080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제목을 클릭하면 상세보기 페이지로 이동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그때 수정버튼 클릭 시와 동일한 페이지로 넘어가지만 수정버튼은 비활성화 된다는 점에서 상세보기페이지와 수정페이지가 다름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80409" y="1415447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767847" y="1405244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44" name="타원 43"/>
          <p:cNvSpPr/>
          <p:nvPr/>
        </p:nvSpPr>
        <p:spPr>
          <a:xfrm>
            <a:off x="3506124" y="1428136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708573" y="1443076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87438" y="1415446"/>
            <a:ext cx="616085" cy="238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0899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687252" y="3793171"/>
            <a:ext cx="2441550" cy="666855"/>
            <a:chOff x="1794083" y="3753394"/>
            <a:chExt cx="2917254" cy="966652"/>
          </a:xfrm>
        </p:grpSpPr>
        <p:sp>
          <p:nvSpPr>
            <p:cNvPr id="19" name="직사각형 18"/>
            <p:cNvSpPr/>
            <p:nvPr/>
          </p:nvSpPr>
          <p:spPr>
            <a:xfrm>
              <a:off x="1794083" y="3753394"/>
              <a:ext cx="2917254" cy="9666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※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주의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정말로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000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상품을 삭제하시겠습니까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29040" y="4476205"/>
              <a:ext cx="494319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예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25578" y="4484913"/>
              <a:ext cx="507381" cy="1741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아니오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화살표 연결선 21"/>
          <p:cNvCxnSpPr>
            <a:stCxn id="90" idx="1"/>
            <a:endCxn id="19" idx="0"/>
          </p:cNvCxnSpPr>
          <p:nvPr/>
        </p:nvCxnSpPr>
        <p:spPr>
          <a:xfrm flipH="1">
            <a:off x="5908027" y="1995249"/>
            <a:ext cx="735592" cy="1797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5098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2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60658774"/>
              </p:ext>
            </p:extLst>
          </p:nvPr>
        </p:nvGraphicFramePr>
        <p:xfrm>
          <a:off x="6643619" y="669234"/>
          <a:ext cx="2399925" cy="16309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내용을 입력 후 공지사항 등록 버튼을 클릭하면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공지사항전체 리스트에 해당 공지사항을 포함 후 공지사항전체 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39159446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7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 등록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81418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14264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01702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20" name="타원 19"/>
          <p:cNvSpPr/>
          <p:nvPr/>
        </p:nvSpPr>
        <p:spPr>
          <a:xfrm>
            <a:off x="4439979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42428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1581" y="4090532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1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665598400"/>
              </p:ext>
            </p:extLst>
          </p:nvPr>
        </p:nvGraphicFramePr>
        <p:xfrm>
          <a:off x="6643619" y="669234"/>
          <a:ext cx="2399925" cy="15090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내용만 수정 가능하며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수정완료 버튼 클릭 시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공지내용 수정 후 공지사항 전체 리스트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0523487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8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76969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&amp; 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755899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43337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수정 완료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81614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84063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522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4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6429</Words>
  <Application>Microsoft Office PowerPoint</Application>
  <PresentationFormat>화면 슬라이드 쇼(16:9)</PresentationFormat>
  <Paragraphs>2176</Paragraphs>
  <Slides>31</Slides>
  <Notes>31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alfo8-12</cp:lastModifiedBy>
  <cp:revision>109</cp:revision>
  <dcterms:modified xsi:type="dcterms:W3CDTF">2019-09-09T06:53:04Z</dcterms:modified>
</cp:coreProperties>
</file>